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5"/>
  </p:notesMasterIdLst>
  <p:handoutMasterIdLst>
    <p:handoutMasterId r:id="rId106"/>
  </p:handoutMasterIdLst>
  <p:sldIdLst>
    <p:sldId id="256" r:id="rId2"/>
    <p:sldId id="348" r:id="rId3"/>
    <p:sldId id="432" r:id="rId4"/>
    <p:sldId id="433" r:id="rId5"/>
    <p:sldId id="434" r:id="rId6"/>
    <p:sldId id="565" r:id="rId7"/>
    <p:sldId id="435" r:id="rId8"/>
    <p:sldId id="440" r:id="rId9"/>
    <p:sldId id="436" r:id="rId10"/>
    <p:sldId id="437" r:id="rId11"/>
    <p:sldId id="439" r:id="rId12"/>
    <p:sldId id="438" r:id="rId13"/>
    <p:sldId id="431" r:id="rId14"/>
    <p:sldId id="429" r:id="rId15"/>
    <p:sldId id="349" r:id="rId16"/>
    <p:sldId id="283" r:id="rId17"/>
    <p:sldId id="369" r:id="rId18"/>
    <p:sldId id="370" r:id="rId19"/>
    <p:sldId id="357" r:id="rId20"/>
    <p:sldId id="352" r:id="rId21"/>
    <p:sldId id="353" r:id="rId22"/>
    <p:sldId id="356" r:id="rId23"/>
    <p:sldId id="428" r:id="rId24"/>
    <p:sldId id="350" r:id="rId25"/>
    <p:sldId id="373" r:id="rId26"/>
    <p:sldId id="441" r:id="rId27"/>
    <p:sldId id="564" r:id="rId28"/>
    <p:sldId id="430" r:id="rId29"/>
    <p:sldId id="562" r:id="rId30"/>
    <p:sldId id="563" r:id="rId31"/>
    <p:sldId id="374" r:id="rId32"/>
    <p:sldId id="372" r:id="rId33"/>
    <p:sldId id="291" r:id="rId34"/>
    <p:sldId id="355" r:id="rId35"/>
    <p:sldId id="292" r:id="rId36"/>
    <p:sldId id="359" r:id="rId37"/>
    <p:sldId id="345" r:id="rId38"/>
    <p:sldId id="285" r:id="rId39"/>
    <p:sldId id="362" r:id="rId40"/>
    <p:sldId id="358" r:id="rId41"/>
    <p:sldId id="360" r:id="rId42"/>
    <p:sldId id="399" r:id="rId43"/>
    <p:sldId id="397" r:id="rId44"/>
    <p:sldId id="398" r:id="rId45"/>
    <p:sldId id="303" r:id="rId46"/>
    <p:sldId id="304" r:id="rId47"/>
    <p:sldId id="403" r:id="rId48"/>
    <p:sldId id="363" r:id="rId49"/>
    <p:sldId id="305" r:id="rId50"/>
    <p:sldId id="289" r:id="rId51"/>
    <p:sldId id="416" r:id="rId52"/>
    <p:sldId id="417" r:id="rId53"/>
    <p:sldId id="404" r:id="rId54"/>
    <p:sldId id="308" r:id="rId55"/>
    <p:sldId id="313" r:id="rId56"/>
    <p:sldId id="309" r:id="rId57"/>
    <p:sldId id="310" r:id="rId58"/>
    <p:sldId id="311" r:id="rId59"/>
    <p:sldId id="312" r:id="rId60"/>
    <p:sldId id="315" r:id="rId61"/>
    <p:sldId id="316" r:id="rId62"/>
    <p:sldId id="317" r:id="rId63"/>
    <p:sldId id="314" r:id="rId64"/>
    <p:sldId id="405" r:id="rId65"/>
    <p:sldId id="318" r:id="rId66"/>
    <p:sldId id="406" r:id="rId67"/>
    <p:sldId id="408" r:id="rId68"/>
    <p:sldId id="407" r:id="rId69"/>
    <p:sldId id="302" r:id="rId70"/>
    <p:sldId id="306" r:id="rId71"/>
    <p:sldId id="326" r:id="rId72"/>
    <p:sldId id="327" r:id="rId73"/>
    <p:sldId id="328" r:id="rId74"/>
    <p:sldId id="329" r:id="rId75"/>
    <p:sldId id="375" r:id="rId76"/>
    <p:sldId id="365" r:id="rId77"/>
    <p:sldId id="279" r:id="rId78"/>
    <p:sldId id="297" r:id="rId79"/>
    <p:sldId id="409" r:id="rId80"/>
    <p:sldId id="396" r:id="rId81"/>
    <p:sldId id="421" r:id="rId82"/>
    <p:sldId id="422" r:id="rId83"/>
    <p:sldId id="423" r:id="rId84"/>
    <p:sldId id="410" r:id="rId85"/>
    <p:sldId id="412" r:id="rId86"/>
    <p:sldId id="424" r:id="rId87"/>
    <p:sldId id="411" r:id="rId88"/>
    <p:sldId id="413" r:id="rId89"/>
    <p:sldId id="400" r:id="rId90"/>
    <p:sldId id="366" r:id="rId91"/>
    <p:sldId id="567" r:id="rId92"/>
    <p:sldId id="324" r:id="rId93"/>
    <p:sldId id="415" r:id="rId94"/>
    <p:sldId id="320" r:id="rId95"/>
    <p:sldId id="414" r:id="rId96"/>
    <p:sldId id="322" r:id="rId97"/>
    <p:sldId id="333" r:id="rId98"/>
    <p:sldId id="334" r:id="rId99"/>
    <p:sldId id="323" r:id="rId100"/>
    <p:sldId id="332" r:id="rId101"/>
    <p:sldId id="418" r:id="rId102"/>
    <p:sldId id="427" r:id="rId103"/>
    <p:sldId id="331" r:id="rId104"/>
  </p:sldIdLst>
  <p:sldSz cx="9144000" cy="6858000" type="screen4x3"/>
  <p:notesSz cx="9928225" cy="6797675"/>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46" autoAdjust="0"/>
  </p:normalViewPr>
  <p:slideViewPr>
    <p:cSldViewPr>
      <p:cViewPr varScale="1">
        <p:scale>
          <a:sx n="76" d="100"/>
          <a:sy n="76" d="100"/>
        </p:scale>
        <p:origin x="1642" y="58"/>
      </p:cViewPr>
      <p:guideLst>
        <p:guide orient="horz" pos="2159"/>
        <p:guide pos="287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png"/><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4302125" cy="339725"/>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en-US"/>
          </a:p>
        </p:txBody>
      </p:sp>
      <p:sp>
        <p:nvSpPr>
          <p:cNvPr id="29699" name="Rectangle 3"/>
          <p:cNvSpPr>
            <a:spLocks noGrp="1" noChangeArrowheads="1"/>
          </p:cNvSpPr>
          <p:nvPr>
            <p:ph type="dt" sz="quarter" idx="1"/>
          </p:nvPr>
        </p:nvSpPr>
        <p:spPr bwMode="auto">
          <a:xfrm>
            <a:off x="5622925" y="0"/>
            <a:ext cx="4303713" cy="339725"/>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fld id="{730613C3-C8DE-4027-8A40-542B7B3C817E}" type="datetimeFigureOut">
              <a:rPr lang="zh-CN" altLang="en-US"/>
              <a:t>2019/2/25</a:t>
            </a:fld>
            <a:endParaRPr lang="en-US" altLang="zh-CN"/>
          </a:p>
        </p:txBody>
      </p:sp>
      <p:sp>
        <p:nvSpPr>
          <p:cNvPr id="29700" name="Rectangle 4"/>
          <p:cNvSpPr>
            <a:spLocks noGrp="1" noChangeArrowheads="1"/>
          </p:cNvSpPr>
          <p:nvPr>
            <p:ph type="ftr" sz="quarter" idx="2"/>
          </p:nvPr>
        </p:nvSpPr>
        <p:spPr bwMode="auto">
          <a:xfrm>
            <a:off x="0" y="6456363"/>
            <a:ext cx="4302125" cy="339725"/>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ltLang="zh-CN"/>
          </a:p>
        </p:txBody>
      </p:sp>
      <p:sp>
        <p:nvSpPr>
          <p:cNvPr id="29701" name="Rectangle 5"/>
          <p:cNvSpPr>
            <a:spLocks noGrp="1" noChangeArrowheads="1"/>
          </p:cNvSpPr>
          <p:nvPr>
            <p:ph type="sldNum" sz="quarter" idx="3"/>
          </p:nvPr>
        </p:nvSpPr>
        <p:spPr bwMode="auto">
          <a:xfrm>
            <a:off x="5622925" y="6456363"/>
            <a:ext cx="4303713" cy="339725"/>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E8DE9333-6109-4D7D-99F0-9B82E5A27724}" type="slidenum">
              <a:rPr lang="zh-CN" altLang="en-US"/>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39725"/>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5624513" y="0"/>
            <a:ext cx="4302125" cy="339725"/>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9A5F34E7-436D-4775-B569-2B1FD0FC42C4}" type="datetimeFigureOut">
              <a:rPr lang="zh-CN" altLang="en-US"/>
              <a:t>2019/2/25</a:t>
            </a:fld>
            <a:endParaRPr lang="zh-CN" altLang="en-US"/>
          </a:p>
        </p:txBody>
      </p:sp>
      <p:sp>
        <p:nvSpPr>
          <p:cNvPr id="4" name="幻灯片图像占位符 3"/>
          <p:cNvSpPr>
            <a:spLocks noGrp="1" noRot="1" noChangeAspect="1"/>
          </p:cNvSpPr>
          <p:nvPr>
            <p:ph type="sldImg" idx="2"/>
          </p:nvPr>
        </p:nvSpPr>
        <p:spPr>
          <a:xfrm>
            <a:off x="3265488" y="509588"/>
            <a:ext cx="3398837" cy="25495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92188" y="3228975"/>
            <a:ext cx="7943850" cy="3059113"/>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456363"/>
            <a:ext cx="4302125" cy="339725"/>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5624513" y="6456363"/>
            <a:ext cx="4302125" cy="339725"/>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84D48402-8D90-4A94-BB07-678E06A34E5A}"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baike.baidu.com/item/%E5%A4%A7%E6%B0%94%E5%B1%82" TargetMode="External"/><Relationship Id="rId3" Type="http://schemas.openxmlformats.org/officeDocument/2006/relationships/hyperlink" Target="https://baike.baidu.com/item/%E4%BA%A4%E6%B5%81%E7%94%B5" TargetMode="External"/><Relationship Id="rId7" Type="http://schemas.openxmlformats.org/officeDocument/2006/relationships/hyperlink" Target="https://baike.baidu.com/item/%E7%94%B5%E7%A3%81%E5%9C%BA"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baike.baidu.com/item/%E7%A3%81%E5%9C%BA" TargetMode="External"/><Relationship Id="rId5" Type="http://schemas.openxmlformats.org/officeDocument/2006/relationships/hyperlink" Target="https://baike.baidu.com/item/%E7%94%B5%E5%AD%90%E5%AD%A6" TargetMode="External"/><Relationship Id="rId10" Type="http://schemas.openxmlformats.org/officeDocument/2006/relationships/hyperlink" Target="https://baike.baidu.com/item/%E7%94%B5%E7%A3%81%E6%B3%A2" TargetMode="External"/><Relationship Id="rId4" Type="http://schemas.openxmlformats.org/officeDocument/2006/relationships/hyperlink" Target="https://baike.baidu.com/item/%E9%AB%98%E9%A2%91%E7%94%B5%E6%B5%81" TargetMode="External"/><Relationship Id="rId9" Type="http://schemas.openxmlformats.org/officeDocument/2006/relationships/hyperlink" Target="https://baike.baidu.com/item/%E7%94%B5%E7%A6%BB%E5%B1%8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aike.baidu.com/item/%E8%B5%AB%E5%85%B9/28252"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wikipedia.org/wiki/%E6%9C%88%E7%90%833%E5%8F%B7"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wikipedia.org/wiki/%E6%9C%88%E7%90%833%E5%8F%B7"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影片中，地球为了逃离太阳系，设定了一个飞往木星的冒险轨道，差点毁掉地球。这种冒险的原因是为了利用木星给地球加速。这种加速的方式俗称引力弹弓（</a:t>
            </a:r>
            <a:r>
              <a:rPr lang="en-US" altLang="zh-CN" sz="1200" b="0" i="0" kern="1200" dirty="0">
                <a:solidFill>
                  <a:schemeClr val="tx1"/>
                </a:solidFill>
                <a:effectLst/>
                <a:latin typeface="+mn-lt"/>
                <a:ea typeface="+mn-ea"/>
                <a:cs typeface="+mn-cs"/>
              </a:rPr>
              <a:t>gravitational slingshot</a:t>
            </a:r>
            <a:r>
              <a:rPr lang="zh-CN" altLang="en-US" sz="1200" b="0" i="0" kern="1200" dirty="0">
                <a:solidFill>
                  <a:schemeClr val="tx1"/>
                </a:solidFill>
                <a:effectLst/>
                <a:latin typeface="+mn-lt"/>
                <a:ea typeface="+mn-ea"/>
                <a:cs typeface="+mn-cs"/>
              </a:rPr>
              <a:t>）或者叫引力助推（</a:t>
            </a:r>
            <a:r>
              <a:rPr lang="en-US" altLang="zh-CN" sz="1200" b="0" i="0" kern="1200" dirty="0">
                <a:solidFill>
                  <a:schemeClr val="tx1"/>
                </a:solidFill>
                <a:effectLst/>
                <a:latin typeface="+mn-lt"/>
                <a:ea typeface="+mn-ea"/>
                <a:cs typeface="+mn-cs"/>
              </a:rPr>
              <a:t>gravity assist</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84D48402-8D90-4A94-BB07-678E06A34E5A}" type="slidenum">
              <a:rPr lang="zh-CN" altLang="en-US" smtClean="0"/>
              <a:t>3</a:t>
            </a:fld>
            <a:endParaRPr lang="zh-CN" altLang="en-US"/>
          </a:p>
        </p:txBody>
      </p:sp>
    </p:spTree>
    <p:extLst>
      <p:ext uri="{BB962C8B-B14F-4D97-AF65-F5344CB8AC3E}">
        <p14:creationId xmlns:p14="http://schemas.microsoft.com/office/powerpoint/2010/main" val="474528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20w</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43dBm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8ghz</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180</a:t>
            </a:r>
            <a:r>
              <a:rPr lang="zh-CN" altLang="en-US" sz="1200" b="0" i="0" kern="1200" dirty="0">
                <a:solidFill>
                  <a:schemeClr val="tx1"/>
                </a:solidFill>
                <a:effectLst/>
                <a:latin typeface="+mn-lt"/>
                <a:ea typeface="+mn-ea"/>
                <a:cs typeface="+mn-cs"/>
              </a:rPr>
              <a:t>亿</a:t>
            </a:r>
            <a:r>
              <a:rPr lang="en-US" altLang="zh-CN" sz="1200" b="0" i="0" kern="1200" dirty="0">
                <a:solidFill>
                  <a:schemeClr val="tx1"/>
                </a:solidFill>
                <a:effectLst/>
                <a:latin typeface="+mn-lt"/>
                <a:ea typeface="+mn-ea"/>
                <a:cs typeface="+mn-cs"/>
              </a:rPr>
              <a:t>km</a:t>
            </a:r>
            <a:r>
              <a:rPr lang="zh-CN" altLang="en-US" sz="1200" b="0" i="0" kern="1200" dirty="0">
                <a:solidFill>
                  <a:schemeClr val="tx1"/>
                </a:solidFill>
                <a:effectLst/>
                <a:latin typeface="+mn-lt"/>
                <a:ea typeface="+mn-ea"/>
                <a:cs typeface="+mn-cs"/>
              </a:rPr>
              <a:t>空间损耗是</a:t>
            </a:r>
            <a:r>
              <a:rPr lang="en-US" altLang="zh-CN" sz="1200" b="0" i="0" kern="1200" dirty="0">
                <a:solidFill>
                  <a:schemeClr val="tx1"/>
                </a:solidFill>
                <a:effectLst/>
                <a:latin typeface="+mn-lt"/>
                <a:ea typeface="+mn-ea"/>
                <a:cs typeface="+mn-cs"/>
              </a:rPr>
              <a:t>32.44+20log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8*180*10∧11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=135.6dB</a:t>
            </a:r>
            <a:r>
              <a:rPr lang="zh-CN" altLang="en-US" sz="1200" b="0" i="0" kern="1200" dirty="0">
                <a:solidFill>
                  <a:schemeClr val="tx1"/>
                </a:solidFill>
                <a:effectLst/>
                <a:latin typeface="+mn-lt"/>
                <a:ea typeface="+mn-ea"/>
                <a:cs typeface="+mn-cs"/>
              </a:rPr>
              <a:t>，综合各因素后衰减应该超过</a:t>
            </a:r>
            <a:r>
              <a:rPr lang="en-US" altLang="zh-CN" sz="1200" b="0" i="0" kern="1200" dirty="0">
                <a:solidFill>
                  <a:schemeClr val="tx1"/>
                </a:solidFill>
                <a:effectLst/>
                <a:latin typeface="+mn-lt"/>
                <a:ea typeface="+mn-ea"/>
                <a:cs typeface="+mn-cs"/>
              </a:rPr>
              <a:t>300dB</a:t>
            </a:r>
            <a:r>
              <a:rPr lang="zh-CN" altLang="en-US" sz="1200" b="0" i="0" kern="1200" dirty="0">
                <a:solidFill>
                  <a:schemeClr val="tx1"/>
                </a:solidFill>
                <a:effectLst/>
                <a:latin typeface="+mn-lt"/>
                <a:ea typeface="+mn-ea"/>
                <a:cs typeface="+mn-cs"/>
              </a:rPr>
              <a:t>，锅盖增益</a:t>
            </a:r>
            <a:r>
              <a:rPr lang="en-US" altLang="zh-CN" sz="1200" b="0" i="0" kern="1200" dirty="0">
                <a:solidFill>
                  <a:schemeClr val="tx1"/>
                </a:solidFill>
                <a:effectLst/>
                <a:latin typeface="+mn-lt"/>
                <a:ea typeface="+mn-ea"/>
                <a:cs typeface="+mn-cs"/>
              </a:rPr>
              <a:t>=10log</a:t>
            </a:r>
            <a:r>
              <a:rPr lang="zh-CN" altLang="en-US" sz="1200" b="0" i="0" kern="1200" dirty="0">
                <a:solidFill>
                  <a:schemeClr val="tx1"/>
                </a:solidFill>
                <a:effectLst/>
                <a:latin typeface="+mn-lt"/>
                <a:ea typeface="+mn-ea"/>
                <a:cs typeface="+mn-cs"/>
              </a:rPr>
              <a:t>（口径效率</a:t>
            </a:r>
            <a:r>
              <a:rPr lang="en-US" altLang="zh-CN" sz="1200" b="0" i="0" kern="1200" dirty="0">
                <a:solidFill>
                  <a:schemeClr val="tx1"/>
                </a:solidFill>
                <a:effectLst/>
                <a:latin typeface="+mn-lt"/>
                <a:ea typeface="+mn-ea"/>
                <a:cs typeface="+mn-cs"/>
              </a:rPr>
              <a:t>0.8*</a:t>
            </a:r>
            <a:r>
              <a:rPr lang="zh-CN" altLang="en-US" sz="1200" b="0" i="0" kern="1200" dirty="0">
                <a:solidFill>
                  <a:schemeClr val="tx1"/>
                </a:solidFill>
                <a:effectLst/>
                <a:latin typeface="+mn-lt"/>
                <a:ea typeface="+mn-ea"/>
                <a:cs typeface="+mn-cs"/>
              </a:rPr>
              <a:t>口径面积*</a:t>
            </a:r>
            <a:r>
              <a:rPr lang="en-US" altLang="zh-CN" sz="1200" b="0" i="0" kern="1200" dirty="0">
                <a:solidFill>
                  <a:schemeClr val="tx1"/>
                </a:solidFill>
                <a:effectLst/>
                <a:latin typeface="+mn-lt"/>
                <a:ea typeface="+mn-ea"/>
                <a:cs typeface="+mn-cs"/>
              </a:rPr>
              <a:t>4π/</a:t>
            </a:r>
            <a:r>
              <a:rPr lang="zh-CN" altLang="en-US" sz="1200" b="0" i="0" kern="1200" dirty="0">
                <a:solidFill>
                  <a:schemeClr val="tx1"/>
                </a:solidFill>
                <a:effectLst/>
                <a:latin typeface="+mn-lt"/>
                <a:ea typeface="+mn-ea"/>
                <a:cs typeface="+mn-cs"/>
              </a:rPr>
              <a:t>波长</a:t>
            </a:r>
            <a:r>
              <a:rPr lang="en-US" altLang="zh-CN" sz="1200" b="0" i="0" kern="1200" dirty="0">
                <a:solidFill>
                  <a:schemeClr val="tx1"/>
                </a:solidFill>
                <a:effectLst/>
                <a:latin typeface="+mn-lt"/>
                <a:ea typeface="+mn-ea"/>
                <a:cs typeface="+mn-cs"/>
              </a:rPr>
              <a:t>²</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49dBi</a:t>
            </a:r>
            <a:r>
              <a:rPr lang="zh-CN" altLang="en-US" sz="1200" b="0" i="0" kern="1200" dirty="0">
                <a:solidFill>
                  <a:schemeClr val="tx1"/>
                </a:solidFill>
                <a:effectLst/>
                <a:latin typeface="+mn-lt"/>
                <a:ea typeface="+mn-ea"/>
                <a:cs typeface="+mn-cs"/>
              </a:rPr>
              <a:t>。发射</a:t>
            </a:r>
            <a:r>
              <a:rPr lang="en-US" altLang="zh-CN" sz="1200" b="0" i="0" kern="1200" dirty="0">
                <a:solidFill>
                  <a:schemeClr val="tx1"/>
                </a:solidFill>
                <a:effectLst/>
                <a:latin typeface="+mn-lt"/>
                <a:ea typeface="+mn-ea"/>
                <a:cs typeface="+mn-cs"/>
              </a:rPr>
              <a:t>20w</a:t>
            </a:r>
            <a:r>
              <a:rPr lang="zh-CN" altLang="en-US" sz="1200" b="0" i="0" kern="1200" dirty="0">
                <a:solidFill>
                  <a:schemeClr val="tx1"/>
                </a:solidFill>
                <a:effectLst/>
                <a:latin typeface="+mn-lt"/>
                <a:ea typeface="+mn-ea"/>
                <a:cs typeface="+mn-cs"/>
              </a:rPr>
              <a:t>到地面的信号功率</a:t>
            </a:r>
            <a:r>
              <a:rPr lang="en-US" altLang="zh-CN" sz="1200" b="0" i="0" kern="1200" dirty="0">
                <a:solidFill>
                  <a:schemeClr val="tx1"/>
                </a:solidFill>
                <a:effectLst/>
                <a:latin typeface="+mn-lt"/>
                <a:ea typeface="+mn-ea"/>
                <a:cs typeface="+mn-cs"/>
              </a:rPr>
              <a:t>=43+49-300=-209dBm</a:t>
            </a:r>
            <a:r>
              <a:rPr lang="zh-CN" altLang="en-US" sz="1200" b="0" i="0" kern="1200" dirty="0">
                <a:solidFill>
                  <a:schemeClr val="tx1"/>
                </a:solidFill>
                <a:effectLst/>
                <a:latin typeface="+mn-lt"/>
                <a:ea typeface="+mn-ea"/>
                <a:cs typeface="+mn-cs"/>
              </a:rPr>
              <a:t>，地面用</a:t>
            </a:r>
            <a:r>
              <a:rPr lang="en-US" altLang="zh-CN" sz="1200" b="0" i="0" kern="1200" dirty="0">
                <a:solidFill>
                  <a:schemeClr val="tx1"/>
                </a:solidFill>
                <a:effectLst/>
                <a:latin typeface="+mn-lt"/>
                <a:ea typeface="+mn-ea"/>
                <a:cs typeface="+mn-cs"/>
              </a:rPr>
              <a:t>70</a:t>
            </a:r>
            <a:r>
              <a:rPr lang="zh-CN" altLang="en-US" sz="1200" b="0" i="0" kern="1200" dirty="0">
                <a:solidFill>
                  <a:schemeClr val="tx1"/>
                </a:solidFill>
                <a:effectLst/>
                <a:latin typeface="+mn-lt"/>
                <a:ea typeface="+mn-ea"/>
                <a:cs typeface="+mn-cs"/>
              </a:rPr>
              <a:t>米的接收天线接收后，接收天线后信号约</a:t>
            </a:r>
            <a:r>
              <a:rPr lang="en-US" altLang="zh-CN" sz="1200" b="0" i="0" kern="1200" dirty="0">
                <a:solidFill>
                  <a:schemeClr val="tx1"/>
                </a:solidFill>
                <a:effectLst/>
                <a:latin typeface="+mn-lt"/>
                <a:ea typeface="+mn-ea"/>
                <a:cs typeface="+mn-cs"/>
              </a:rPr>
              <a:t>-150dBm</a:t>
            </a:r>
            <a:r>
              <a:rPr lang="zh-CN" altLang="en-US" sz="1200" b="0" i="0" kern="1200" dirty="0">
                <a:solidFill>
                  <a:schemeClr val="tx1"/>
                </a:solidFill>
                <a:effectLst/>
                <a:latin typeface="+mn-lt"/>
                <a:ea typeface="+mn-ea"/>
                <a:cs typeface="+mn-cs"/>
              </a:rPr>
              <a:t>左右，非常微弱？</a:t>
            </a:r>
            <a:endParaRPr lang="zh-CN" altLang="en-US" dirty="0"/>
          </a:p>
        </p:txBody>
      </p:sp>
      <p:sp>
        <p:nvSpPr>
          <p:cNvPr id="4" name="灯片编号占位符 3"/>
          <p:cNvSpPr>
            <a:spLocks noGrp="1"/>
          </p:cNvSpPr>
          <p:nvPr>
            <p:ph type="sldNum" sz="quarter" idx="5"/>
          </p:nvPr>
        </p:nvSpPr>
        <p:spPr/>
        <p:txBody>
          <a:bodyPr/>
          <a:lstStyle/>
          <a:p>
            <a:pPr>
              <a:defRPr/>
            </a:pPr>
            <a:fld id="{84D48402-8D90-4A94-BB07-678E06A34E5A}" type="slidenum">
              <a:rPr lang="zh-CN" altLang="en-US" smtClean="0"/>
              <a:t>12</a:t>
            </a:fld>
            <a:endParaRPr lang="zh-CN" altLang="en-US"/>
          </a:p>
        </p:txBody>
      </p:sp>
    </p:spTree>
    <p:extLst>
      <p:ext uri="{BB962C8B-B14F-4D97-AF65-F5344CB8AC3E}">
        <p14:creationId xmlns:p14="http://schemas.microsoft.com/office/powerpoint/2010/main" val="2340133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在各种各样的通信方式中，利用“电”来传递消息的通信方法称为电信</a:t>
            </a:r>
            <a:r>
              <a:rPr lang="en-US" altLang="zh-CN" sz="1200" b="0" i="0" kern="1200" dirty="0">
                <a:solidFill>
                  <a:schemeClr val="tx1"/>
                </a:solidFill>
                <a:effectLst/>
                <a:latin typeface="+mn-lt"/>
                <a:ea typeface="+mn-ea"/>
                <a:cs typeface="+mn-cs"/>
              </a:rPr>
              <a:t>(Telecommunication)</a:t>
            </a:r>
            <a:endParaRPr lang="zh-CN" altLang="en-US" dirty="0"/>
          </a:p>
        </p:txBody>
      </p:sp>
      <p:sp>
        <p:nvSpPr>
          <p:cNvPr id="4" name="灯片编号占位符 3"/>
          <p:cNvSpPr>
            <a:spLocks noGrp="1"/>
          </p:cNvSpPr>
          <p:nvPr>
            <p:ph type="sldNum" sz="quarter" idx="10"/>
          </p:nvPr>
        </p:nvSpPr>
        <p:spPr/>
        <p:txBody>
          <a:bodyPr/>
          <a:lstStyle/>
          <a:p>
            <a:pPr>
              <a:defRPr/>
            </a:pPr>
            <a:fld id="{84D48402-8D90-4A94-BB07-678E06A34E5A}" type="slidenum">
              <a:rPr lang="zh-CN" altLang="en-US" smtClean="0"/>
              <a:t>14</a:t>
            </a:fld>
            <a:endParaRPr lang="zh-CN" altLang="en-US"/>
          </a:p>
        </p:txBody>
      </p:sp>
    </p:spTree>
    <p:extLst>
      <p:ext uri="{BB962C8B-B14F-4D97-AF65-F5344CB8AC3E}">
        <p14:creationId xmlns:p14="http://schemas.microsoft.com/office/powerpoint/2010/main" val="2571619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通信的分类方法有许多种。</a:t>
            </a:r>
            <a:r>
              <a:rPr lang="zh-CN" altLang="en-US" sz="1200" dirty="0"/>
              <a:t>通常，有线通信亦可进一步再分类，如明线通信、电缆通信、光缆通信等；无线通信有微波通信、短波通信、移动通信、卫星通信、散射通信等，其形式较多。</a:t>
            </a:r>
          </a:p>
          <a:p>
            <a:r>
              <a:rPr lang="zh-CN" altLang="en-US" sz="1200" dirty="0"/>
              <a:t>凡信号的某一参量</a:t>
            </a:r>
            <a:r>
              <a:rPr lang="en-US" altLang="zh-CN" sz="1200" dirty="0"/>
              <a:t>(</a:t>
            </a:r>
            <a:r>
              <a:rPr lang="zh-CN" altLang="en-US" sz="1200" dirty="0"/>
              <a:t>如连续波的振幅、频率、相位，脉冲波的振幅、宽度、位置等</a:t>
            </a:r>
            <a:r>
              <a:rPr lang="en-US" altLang="zh-CN" sz="1200" dirty="0"/>
              <a:t>)</a:t>
            </a:r>
            <a:r>
              <a:rPr lang="zh-CN" altLang="en-US" sz="1200" dirty="0"/>
              <a:t>可以取无限多个数值，且直接与消息相对应的，称为模拟信号。模拟信号有时也称连续信号，如强弱连续变化的语言信号，亮度连续变化的电视图像信号等都是模拟信号。</a:t>
            </a:r>
            <a:endParaRPr lang="en-US" altLang="zh-CN" sz="1200" dirty="0"/>
          </a:p>
          <a:p>
            <a:r>
              <a:rPr lang="zh-CN" altLang="en-US" sz="1200" dirty="0"/>
              <a:t>所谓基带传输，是指信号没有经过调制而直接送到信道中去传输的一种方式，而频带传输是指信号经过调制后再送到信道中传输，接收端有相应解调措施的通信系统。</a:t>
            </a:r>
            <a:endParaRPr lang="zh-CN" altLang="en-US" dirty="0"/>
          </a:p>
        </p:txBody>
      </p:sp>
      <p:sp>
        <p:nvSpPr>
          <p:cNvPr id="4" name="灯片编号占位符 3"/>
          <p:cNvSpPr>
            <a:spLocks noGrp="1"/>
          </p:cNvSpPr>
          <p:nvPr>
            <p:ph type="sldNum" sz="quarter" idx="10"/>
          </p:nvPr>
        </p:nvSpPr>
        <p:spPr/>
        <p:txBody>
          <a:bodyPr/>
          <a:lstStyle/>
          <a:p>
            <a:pPr>
              <a:defRPr/>
            </a:pPr>
            <a:fld id="{84D48402-8D90-4A94-BB07-678E06A34E5A}" type="slidenum">
              <a:rPr lang="zh-CN" altLang="en-US" smtClean="0"/>
              <a:t>15</a:t>
            </a:fld>
            <a:endParaRPr lang="zh-CN" altLang="en-US"/>
          </a:p>
        </p:txBody>
      </p:sp>
    </p:spTree>
    <p:extLst>
      <p:ext uri="{BB962C8B-B14F-4D97-AF65-F5344CB8AC3E}">
        <p14:creationId xmlns:p14="http://schemas.microsoft.com/office/powerpoint/2010/main" val="2065688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a:extLst>
              <a:ext uri="{FF2B5EF4-FFF2-40B4-BE49-F238E27FC236}">
                <a16:creationId xmlns:a16="http://schemas.microsoft.com/office/drawing/2014/main" id="{0BC7338B-4CDD-414B-BBB8-0744E19BE30C}"/>
              </a:ext>
            </a:extLst>
          </p:cNvPr>
          <p:cNvSpPr>
            <a:spLocks noGrp="1" noRot="1" noChangeAspect="1"/>
          </p:cNvSpPr>
          <p:nvPr>
            <p:ph type="sldImg"/>
          </p:nvPr>
        </p:nvSpPr>
        <p:spPr>
          <a:ln/>
        </p:spPr>
      </p:sp>
      <p:sp>
        <p:nvSpPr>
          <p:cNvPr id="28674" name="备注占位符 2">
            <a:extLst>
              <a:ext uri="{FF2B5EF4-FFF2-40B4-BE49-F238E27FC236}">
                <a16:creationId xmlns:a16="http://schemas.microsoft.com/office/drawing/2014/main" id="{261C5E37-6BB8-4E2A-AA6F-DEB055647B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1.</a:t>
            </a:r>
            <a:r>
              <a:rPr lang="zh-CN" altLang="en-US" dirty="0">
                <a:latin typeface="Arial" panose="020B0604020202020204" pitchFamily="34" charset="0"/>
              </a:rPr>
              <a:t>生理： 音乐、声音概念的区别   风声、雨声、动物叫声、咳嗽声</a:t>
            </a:r>
            <a:endParaRPr lang="en-US" altLang="zh-CN" dirty="0">
              <a:latin typeface="Arial" panose="020B0604020202020204" pitchFamily="34" charset="0"/>
            </a:endParaRPr>
          </a:p>
          <a:p>
            <a:pPr eaLnBrk="1" hangingPunct="1"/>
            <a:r>
              <a:rPr lang="en-US" altLang="zh-CN" dirty="0">
                <a:latin typeface="Arial" panose="020B0604020202020204" pitchFamily="34" charset="0"/>
              </a:rPr>
              <a:t>2.</a:t>
            </a:r>
            <a:r>
              <a:rPr lang="zh-CN" altLang="en-US" dirty="0">
                <a:latin typeface="Arial" panose="020B0604020202020204" pitchFamily="34" charset="0"/>
              </a:rPr>
              <a:t>物理： 音高、音强、音长、音色</a:t>
            </a:r>
            <a:endParaRPr lang="en-US" altLang="zh-CN" dirty="0">
              <a:latin typeface="Arial" panose="020B0604020202020204" pitchFamily="34" charset="0"/>
            </a:endParaRPr>
          </a:p>
          <a:p>
            <a:pPr eaLnBrk="1" hangingPunct="1"/>
            <a:r>
              <a:rPr lang="en-US" altLang="zh-CN" dirty="0">
                <a:latin typeface="Arial" panose="020B0604020202020204" pitchFamily="34" charset="0"/>
              </a:rPr>
              <a:t>3.</a:t>
            </a:r>
            <a:r>
              <a:rPr lang="zh-CN" altLang="en-US" dirty="0">
                <a:latin typeface="Arial" panose="020B0604020202020204" pitchFamily="34" charset="0"/>
              </a:rPr>
              <a:t>社会： 区别于其他的本质</a:t>
            </a:r>
            <a:endParaRPr lang="en-US" altLang="zh-CN" dirty="0">
              <a:latin typeface="Arial" panose="020B0604020202020204" pitchFamily="34" charset="0"/>
            </a:endParaRPr>
          </a:p>
          <a:p>
            <a:pPr eaLnBrk="1" hangingPunct="1"/>
            <a:r>
              <a:rPr lang="zh-CN" altLang="en-US" dirty="0">
                <a:latin typeface="Arial" panose="020B0604020202020204" pitchFamily="34" charset="0"/>
              </a:rPr>
              <a:t>声音本质上跟意义没有必然联系，仅仅是振动波的一种形式而已，用什么样的声音形式表达什么样的意义，这是一个民族的社会成员在漫长的社会发展中约定俗成的</a:t>
            </a:r>
            <a:endParaRPr lang="en-US" altLang="zh-CN" dirty="0">
              <a:latin typeface="Arial" panose="020B0604020202020204" pitchFamily="34" charset="0"/>
            </a:endParaRPr>
          </a:p>
          <a:p>
            <a:pPr eaLnBrk="1" hangingPunct="1"/>
            <a:endParaRPr lang="zh-CN" altLang="en-US" dirty="0">
              <a:latin typeface="Arial" panose="020B0604020202020204" pitchFamily="34" charset="0"/>
            </a:endParaRPr>
          </a:p>
        </p:txBody>
      </p:sp>
      <p:sp>
        <p:nvSpPr>
          <p:cNvPr id="28675" name="灯片编号占位符 3">
            <a:extLst>
              <a:ext uri="{FF2B5EF4-FFF2-40B4-BE49-F238E27FC236}">
                <a16:creationId xmlns:a16="http://schemas.microsoft.com/office/drawing/2014/main" id="{161F3B80-BE14-4F5D-B591-F0D2F99AC93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Impact" panose="020B0806030902050204" pitchFamily="34" charset="0"/>
                <a:ea typeface="黑体" panose="02010609060101010101" pitchFamily="49" charset="-122"/>
              </a:defRPr>
            </a:lvl1pPr>
            <a:lvl2pPr marL="742950" indent="-285750">
              <a:spcBef>
                <a:spcPct val="20000"/>
              </a:spcBef>
              <a:buChar char="•"/>
              <a:defRPr kumimoji="1" sz="3200">
                <a:solidFill>
                  <a:schemeClr val="tx1"/>
                </a:solidFill>
                <a:latin typeface="Impact" panose="020B0806030902050204" pitchFamily="34" charset="0"/>
                <a:ea typeface="黑体" panose="02010609060101010101" pitchFamily="49" charset="-122"/>
              </a:defRPr>
            </a:lvl2pPr>
            <a:lvl3pPr marL="1143000" indent="-228600">
              <a:spcBef>
                <a:spcPct val="20000"/>
              </a:spcBef>
              <a:buChar char="•"/>
              <a:defRPr kumimoji="1" sz="3200">
                <a:solidFill>
                  <a:schemeClr val="tx1"/>
                </a:solidFill>
                <a:latin typeface="Impact" panose="020B0806030902050204" pitchFamily="34" charset="0"/>
                <a:ea typeface="黑体" panose="02010609060101010101" pitchFamily="49" charset="-122"/>
              </a:defRPr>
            </a:lvl3pPr>
            <a:lvl4pPr marL="1600200" indent="-228600">
              <a:spcBef>
                <a:spcPct val="20000"/>
              </a:spcBef>
              <a:buChar char="•"/>
              <a:defRPr kumimoji="1" sz="3200">
                <a:solidFill>
                  <a:schemeClr val="tx1"/>
                </a:solidFill>
                <a:latin typeface="Impact" panose="020B0806030902050204" pitchFamily="34" charset="0"/>
                <a:ea typeface="黑体" panose="02010609060101010101" pitchFamily="49" charset="-122"/>
              </a:defRPr>
            </a:lvl4pPr>
            <a:lvl5pPr marL="2057400" indent="-228600">
              <a:spcBef>
                <a:spcPct val="20000"/>
              </a:spcBef>
              <a:buChar char="•"/>
              <a:defRPr kumimoji="1" sz="3200">
                <a:solidFill>
                  <a:schemeClr val="tx1"/>
                </a:solidFill>
                <a:latin typeface="Impact" panose="020B0806030902050204" pitchFamily="34" charset="0"/>
                <a:ea typeface="黑体" panose="02010609060101010101" pitchFamily="49" charset="-122"/>
              </a:defRPr>
            </a:lvl5pPr>
            <a:lvl6pPr marL="25146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6pPr>
            <a:lvl7pPr marL="29718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7pPr>
            <a:lvl8pPr marL="34290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8pPr>
            <a:lvl9pPr marL="3886200" indent="-228600" fontAlgn="base">
              <a:spcBef>
                <a:spcPct val="20000"/>
              </a:spcBef>
              <a:spcAft>
                <a:spcPct val="0"/>
              </a:spcAft>
              <a:buChar char="•"/>
              <a:defRPr kumimoji="1" sz="3200">
                <a:solidFill>
                  <a:schemeClr val="tx1"/>
                </a:solidFill>
                <a:latin typeface="Impact" panose="020B0806030902050204" pitchFamily="34" charset="0"/>
                <a:ea typeface="黑体" panose="02010609060101010101" pitchFamily="49" charset="-122"/>
              </a:defRPr>
            </a:lvl9pPr>
          </a:lstStyle>
          <a:p>
            <a:pPr>
              <a:spcBef>
                <a:spcPct val="0"/>
              </a:spcBef>
              <a:buFontTx/>
              <a:buNone/>
            </a:pPr>
            <a:fld id="{C9A5DDE6-BE4B-4B01-ABC0-BD98AB6DE1B6}" type="slidenum">
              <a:rPr kumimoji="0" lang="en-US" altLang="zh-CN" sz="1200">
                <a:latin typeface="Arial" panose="020B0604020202020204" pitchFamily="34" charset="0"/>
                <a:ea typeface="宋体" panose="02010600030101010101" pitchFamily="2" charset="-122"/>
              </a:rPr>
              <a:pPr>
                <a:spcBef>
                  <a:spcPct val="0"/>
                </a:spcBef>
                <a:buFontTx/>
                <a:buNone/>
              </a:pPr>
              <a:t>17</a:t>
            </a:fld>
            <a:endParaRPr kumimoji="0" lang="en-US" altLang="zh-CN"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43515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同样可分为激励，调制，辐射</a:t>
            </a:r>
          </a:p>
        </p:txBody>
      </p:sp>
    </p:spTree>
    <p:extLst>
      <p:ext uri="{BB962C8B-B14F-4D97-AF65-F5344CB8AC3E}">
        <p14:creationId xmlns:p14="http://schemas.microsoft.com/office/powerpoint/2010/main" val="2783553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http://www.cslsj.gov.cn/images/092016/j2indvr1qd5.jpg    </a:t>
            </a:r>
            <a:r>
              <a:rPr lang="en-US" altLang="zh-CN" sz="1200" b="0" i="0" kern="1200" dirty="0">
                <a:solidFill>
                  <a:schemeClr val="tx1"/>
                </a:solidFill>
                <a:effectLst/>
                <a:latin typeface="+mn-lt"/>
                <a:ea typeface="+mn-ea"/>
                <a:cs typeface="+mn-cs"/>
              </a:rPr>
              <a:t>sonar</a:t>
            </a:r>
            <a:r>
              <a:rPr lang="zh-CN" altLang="en-US" sz="1200" b="0" i="0" kern="1200" dirty="0">
                <a:solidFill>
                  <a:schemeClr val="tx1"/>
                </a:solidFill>
                <a:effectLst/>
                <a:latin typeface="+mn-lt"/>
                <a:ea typeface="+mn-ea"/>
                <a:cs typeface="+mn-cs"/>
              </a:rPr>
              <a:t>由声音</a:t>
            </a:r>
            <a:r>
              <a:rPr lang="en-US" altLang="zh-CN" sz="1200" b="0" i="0" kern="1200" dirty="0">
                <a:solidFill>
                  <a:schemeClr val="tx1"/>
                </a:solidFill>
                <a:effectLst/>
                <a:latin typeface="+mn-lt"/>
                <a:ea typeface="+mn-ea"/>
                <a:cs typeface="+mn-cs"/>
              </a:rPr>
              <a:t>(sound)</a:t>
            </a:r>
            <a:r>
              <a:rPr lang="zh-CN" altLang="en-US" sz="1200" b="0" i="0" kern="1200" dirty="0">
                <a:solidFill>
                  <a:schemeClr val="tx1"/>
                </a:solidFill>
                <a:effectLst/>
                <a:latin typeface="+mn-lt"/>
                <a:ea typeface="+mn-ea"/>
                <a:cs typeface="+mn-cs"/>
              </a:rPr>
              <a:t>、导航</a:t>
            </a:r>
            <a:r>
              <a:rPr lang="en-US" altLang="zh-CN" sz="1200" b="0" i="0" kern="1200" dirty="0">
                <a:solidFill>
                  <a:schemeClr val="tx1"/>
                </a:solidFill>
                <a:effectLst/>
                <a:latin typeface="+mn-lt"/>
                <a:ea typeface="+mn-ea"/>
                <a:cs typeface="+mn-cs"/>
              </a:rPr>
              <a:t>(navigation)</a:t>
            </a:r>
            <a:r>
              <a:rPr lang="zh-CN" altLang="en-US" sz="1200" b="0" i="0" kern="1200" dirty="0">
                <a:solidFill>
                  <a:schemeClr val="tx1"/>
                </a:solidFill>
                <a:effectLst/>
                <a:latin typeface="+mn-lt"/>
                <a:ea typeface="+mn-ea"/>
                <a:cs typeface="+mn-cs"/>
              </a:rPr>
              <a:t>和测距</a:t>
            </a:r>
            <a:r>
              <a:rPr lang="en-US" altLang="zh-CN" sz="1200" b="0" i="0" kern="1200" dirty="0">
                <a:solidFill>
                  <a:schemeClr val="tx1"/>
                </a:solidFill>
                <a:effectLst/>
                <a:latin typeface="+mn-lt"/>
                <a:ea typeface="+mn-ea"/>
                <a:cs typeface="+mn-cs"/>
              </a:rPr>
              <a:t>(ranging)3</a:t>
            </a:r>
            <a:r>
              <a:rPr lang="zh-CN" altLang="en-US" sz="1200" b="0" i="0" kern="1200" dirty="0">
                <a:solidFill>
                  <a:schemeClr val="tx1"/>
                </a:solidFill>
                <a:effectLst/>
                <a:latin typeface="+mn-lt"/>
                <a:ea typeface="+mn-ea"/>
                <a:cs typeface="+mn-cs"/>
              </a:rPr>
              <a:t>个单词首字母构成</a:t>
            </a:r>
            <a:endParaRPr lang="en-US" altLang="zh-CN" dirty="0"/>
          </a:p>
          <a:p>
            <a:r>
              <a:rPr lang="zh-CN" altLang="en-US" sz="1200" b="0" i="0" kern="1200" dirty="0">
                <a:solidFill>
                  <a:schemeClr val="tx1"/>
                </a:solidFill>
                <a:effectLst/>
                <a:latin typeface="+mn-lt"/>
                <a:ea typeface="+mn-ea"/>
                <a:cs typeface="+mn-cs"/>
              </a:rPr>
              <a:t>目前的声纳主要分为两类，主动声纳和被动声纳。主动声纳工作时类似雷达，更确切地说像蝙蝠，发出声波后，接受反射回来的声信号。</a:t>
            </a:r>
            <a:endParaRPr lang="en-US" altLang="zh-CN" dirty="0"/>
          </a:p>
          <a:p>
            <a:endParaRPr lang="zh-CN" altLang="en-US" dirty="0"/>
          </a:p>
        </p:txBody>
      </p:sp>
    </p:spTree>
    <p:extLst>
      <p:ext uri="{BB962C8B-B14F-4D97-AF65-F5344CB8AC3E}">
        <p14:creationId xmlns:p14="http://schemas.microsoft.com/office/powerpoint/2010/main" val="3309690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来源</a:t>
            </a:r>
            <a:r>
              <a:rPr lang="en-US" altLang="zh-CN" dirty="0"/>
              <a:t>: </a:t>
            </a:r>
            <a:r>
              <a:rPr lang="zh-CN" altLang="en-US" dirty="0"/>
              <a:t>声呐技术及其应用．中国勘测联合网．</a:t>
            </a:r>
            <a:r>
              <a:rPr lang="en-US" altLang="zh-CN" dirty="0"/>
              <a:t>https://www.chinaunsv.com/html/2015/proTech_0703/12130.html 2015-07-03</a:t>
            </a:r>
          </a:p>
          <a:p>
            <a:r>
              <a:rPr lang="zh-CN" altLang="en-US" dirty="0"/>
              <a:t>被动式</a:t>
            </a:r>
            <a:r>
              <a:rPr lang="en-US" altLang="zh-CN" dirty="0"/>
              <a:t>3Hz—97KHz</a:t>
            </a:r>
            <a:r>
              <a:rPr lang="zh-CN" altLang="en-US" dirty="0"/>
              <a:t>，主动式</a:t>
            </a:r>
            <a:r>
              <a:rPr lang="en-US" altLang="zh-CN" dirty="0"/>
              <a:t>3K—97KHz</a:t>
            </a:r>
            <a:r>
              <a:rPr lang="zh-CN" altLang="en-US" dirty="0"/>
              <a:t>，一般避开人类听觉范围，选择几十</a:t>
            </a:r>
            <a:r>
              <a:rPr lang="en-US" altLang="zh-CN" dirty="0" err="1"/>
              <a:t>KHz</a:t>
            </a:r>
            <a:endParaRPr lang="zh-CN" altLang="en-US" dirty="0"/>
          </a:p>
        </p:txBody>
      </p:sp>
    </p:spTree>
    <p:extLst>
      <p:ext uri="{BB962C8B-B14F-4D97-AF65-F5344CB8AC3E}">
        <p14:creationId xmlns:p14="http://schemas.microsoft.com/office/powerpoint/2010/main" val="4044731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周幽王烽火戏诸侯</a:t>
            </a:r>
          </a:p>
        </p:txBody>
      </p:sp>
    </p:spTree>
    <p:extLst>
      <p:ext uri="{BB962C8B-B14F-4D97-AF65-F5344CB8AC3E}">
        <p14:creationId xmlns:p14="http://schemas.microsoft.com/office/powerpoint/2010/main" val="300911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Comic Sans MS" panose="030F0702030302020204" pitchFamily="66" charset="0"/>
              </a:rPr>
              <a:t>radio communication </a:t>
            </a:r>
            <a:r>
              <a:rPr lang="zh-CN" altLang="en-US" sz="1200" dirty="0">
                <a:latin typeface="Comic Sans MS" panose="030F0702030302020204" pitchFamily="66" charset="0"/>
              </a:rPr>
              <a:t>射频通信，无线电发射机通过天线能有效地发射至空间的电磁波的频率，统称为射频，从声波波段到光波波段</a:t>
            </a:r>
            <a:r>
              <a:rPr lang="en-US" altLang="zh-CN" sz="1200" b="0" i="0" kern="1200" dirty="0">
                <a:solidFill>
                  <a:schemeClr val="tx1"/>
                </a:solidFill>
                <a:effectLst/>
                <a:latin typeface="+mn-lt"/>
                <a:ea typeface="+mn-ea"/>
                <a:cs typeface="+mn-cs"/>
              </a:rPr>
              <a:t>(300K-300G)</a:t>
            </a:r>
            <a:r>
              <a:rPr lang="zh-CN" altLang="en-US" sz="1200" b="0" i="0" kern="1200" dirty="0">
                <a:solidFill>
                  <a:schemeClr val="tx1"/>
                </a:solidFill>
                <a:effectLst/>
                <a:latin typeface="+mn-lt"/>
                <a:ea typeface="+mn-ea"/>
                <a:cs typeface="+mn-cs"/>
              </a:rPr>
              <a:t>，其中的</a:t>
            </a:r>
            <a:r>
              <a:rPr lang="en-US" altLang="zh-CN" sz="1200" b="0" i="0" kern="1200" dirty="0">
                <a:solidFill>
                  <a:schemeClr val="tx1"/>
                </a:solidFill>
                <a:effectLst/>
                <a:latin typeface="+mn-lt"/>
                <a:ea typeface="+mn-ea"/>
                <a:cs typeface="+mn-cs"/>
              </a:rPr>
              <a:t>300MHz-300GHz</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microwave communication</a:t>
            </a:r>
            <a:r>
              <a:rPr lang="zh-CN" altLang="en-US" sz="1200" b="0" i="0" kern="1200" dirty="0">
                <a:solidFill>
                  <a:schemeClr val="tx1"/>
                </a:solidFill>
                <a:effectLst/>
                <a:latin typeface="+mn-lt"/>
                <a:ea typeface="+mn-ea"/>
                <a:cs typeface="+mn-cs"/>
              </a:rPr>
              <a:t>，微波频段；每秒变化小于</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次的</a:t>
            </a:r>
            <a:r>
              <a:rPr lang="zh-CN" altLang="en-US" sz="1200" b="0" i="0" u="none" strike="noStrike" kern="1200" dirty="0">
                <a:solidFill>
                  <a:schemeClr val="tx1"/>
                </a:solidFill>
                <a:effectLst/>
                <a:latin typeface="+mn-lt"/>
                <a:ea typeface="+mn-ea"/>
                <a:cs typeface="+mn-cs"/>
                <a:hlinkClick r:id="rId3"/>
              </a:rPr>
              <a:t>交流电</a:t>
            </a:r>
            <a:r>
              <a:rPr lang="zh-CN" altLang="en-US" sz="1200" b="0" i="0" kern="1200" dirty="0">
                <a:solidFill>
                  <a:schemeClr val="tx1"/>
                </a:solidFill>
                <a:effectLst/>
                <a:latin typeface="+mn-lt"/>
                <a:ea typeface="+mn-ea"/>
                <a:cs typeface="+mn-cs"/>
              </a:rPr>
              <a:t>称为低频电流，大于</a:t>
            </a:r>
            <a:r>
              <a:rPr lang="en-US" altLang="zh-CN" sz="1200" b="0" i="0" kern="1200" dirty="0">
                <a:solidFill>
                  <a:schemeClr val="tx1"/>
                </a:solidFill>
                <a:effectLst/>
                <a:latin typeface="+mn-lt"/>
                <a:ea typeface="+mn-ea"/>
                <a:cs typeface="+mn-cs"/>
              </a:rPr>
              <a:t>10000</a:t>
            </a:r>
            <a:r>
              <a:rPr lang="zh-CN" altLang="en-US" sz="1200" b="0" i="0" kern="1200" dirty="0">
                <a:solidFill>
                  <a:schemeClr val="tx1"/>
                </a:solidFill>
                <a:effectLst/>
                <a:latin typeface="+mn-lt"/>
                <a:ea typeface="+mn-ea"/>
                <a:cs typeface="+mn-cs"/>
              </a:rPr>
              <a:t>次的称为</a:t>
            </a:r>
            <a:r>
              <a:rPr lang="zh-CN" altLang="en-US" sz="1200" b="0" i="0" u="none" strike="noStrike" kern="1200" dirty="0">
                <a:solidFill>
                  <a:schemeClr val="tx1"/>
                </a:solidFill>
                <a:effectLst/>
                <a:latin typeface="+mn-lt"/>
                <a:ea typeface="+mn-ea"/>
                <a:cs typeface="+mn-cs"/>
                <a:hlinkClick r:id="rId4"/>
              </a:rPr>
              <a:t>高频电流</a:t>
            </a:r>
            <a:r>
              <a:rPr lang="zh-CN" altLang="en-US" sz="1200" b="0" i="0" kern="1200" dirty="0">
                <a:solidFill>
                  <a:schemeClr val="tx1"/>
                </a:solidFill>
                <a:effectLst/>
                <a:latin typeface="+mn-lt"/>
                <a:ea typeface="+mn-ea"/>
                <a:cs typeface="+mn-cs"/>
              </a:rPr>
              <a:t>，而射频就是一种高频电流。高频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大于</a:t>
            </a:r>
            <a:r>
              <a:rPr lang="en-US" altLang="zh-CN" sz="1200" b="0" i="0" kern="1200" dirty="0">
                <a:solidFill>
                  <a:schemeClr val="tx1"/>
                </a:solidFill>
                <a:effectLst/>
                <a:latin typeface="+mn-lt"/>
                <a:ea typeface="+mn-ea"/>
                <a:cs typeface="+mn-cs"/>
              </a:rPr>
              <a:t>10K)</a:t>
            </a:r>
            <a:r>
              <a:rPr lang="zh-CN" altLang="en-US" sz="1200" b="0" i="0" kern="1200" dirty="0">
                <a:solidFill>
                  <a:schemeClr val="tx1"/>
                </a:solidFill>
                <a:effectLst/>
                <a:latin typeface="+mn-lt"/>
                <a:ea typeface="+mn-ea"/>
                <a:cs typeface="+mn-cs"/>
              </a:rPr>
              <a:t>；射频（</a:t>
            </a:r>
            <a:r>
              <a:rPr lang="en-US" altLang="zh-CN" sz="1200" b="0" i="0" kern="1200" dirty="0">
                <a:solidFill>
                  <a:schemeClr val="tx1"/>
                </a:solidFill>
                <a:effectLst/>
                <a:latin typeface="+mn-lt"/>
                <a:ea typeface="+mn-ea"/>
                <a:cs typeface="+mn-cs"/>
              </a:rPr>
              <a:t>300K-300G</a:t>
            </a:r>
            <a:r>
              <a:rPr lang="zh-CN" altLang="en-US" sz="1200" b="0" i="0" kern="1200" dirty="0">
                <a:solidFill>
                  <a:schemeClr val="tx1"/>
                </a:solidFill>
                <a:effectLst/>
                <a:latin typeface="+mn-lt"/>
                <a:ea typeface="+mn-ea"/>
                <a:cs typeface="+mn-cs"/>
              </a:rPr>
              <a:t>）是高频的较高频段；微波频段（</a:t>
            </a:r>
            <a:r>
              <a:rPr lang="en-US" altLang="zh-CN" sz="1200" b="0" i="0" kern="1200" dirty="0">
                <a:solidFill>
                  <a:schemeClr val="tx1"/>
                </a:solidFill>
                <a:effectLst/>
                <a:latin typeface="+mn-lt"/>
                <a:ea typeface="+mn-ea"/>
                <a:cs typeface="+mn-cs"/>
              </a:rPr>
              <a:t>300M-300G</a:t>
            </a:r>
            <a:r>
              <a:rPr lang="zh-CN" altLang="en-US" sz="1200" b="0" i="0" kern="1200" dirty="0">
                <a:solidFill>
                  <a:schemeClr val="tx1"/>
                </a:solidFill>
                <a:effectLst/>
                <a:latin typeface="+mn-lt"/>
                <a:ea typeface="+mn-ea"/>
                <a:cs typeface="+mn-cs"/>
              </a:rPr>
              <a:t>）又是射频的较高频段。</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zh-CN" altLang="en-US" sz="1200" b="0" i="0" u="none" strike="noStrike" kern="1200" dirty="0">
                <a:solidFill>
                  <a:schemeClr val="tx1"/>
                </a:solidFill>
                <a:effectLst/>
                <a:latin typeface="+mn-lt"/>
                <a:ea typeface="+mn-ea"/>
                <a:cs typeface="+mn-cs"/>
                <a:hlinkClick r:id="rId5"/>
              </a:rPr>
              <a:t>电子学</a:t>
            </a:r>
            <a:r>
              <a:rPr lang="zh-CN" altLang="en-US" sz="1200" b="0" i="0" kern="1200" dirty="0">
                <a:solidFill>
                  <a:schemeClr val="tx1"/>
                </a:solidFill>
                <a:effectLst/>
                <a:latin typeface="+mn-lt"/>
                <a:ea typeface="+mn-ea"/>
                <a:cs typeface="+mn-cs"/>
              </a:rPr>
              <a:t>理论中，电流流过导体，导体周围会形成</a:t>
            </a:r>
            <a:r>
              <a:rPr lang="zh-CN" altLang="en-US" sz="1200" b="0" i="0" u="none" strike="noStrike" kern="1200" dirty="0">
                <a:solidFill>
                  <a:schemeClr val="tx1"/>
                </a:solidFill>
                <a:effectLst/>
                <a:latin typeface="+mn-lt"/>
                <a:ea typeface="+mn-ea"/>
                <a:cs typeface="+mn-cs"/>
                <a:hlinkClick r:id="rId6"/>
              </a:rPr>
              <a:t>磁场</a:t>
            </a:r>
            <a:r>
              <a:rPr lang="zh-CN" altLang="en-US" sz="1200" b="0" i="0" kern="1200" dirty="0">
                <a:solidFill>
                  <a:schemeClr val="tx1"/>
                </a:solidFill>
                <a:effectLst/>
                <a:latin typeface="+mn-lt"/>
                <a:ea typeface="+mn-ea"/>
                <a:cs typeface="+mn-cs"/>
              </a:rPr>
              <a:t>；交变电流通过导体，导体周围会形成交变的</a:t>
            </a:r>
            <a:r>
              <a:rPr lang="zh-CN" altLang="en-US" sz="1200" b="0" i="0" u="none" strike="noStrike" kern="1200" dirty="0">
                <a:solidFill>
                  <a:schemeClr val="tx1"/>
                </a:solidFill>
                <a:effectLst/>
                <a:latin typeface="+mn-lt"/>
                <a:ea typeface="+mn-ea"/>
                <a:cs typeface="+mn-cs"/>
                <a:hlinkClick r:id="rId7"/>
              </a:rPr>
              <a:t>电磁场</a:t>
            </a:r>
            <a:r>
              <a:rPr lang="zh-CN" altLang="en-US" sz="1200" b="0" i="0" kern="1200" dirty="0">
                <a:solidFill>
                  <a:schemeClr val="tx1"/>
                </a:solidFill>
                <a:effectLst/>
                <a:latin typeface="+mn-lt"/>
                <a:ea typeface="+mn-ea"/>
                <a:cs typeface="+mn-cs"/>
              </a:rPr>
              <a:t>，称为电磁波。在电磁波频率低于</a:t>
            </a:r>
            <a:r>
              <a:rPr lang="en-US" altLang="zh-CN" sz="1200" b="0" i="0" kern="1200" dirty="0">
                <a:solidFill>
                  <a:schemeClr val="tx1"/>
                </a:solidFill>
                <a:effectLst/>
                <a:latin typeface="+mn-lt"/>
                <a:ea typeface="+mn-ea"/>
                <a:cs typeface="+mn-cs"/>
              </a:rPr>
              <a:t>100khz</a:t>
            </a:r>
            <a:r>
              <a:rPr lang="zh-CN" altLang="en-US" sz="1200" b="0" i="0" kern="1200" dirty="0">
                <a:solidFill>
                  <a:schemeClr val="tx1"/>
                </a:solidFill>
                <a:effectLst/>
                <a:latin typeface="+mn-lt"/>
                <a:ea typeface="+mn-ea"/>
                <a:cs typeface="+mn-cs"/>
              </a:rPr>
              <a:t>时，电磁波会被地表吸收，不能形成有效的传输，但电磁波频率高于</a:t>
            </a:r>
            <a:r>
              <a:rPr lang="en-US" altLang="zh-CN" sz="1200" b="0" i="0" kern="1200" dirty="0">
                <a:solidFill>
                  <a:schemeClr val="tx1"/>
                </a:solidFill>
                <a:effectLst/>
                <a:latin typeface="+mn-lt"/>
                <a:ea typeface="+mn-ea"/>
                <a:cs typeface="+mn-cs"/>
              </a:rPr>
              <a:t>100kHz</a:t>
            </a:r>
            <a:r>
              <a:rPr lang="zh-CN" altLang="en-US" sz="1200" b="0" i="0" kern="1200" dirty="0">
                <a:solidFill>
                  <a:schemeClr val="tx1"/>
                </a:solidFill>
                <a:effectLst/>
                <a:latin typeface="+mn-lt"/>
                <a:ea typeface="+mn-ea"/>
                <a:cs typeface="+mn-cs"/>
              </a:rPr>
              <a:t>时，电磁波可以在空气中传播，并经</a:t>
            </a:r>
            <a:r>
              <a:rPr lang="zh-CN" altLang="en-US" sz="1200" b="0" i="0" u="none" strike="noStrike" kern="1200" dirty="0">
                <a:solidFill>
                  <a:schemeClr val="tx1"/>
                </a:solidFill>
                <a:effectLst/>
                <a:latin typeface="+mn-lt"/>
                <a:ea typeface="+mn-ea"/>
                <a:cs typeface="+mn-cs"/>
                <a:hlinkClick r:id="rId8"/>
              </a:rPr>
              <a:t>大气层</a:t>
            </a:r>
            <a:r>
              <a:rPr lang="zh-CN" altLang="en-US" sz="1200" b="0" i="0" kern="1200" dirty="0">
                <a:solidFill>
                  <a:schemeClr val="tx1"/>
                </a:solidFill>
                <a:effectLst/>
                <a:latin typeface="+mn-lt"/>
                <a:ea typeface="+mn-ea"/>
                <a:cs typeface="+mn-cs"/>
              </a:rPr>
              <a:t>外缘的</a:t>
            </a:r>
            <a:r>
              <a:rPr lang="zh-CN" altLang="en-US" sz="1200" b="0" i="0" u="none" strike="noStrike" kern="1200" dirty="0">
                <a:solidFill>
                  <a:schemeClr val="tx1"/>
                </a:solidFill>
                <a:effectLst/>
                <a:latin typeface="+mn-lt"/>
                <a:ea typeface="+mn-ea"/>
                <a:cs typeface="+mn-cs"/>
                <a:hlinkClick r:id="rId9"/>
              </a:rPr>
              <a:t>电离层</a:t>
            </a:r>
            <a:r>
              <a:rPr lang="zh-CN" altLang="en-US" sz="1200" b="0" i="0" kern="1200" dirty="0">
                <a:solidFill>
                  <a:schemeClr val="tx1"/>
                </a:solidFill>
                <a:effectLst/>
                <a:latin typeface="+mn-lt"/>
                <a:ea typeface="+mn-ea"/>
                <a:cs typeface="+mn-cs"/>
              </a:rPr>
              <a:t>反射，形成远距离传输能力，我们把具有远距离传输能力的高频</a:t>
            </a:r>
            <a:r>
              <a:rPr lang="zh-CN" altLang="en-US" sz="1200" b="0" i="0" u="none" strike="noStrike" kern="1200" dirty="0">
                <a:solidFill>
                  <a:schemeClr val="tx1"/>
                </a:solidFill>
                <a:effectLst/>
                <a:latin typeface="+mn-lt"/>
                <a:ea typeface="+mn-ea"/>
                <a:cs typeface="+mn-cs"/>
                <a:hlinkClick r:id="rId10"/>
              </a:rPr>
              <a:t>电磁波</a:t>
            </a:r>
            <a:r>
              <a:rPr lang="zh-CN" altLang="en-US" sz="1200" b="0" i="0" kern="1200" dirty="0">
                <a:solidFill>
                  <a:schemeClr val="tx1"/>
                </a:solidFill>
                <a:effectLst/>
                <a:latin typeface="+mn-lt"/>
                <a:ea typeface="+mn-ea"/>
                <a:cs typeface="+mn-cs"/>
              </a:rPr>
              <a:t>称为射频；</a:t>
            </a:r>
            <a:endParaRPr lang="zh-CN" altLang="en-US" dirty="0"/>
          </a:p>
        </p:txBody>
      </p:sp>
      <p:sp>
        <p:nvSpPr>
          <p:cNvPr id="4" name="灯片编号占位符 3"/>
          <p:cNvSpPr>
            <a:spLocks noGrp="1"/>
          </p:cNvSpPr>
          <p:nvPr>
            <p:ph type="sldNum" sz="quarter" idx="10"/>
          </p:nvPr>
        </p:nvSpPr>
        <p:spPr/>
        <p:txBody>
          <a:bodyPr/>
          <a:lstStyle/>
          <a:p>
            <a:pPr>
              <a:defRPr/>
            </a:pPr>
            <a:fld id="{84D48402-8D90-4A94-BB07-678E06A34E5A}" type="slidenum">
              <a:rPr lang="zh-CN" altLang="en-US" smtClean="0"/>
              <a:t>23</a:t>
            </a:fld>
            <a:endParaRPr lang="zh-CN" altLang="en-US"/>
          </a:p>
        </p:txBody>
      </p:sp>
    </p:spTree>
    <p:extLst>
      <p:ext uri="{BB962C8B-B14F-4D97-AF65-F5344CB8AC3E}">
        <p14:creationId xmlns:p14="http://schemas.microsoft.com/office/powerpoint/2010/main" val="3917596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影片中，地球为了逃离太阳系，设定了一个飞往木星的冒险轨道，差点毁掉地球。这种冒险的原因是为了利用木星给地球加速。这种加速的方式俗称引力弹弓（</a:t>
            </a:r>
            <a:r>
              <a:rPr lang="en-US" altLang="zh-CN" sz="1200" b="0" i="0" kern="1200" dirty="0">
                <a:solidFill>
                  <a:schemeClr val="tx1"/>
                </a:solidFill>
                <a:effectLst/>
                <a:latin typeface="+mn-lt"/>
                <a:ea typeface="+mn-ea"/>
                <a:cs typeface="+mn-cs"/>
              </a:rPr>
              <a:t>gravitational slingshot</a:t>
            </a:r>
            <a:r>
              <a:rPr lang="zh-CN" altLang="en-US" sz="1200" b="0" i="0" kern="1200" dirty="0">
                <a:solidFill>
                  <a:schemeClr val="tx1"/>
                </a:solidFill>
                <a:effectLst/>
                <a:latin typeface="+mn-lt"/>
                <a:ea typeface="+mn-ea"/>
                <a:cs typeface="+mn-cs"/>
              </a:rPr>
              <a:t>）或者叫引力助推（</a:t>
            </a:r>
            <a:r>
              <a:rPr lang="en-US" altLang="zh-CN" sz="1200" b="0" i="0" kern="1200" dirty="0">
                <a:solidFill>
                  <a:schemeClr val="tx1"/>
                </a:solidFill>
                <a:effectLst/>
                <a:latin typeface="+mn-lt"/>
                <a:ea typeface="+mn-ea"/>
                <a:cs typeface="+mn-cs"/>
              </a:rPr>
              <a:t>gravity assist</a:t>
            </a:r>
            <a:r>
              <a:rPr lang="zh-CN" altLang="en-US" sz="1200" b="0" i="0" kern="1200" dirty="0">
                <a:solidFill>
                  <a:schemeClr val="tx1"/>
                </a:solidFill>
                <a:effectLst/>
                <a:latin typeface="+mn-lt"/>
                <a:ea typeface="+mn-ea"/>
                <a:cs typeface="+mn-cs"/>
              </a:rPr>
              <a:t>）。一个形象但不严谨的比喻，你在跑道上慢慢跑，旁边来了跑的快的大胖子经过你的时候顺便拉了你一把，这样你就跑的快了，但是由于他不跟你跑一条直线上，你的方向也改变了</a:t>
            </a:r>
            <a:endParaRPr lang="zh-CN" altLang="en-US" dirty="0"/>
          </a:p>
        </p:txBody>
      </p:sp>
      <p:sp>
        <p:nvSpPr>
          <p:cNvPr id="4" name="灯片编号占位符 3"/>
          <p:cNvSpPr>
            <a:spLocks noGrp="1"/>
          </p:cNvSpPr>
          <p:nvPr>
            <p:ph type="sldNum" sz="quarter" idx="5"/>
          </p:nvPr>
        </p:nvSpPr>
        <p:spPr/>
        <p:txBody>
          <a:bodyPr/>
          <a:lstStyle/>
          <a:p>
            <a:pPr>
              <a:defRPr/>
            </a:pPr>
            <a:fld id="{84D48402-8D90-4A94-BB07-678E06A34E5A}" type="slidenum">
              <a:rPr lang="zh-CN" altLang="en-US" smtClean="0"/>
              <a:t>4</a:t>
            </a:fld>
            <a:endParaRPr lang="zh-CN" altLang="en-US"/>
          </a:p>
        </p:txBody>
      </p:sp>
    </p:spTree>
    <p:extLst>
      <p:ext uri="{BB962C8B-B14F-4D97-AF65-F5344CB8AC3E}">
        <p14:creationId xmlns:p14="http://schemas.microsoft.com/office/powerpoint/2010/main" val="2935218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1901</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月的具有历史意义的一天，他决定用他的发报系统证明无线电波不受地球表面弯曲的影响，</a:t>
            </a:r>
            <a:r>
              <a:rPr lang="zh-CN" altLang="en-US" dirty="0"/>
              <a:t>1943年，美国最高法院撤销马可尼胜诉的原判，裁定特斯拉为无线电的发明者。</a:t>
            </a:r>
          </a:p>
        </p:txBody>
      </p:sp>
    </p:spTree>
    <p:extLst>
      <p:ext uri="{BB962C8B-B14F-4D97-AF65-F5344CB8AC3E}">
        <p14:creationId xmlns:p14="http://schemas.microsoft.com/office/powerpoint/2010/main" val="1258776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1819</a:t>
            </a:r>
            <a:r>
              <a:rPr lang="zh-CN" altLang="en-US" sz="1200" b="0" i="0" kern="1200" dirty="0">
                <a:solidFill>
                  <a:schemeClr val="tx1"/>
                </a:solidFill>
                <a:effectLst/>
                <a:latin typeface="+mn-lt"/>
                <a:ea typeface="+mn-ea"/>
                <a:cs typeface="+mn-cs"/>
              </a:rPr>
              <a:t>年，奥斯特已发现如果电路中有电流通过，它附近的普通罗盘的磁针就会发生偏移。法拉第从中得到启发，认为假如磁铁固定，线圈就可能会运动，并于</a:t>
            </a:r>
            <a:r>
              <a:rPr lang="en-US" altLang="zh-CN" sz="1200" b="0" i="0" kern="1200" dirty="0">
                <a:solidFill>
                  <a:schemeClr val="tx1"/>
                </a:solidFill>
                <a:effectLst/>
                <a:latin typeface="+mn-lt"/>
                <a:ea typeface="+mn-ea"/>
                <a:cs typeface="+mn-cs"/>
              </a:rPr>
              <a:t>1921</a:t>
            </a:r>
            <a:r>
              <a:rPr lang="zh-CN" altLang="en-US" sz="1200" b="0" i="0" kern="1200" dirty="0">
                <a:solidFill>
                  <a:schemeClr val="tx1"/>
                </a:solidFill>
                <a:effectLst/>
                <a:latin typeface="+mn-lt"/>
                <a:ea typeface="+mn-ea"/>
                <a:cs typeface="+mn-cs"/>
              </a:rPr>
              <a:t>年发明电动机；</a:t>
            </a:r>
            <a:endParaRPr lang="en-US" altLang="zh-CN" sz="1200" b="0" i="0" kern="1200" dirty="0">
              <a:solidFill>
                <a:schemeClr val="tx1"/>
              </a:solidFill>
              <a:effectLst/>
              <a:latin typeface="+mn-lt"/>
              <a:ea typeface="+mn-ea"/>
              <a:cs typeface="+mn-cs"/>
            </a:endParaRPr>
          </a:p>
          <a:p>
            <a:r>
              <a:rPr lang="zh-CN" altLang="en-US" dirty="0"/>
              <a:t>安培右手定则</a:t>
            </a:r>
          </a:p>
        </p:txBody>
      </p:sp>
    </p:spTree>
    <p:extLst>
      <p:ext uri="{BB962C8B-B14F-4D97-AF65-F5344CB8AC3E}">
        <p14:creationId xmlns:p14="http://schemas.microsoft.com/office/powerpoint/2010/main" val="2243943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1819</a:t>
            </a:r>
            <a:r>
              <a:rPr lang="zh-CN" altLang="en-US" sz="1200" b="0" i="0" kern="1200" dirty="0">
                <a:solidFill>
                  <a:schemeClr val="tx1"/>
                </a:solidFill>
                <a:effectLst/>
                <a:latin typeface="+mn-lt"/>
                <a:ea typeface="+mn-ea"/>
                <a:cs typeface="+mn-cs"/>
              </a:rPr>
              <a:t>年，奥斯特已发现如果电路中有电流通过，它附近的普通罗盘的磁针就会发生偏移。法拉第从中得到启发，认为假如磁铁固定，线圈就可能会运动，并于</a:t>
            </a:r>
            <a:r>
              <a:rPr lang="en-US" altLang="zh-CN" sz="1200" b="0" i="0" kern="1200" dirty="0">
                <a:solidFill>
                  <a:schemeClr val="tx1"/>
                </a:solidFill>
                <a:effectLst/>
                <a:latin typeface="+mn-lt"/>
                <a:ea typeface="+mn-ea"/>
                <a:cs typeface="+mn-cs"/>
              </a:rPr>
              <a:t>1921</a:t>
            </a:r>
            <a:r>
              <a:rPr lang="zh-CN" altLang="en-US" sz="1200" b="0" i="0" kern="1200" dirty="0">
                <a:solidFill>
                  <a:schemeClr val="tx1"/>
                </a:solidFill>
                <a:effectLst/>
                <a:latin typeface="+mn-lt"/>
                <a:ea typeface="+mn-ea"/>
                <a:cs typeface="+mn-cs"/>
              </a:rPr>
              <a:t>年发明电动机；</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1837</a:t>
            </a:r>
            <a:r>
              <a:rPr lang="zh-CN" altLang="en-US" sz="1200" b="0" i="0" kern="1200" dirty="0">
                <a:solidFill>
                  <a:schemeClr val="tx1"/>
                </a:solidFill>
                <a:effectLst/>
                <a:latin typeface="+mn-lt"/>
                <a:ea typeface="+mn-ea"/>
                <a:cs typeface="+mn-cs"/>
              </a:rPr>
              <a:t>年法拉第引入了电场和磁场的概念，指出电和磁的周围都有场的存在，这打破了牛顿力学“超距作用”的传统观念，并提出了电力线、磁力线的新概念来解释电、磁现象；</a:t>
            </a:r>
            <a:endParaRPr lang="en-US" altLang="zh-CN"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1903161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麦克斯韦方程组（英语：</a:t>
            </a:r>
            <a:r>
              <a:rPr lang="en-US" altLang="zh-CN" sz="1200" b="0" i="0" kern="1200" dirty="0">
                <a:solidFill>
                  <a:schemeClr val="tx1"/>
                </a:solidFill>
                <a:effectLst/>
                <a:latin typeface="+mn-lt"/>
                <a:ea typeface="+mn-ea"/>
                <a:cs typeface="+mn-cs"/>
              </a:rPr>
              <a:t>Maxwell's equations</a:t>
            </a:r>
            <a:r>
              <a:rPr lang="zh-CN" altLang="en-US" sz="1200" b="0" i="0" kern="1200" dirty="0">
                <a:solidFill>
                  <a:schemeClr val="tx1"/>
                </a:solidFill>
                <a:effectLst/>
                <a:latin typeface="+mn-lt"/>
                <a:ea typeface="+mn-ea"/>
                <a:cs typeface="+mn-cs"/>
              </a:rPr>
              <a:t>），是英国物理学家詹姆斯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麦克斯韦在</a:t>
            </a:r>
            <a:r>
              <a:rPr lang="en-US" altLang="zh-CN" sz="1200" b="0" i="0" kern="1200" dirty="0">
                <a:solidFill>
                  <a:schemeClr val="tx1"/>
                </a:solidFill>
                <a:effectLst/>
                <a:latin typeface="+mn-lt"/>
                <a:ea typeface="+mn-ea"/>
                <a:cs typeface="+mn-cs"/>
              </a:rPr>
              <a:t>1865</a:t>
            </a:r>
            <a:r>
              <a:rPr lang="zh-CN" altLang="en-US" sz="1200" b="0" i="0" kern="1200" dirty="0">
                <a:solidFill>
                  <a:schemeClr val="tx1"/>
                </a:solidFill>
                <a:effectLst/>
                <a:latin typeface="+mn-lt"/>
                <a:ea typeface="+mn-ea"/>
                <a:cs typeface="+mn-cs"/>
              </a:rPr>
              <a:t>年提出的一组描述电场、磁场与电荷密度、电流密度之间关系的偏微分方程。它由四个方程组成：描述电荷如何产生电场的高斯定律、论述磁单极子不存在的高斯磁定律、描述电流和时变电场怎样产生磁场的麦克斯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安培定律、描述时变磁场如何产生电场的法拉第感应定律。</a:t>
            </a:r>
            <a:endParaRPr lang="en-US" altLang="zh-CN" sz="1200" b="0" i="0" kern="1200" dirty="0">
              <a:solidFill>
                <a:schemeClr val="tx1"/>
              </a:solidFill>
              <a:effectLst/>
              <a:latin typeface="+mn-lt"/>
              <a:ea typeface="+mn-ea"/>
              <a:cs typeface="+mn-cs"/>
            </a:endParaRPr>
          </a:p>
          <a:p>
            <a:r>
              <a:rPr lang="zh-CN" altLang="en-US" dirty="0"/>
              <a:t>从麦克斯韦方程组，可以推论出电磁波在真空中以光速传播，并进而做出光是电磁波的猜想。</a:t>
            </a:r>
          </a:p>
        </p:txBody>
      </p:sp>
    </p:spTree>
    <p:extLst>
      <p:ext uri="{BB962C8B-B14F-4D97-AF65-F5344CB8AC3E}">
        <p14:creationId xmlns:p14="http://schemas.microsoft.com/office/powerpoint/2010/main" val="264561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887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H.R.</a:t>
            </a:r>
            <a:r>
              <a:rPr lang="zh-CN" altLang="en-US" sz="1200" b="0" i="0" u="none" strike="noStrike" kern="1200" dirty="0">
                <a:solidFill>
                  <a:schemeClr val="tx1"/>
                </a:solidFill>
                <a:effectLst/>
                <a:latin typeface="+mn-lt"/>
                <a:ea typeface="+mn-ea"/>
                <a:cs typeface="+mn-cs"/>
                <a:hlinkClick r:id="rId3"/>
              </a:rPr>
              <a:t>赫兹</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Heinrich </a:t>
            </a:r>
            <a:r>
              <a:rPr lang="en-US" altLang="zh-CN" sz="1200" b="0" i="0" kern="1200" dirty="0" err="1">
                <a:solidFill>
                  <a:schemeClr val="tx1"/>
                </a:solidFill>
                <a:effectLst/>
                <a:latin typeface="+mn-lt"/>
                <a:ea typeface="+mn-ea"/>
                <a:cs typeface="+mn-cs"/>
              </a:rPr>
              <a:t>R.Hertz</a:t>
            </a:r>
            <a:r>
              <a:rPr lang="zh-CN" altLang="en-US" sz="1200" b="0" i="0" kern="1200" dirty="0">
                <a:solidFill>
                  <a:schemeClr val="tx1"/>
                </a:solidFill>
                <a:effectLst/>
                <a:latin typeface="+mn-lt"/>
                <a:ea typeface="+mn-ea"/>
                <a:cs typeface="+mn-cs"/>
              </a:rPr>
              <a:t>） 用实验方法产生和检测到了电磁波，证实了麦克斯韦的预见。</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当按下莫尔斯电键时，变压器的次级线圈电流被一个与电铃相似的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继续器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周期性地通断，每一次断流都在次级线圈内产生一个很高的感应电压，接在次级上的两个小球之间会产生电火花</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变化的电场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，通过发射天线向周围空间发射电磁波。</a:t>
            </a:r>
            <a:endParaRPr lang="zh-CN" altLang="en-US" dirty="0"/>
          </a:p>
        </p:txBody>
      </p:sp>
    </p:spTree>
    <p:extLst>
      <p:ext uri="{BB962C8B-B14F-4D97-AF65-F5344CB8AC3E}">
        <p14:creationId xmlns:p14="http://schemas.microsoft.com/office/powerpoint/2010/main" val="622281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动画演示了</a:t>
            </a:r>
            <a:r>
              <a:rPr lang="en-US" altLang="zh-CN" dirty="0"/>
              <a:t>LC</a:t>
            </a:r>
            <a:r>
              <a:rPr lang="zh-CN" altLang="en-US" dirty="0"/>
              <a:t>电路（无电阻的</a:t>
            </a:r>
            <a:r>
              <a:rPr lang="en-US" altLang="zh-CN" dirty="0"/>
              <a:t>RLC</a:t>
            </a:r>
            <a:r>
              <a:rPr lang="zh-CN" altLang="en-US" dirty="0"/>
              <a:t>电路）的工作。电荷在电容器极板和电感之间来回传递。能量在电容器的电场 </a:t>
            </a:r>
            <a:r>
              <a:rPr lang="en-US" altLang="zh-CN" dirty="0"/>
              <a:t>(E) </a:t>
            </a:r>
            <a:r>
              <a:rPr lang="zh-CN" altLang="en-US" dirty="0"/>
              <a:t>和电感的磁场 </a:t>
            </a:r>
            <a:r>
              <a:rPr lang="en-US" altLang="zh-CN" dirty="0"/>
              <a:t>(B) </a:t>
            </a:r>
            <a:r>
              <a:rPr lang="zh-CN" altLang="en-US" dirty="0"/>
              <a:t>之间来回振荡。</a:t>
            </a:r>
          </a:p>
        </p:txBody>
      </p:sp>
      <p:sp>
        <p:nvSpPr>
          <p:cNvPr id="4" name="灯片编号占位符 3"/>
          <p:cNvSpPr>
            <a:spLocks noGrp="1"/>
          </p:cNvSpPr>
          <p:nvPr>
            <p:ph type="sldNum" sz="quarter" idx="5"/>
          </p:nvPr>
        </p:nvSpPr>
        <p:spPr/>
        <p:txBody>
          <a:bodyPr/>
          <a:lstStyle/>
          <a:p>
            <a:pPr>
              <a:defRPr/>
            </a:pPr>
            <a:fld id="{46AB1B8B-9B3F-4576-B9AE-8AEED476C8A0}" type="slidenum">
              <a:rPr lang="zh-CN" altLang="en-US" smtClean="0"/>
              <a:t>29</a:t>
            </a:fld>
            <a:endParaRPr lang="zh-CN" altLang="en-US"/>
          </a:p>
        </p:txBody>
      </p:sp>
    </p:spTree>
    <p:extLst>
      <p:ext uri="{BB962C8B-B14F-4D97-AF65-F5344CB8AC3E}">
        <p14:creationId xmlns:p14="http://schemas.microsoft.com/office/powerpoint/2010/main" val="3841100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动画演示了</a:t>
            </a:r>
            <a:r>
              <a:rPr lang="en-US" altLang="zh-CN" dirty="0"/>
              <a:t>LC</a:t>
            </a:r>
            <a:r>
              <a:rPr lang="zh-CN" altLang="en-US" dirty="0"/>
              <a:t>电路（无电阻的</a:t>
            </a:r>
            <a:r>
              <a:rPr lang="en-US" altLang="zh-CN" dirty="0"/>
              <a:t>RLC</a:t>
            </a:r>
            <a:r>
              <a:rPr lang="zh-CN" altLang="en-US" dirty="0"/>
              <a:t>电路）的工作。电荷在电容器极板和电感之间来回传递。能量在电容器的电场 </a:t>
            </a:r>
            <a:r>
              <a:rPr lang="en-US" altLang="zh-CN" dirty="0"/>
              <a:t>(E) </a:t>
            </a:r>
            <a:r>
              <a:rPr lang="zh-CN" altLang="en-US" dirty="0"/>
              <a:t>和电感的磁场 </a:t>
            </a:r>
            <a:r>
              <a:rPr lang="en-US" altLang="zh-CN" dirty="0"/>
              <a:t>(B) </a:t>
            </a:r>
            <a:r>
              <a:rPr lang="zh-CN" altLang="en-US" dirty="0"/>
              <a:t>之间来回振荡。</a:t>
            </a:r>
          </a:p>
        </p:txBody>
      </p:sp>
      <p:sp>
        <p:nvSpPr>
          <p:cNvPr id="4" name="灯片编号占位符 3"/>
          <p:cNvSpPr>
            <a:spLocks noGrp="1"/>
          </p:cNvSpPr>
          <p:nvPr>
            <p:ph type="sldNum" sz="quarter" idx="5"/>
          </p:nvPr>
        </p:nvSpPr>
        <p:spPr/>
        <p:txBody>
          <a:bodyPr/>
          <a:lstStyle/>
          <a:p>
            <a:pPr>
              <a:defRPr/>
            </a:pPr>
            <a:fld id="{46AB1B8B-9B3F-4576-B9AE-8AEED476C8A0}" type="slidenum">
              <a:rPr lang="zh-CN" altLang="en-US" smtClean="0"/>
              <a:t>30</a:t>
            </a:fld>
            <a:endParaRPr lang="zh-CN" altLang="en-US"/>
          </a:p>
        </p:txBody>
      </p:sp>
    </p:spTree>
    <p:extLst>
      <p:ext uri="{BB962C8B-B14F-4D97-AF65-F5344CB8AC3E}">
        <p14:creationId xmlns:p14="http://schemas.microsoft.com/office/powerpoint/2010/main" val="1097296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56526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1894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岁的马可尼由于一次偶然的机会在一本电磁杂志上读到一篇介绍赫兹研究电磁波的文章，开始在意大利的庄园里进行无线电报的实验。</a:t>
            </a:r>
            <a:endParaRPr lang="zh-CN" altLang="en-US" dirty="0"/>
          </a:p>
        </p:txBody>
      </p:sp>
    </p:spTree>
    <p:extLst>
      <p:ext uri="{BB962C8B-B14F-4D97-AF65-F5344CB8AC3E}">
        <p14:creationId xmlns:p14="http://schemas.microsoft.com/office/powerpoint/2010/main" val="690670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endParaRPr lang="zh-CN" altLang="en-US"/>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月球</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号是苏联于</a:t>
            </a:r>
            <a:r>
              <a:rPr lang="en-US" altLang="zh-CN" sz="1200" b="0" i="0" kern="1200" dirty="0">
                <a:solidFill>
                  <a:schemeClr val="tx1"/>
                </a:solidFill>
                <a:effectLst/>
                <a:latin typeface="+mn-lt"/>
                <a:ea typeface="+mn-ea"/>
                <a:cs typeface="+mn-cs"/>
              </a:rPr>
              <a:t>1959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日发射的无人月球探测器。它是世界上第一个拍得月球背面照片的航天器。</a:t>
            </a:r>
            <a:endParaRPr lang="zh-CN" altLang="en-US" dirty="0"/>
          </a:p>
        </p:txBody>
      </p:sp>
      <p:sp>
        <p:nvSpPr>
          <p:cNvPr id="4" name="灯片编号占位符 3"/>
          <p:cNvSpPr>
            <a:spLocks noGrp="1"/>
          </p:cNvSpPr>
          <p:nvPr>
            <p:ph type="sldNum" sz="quarter" idx="5"/>
          </p:nvPr>
        </p:nvSpPr>
        <p:spPr/>
        <p:txBody>
          <a:bodyPr/>
          <a:lstStyle/>
          <a:p>
            <a:pPr>
              <a:defRPr/>
            </a:pPr>
            <a:fld id="{84D48402-8D90-4A94-BB07-678E06A34E5A}" type="slidenum">
              <a:rPr lang="zh-CN" altLang="en-US" smtClean="0"/>
              <a:t>5</a:t>
            </a:fld>
            <a:endParaRPr lang="zh-CN" altLang="en-US"/>
          </a:p>
        </p:txBody>
      </p:sp>
    </p:spTree>
    <p:extLst>
      <p:ext uri="{BB962C8B-B14F-4D97-AF65-F5344CB8AC3E}">
        <p14:creationId xmlns:p14="http://schemas.microsoft.com/office/powerpoint/2010/main" val="500383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EAB4303-E2EA-4EB4-A5D0-B02E97005FA4}" type="slidenum">
              <a:rPr lang="en-US" altLang="zh-CN" smtClean="0"/>
              <a:pPr>
                <a:spcBef>
                  <a:spcPct val="0"/>
                </a:spcBef>
              </a:pPr>
              <a:t>34</a:t>
            </a:fld>
            <a:endParaRPr lang="en-US" altLang="zh-CN"/>
          </a:p>
        </p:txBody>
      </p:sp>
      <p:sp>
        <p:nvSpPr>
          <p:cNvPr id="47107" name="Rectangle 2"/>
          <p:cNvSpPr>
            <a:spLocks noGrp="1" noRot="1" noChangeAspect="1" noChangeArrowheads="1" noTextEdit="1"/>
          </p:cNvSpPr>
          <p:nvPr>
            <p:ph type="sldImg"/>
          </p:nvPr>
        </p:nvSpPr>
        <p:spPr>
          <a:xfrm>
            <a:off x="1111250" y="668338"/>
            <a:ext cx="4643438" cy="3482975"/>
          </a:xfrm>
          <a:ln/>
        </p:spPr>
      </p:sp>
      <p:sp>
        <p:nvSpPr>
          <p:cNvPr id="47108"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228600" indent="-228600" eaLnBrk="1" hangingPunct="1">
              <a:buFontTx/>
              <a:buAutoNum type="arabicPeriod"/>
            </a:pPr>
            <a:r>
              <a:rPr lang="en-US" altLang="zh-CN" dirty="0"/>
              <a:t>In our daily lives, wireless communication technology is used everywhere, from VCR remote control, to satellite weather forecast. The common characteristics of wireless communication systems is that there is no physical (visible) lines between two communication parties.</a:t>
            </a:r>
          </a:p>
          <a:p>
            <a:pPr marL="228600" indent="-228600" eaLnBrk="1" hangingPunct="1">
              <a:buFontTx/>
              <a:buAutoNum type="arabicPeriod"/>
            </a:pPr>
            <a:r>
              <a:rPr lang="en-US" altLang="zh-CN" dirty="0"/>
              <a:t>Therefore, a wireless system is able to support user roaming. For example, we do not have  to use a remote control in a particular position to.., we can use our cellular phones almost everywhere. </a:t>
            </a:r>
          </a:p>
          <a:p>
            <a:pPr marL="228600" indent="-228600" eaLnBrk="1" hangingPunct="1">
              <a:buFontTx/>
              <a:buAutoNum type="arabicPeriod"/>
            </a:pPr>
            <a:r>
              <a:rPr lang="en-US" altLang="zh-CN" dirty="0"/>
              <a:t>However, there are many impairments to a wireless channel, causing a lot of limitations to wireless communications system such as geographical.. (signal fading, additional noise, cochannel interference. Wireless systems also suffers from limit usable spectral width, so that the transmission rate is relatively low. </a:t>
            </a:r>
          </a:p>
          <a:p>
            <a:pPr marL="228600" indent="-228600" eaLnBrk="1" hangingPunct="1">
              <a:buFontTx/>
              <a:buAutoNum type="arabicPeriod"/>
            </a:pPr>
            <a:r>
              <a:rPr lang="en-US" altLang="zh-CN" dirty="0"/>
              <a:t>Specifically, wireless cellular systems based on radio propagation has been evolving from narrow band (1G, late 170s) to wide-band(3G). </a:t>
            </a:r>
          </a:p>
          <a:p>
            <a:pPr marL="228600" indent="-228600" eaLnBrk="1" hangingPunct="1">
              <a:buFontTx/>
              <a:buAutoNum type="arabicPeriod"/>
            </a:pPr>
            <a:r>
              <a:rPr lang="en-US" altLang="zh-CN" dirty="0"/>
              <a:t>With their geographical coverage limitation, wireless systems need a backbone network to extend their geographical coverage to enable global communications.</a:t>
            </a:r>
          </a:p>
        </p:txBody>
      </p:sp>
    </p:spTree>
    <p:extLst>
      <p:ext uri="{BB962C8B-B14F-4D97-AF65-F5344CB8AC3E}">
        <p14:creationId xmlns:p14="http://schemas.microsoft.com/office/powerpoint/2010/main" val="2695653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032DA576-BED3-4A6B-A41E-143ECED821B2}" type="slidenum">
              <a:rPr lang="en-US" altLang="zh-CN" smtClean="0"/>
              <a:t>35</a:t>
            </a:fld>
            <a:endParaRPr lang="en-US" altLang="zh-CN"/>
          </a:p>
        </p:txBody>
      </p:sp>
      <p:sp>
        <p:nvSpPr>
          <p:cNvPr id="45059" name="Rectangle 2"/>
          <p:cNvSpPr>
            <a:spLocks noGrp="1" noRot="1" noChangeAspect="1" noChangeArrowheads="1" noTextEdit="1"/>
          </p:cNvSpPr>
          <p:nvPr>
            <p:ph type="sldImg"/>
          </p:nvPr>
        </p:nvSpPr>
        <p:spPr>
          <a:xfrm>
            <a:off x="1111250" y="668338"/>
            <a:ext cx="4643438" cy="3482975"/>
          </a:xfrm>
        </p:spPr>
      </p:sp>
      <p:sp>
        <p:nvSpPr>
          <p:cNvPr id="45060"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dirty="0">
                <a:ea typeface="+mn-ea"/>
              </a:rPr>
              <a:t>基站（</a:t>
            </a:r>
            <a:r>
              <a:rPr lang="en-US" altLang="zh-CN" sz="1200" dirty="0">
                <a:ea typeface="+mn-ea"/>
              </a:rPr>
              <a:t>BS</a:t>
            </a:r>
            <a:r>
              <a:rPr lang="zh-CN" altLang="en-US" sz="1200" dirty="0">
                <a:ea typeface="+mn-ea"/>
              </a:rPr>
              <a:t>）或接入点（</a:t>
            </a:r>
            <a:r>
              <a:rPr lang="en-US" altLang="zh-CN" sz="1200" dirty="0">
                <a:ea typeface="+mn-ea"/>
              </a:rPr>
              <a:t>AP</a:t>
            </a:r>
            <a:r>
              <a:rPr lang="zh-CN" altLang="en-US" sz="1200" dirty="0">
                <a:ea typeface="+mn-ea"/>
              </a:rPr>
              <a:t>）：在一定的信号覆盖区中，通过移动通信交换中心，与移动设备（</a:t>
            </a:r>
            <a:r>
              <a:rPr lang="en-US" altLang="zh-CN" sz="1200" dirty="0">
                <a:ea typeface="+mn-ea"/>
              </a:rPr>
              <a:t>MDs</a:t>
            </a:r>
            <a:r>
              <a:rPr lang="zh-CN" altLang="en-US" sz="1200" dirty="0">
                <a:ea typeface="+mn-ea"/>
              </a:rPr>
              <a:t>）之间进行信息传递的电台。</a:t>
            </a:r>
            <a:endParaRPr lang="en-US" altLang="zh-CN" sz="1200" dirty="0">
              <a:ea typeface="+mn-ea"/>
            </a:endParaRPr>
          </a:p>
          <a:p>
            <a:pPr eaLnBrk="1" hangingPunct="1"/>
            <a:r>
              <a:rPr lang="zh-CN" altLang="en-US" sz="1200" dirty="0">
                <a:ea typeface="+mn-ea"/>
              </a:rPr>
              <a:t>上行链路（反向链路）：从移动设备到为其服务的基站</a:t>
            </a:r>
            <a:r>
              <a:rPr lang="en-US" altLang="zh-CN" sz="1200" dirty="0">
                <a:ea typeface="+mn-ea"/>
              </a:rPr>
              <a:t>/</a:t>
            </a:r>
            <a:r>
              <a:rPr lang="zh-CN" altLang="en-US" sz="1200" dirty="0">
                <a:ea typeface="+mn-ea"/>
              </a:rPr>
              <a:t>接入点的无线电信道。</a:t>
            </a:r>
            <a:endParaRPr lang="en-US" altLang="zh-CN" sz="1200" dirty="0">
              <a:ea typeface="+mn-ea"/>
            </a:endParaRPr>
          </a:p>
          <a:p>
            <a:pPr eaLnBrk="1" hangingPunct="1"/>
            <a:r>
              <a:rPr lang="zh-CN" altLang="en-US" sz="1200" dirty="0">
                <a:ea typeface="+mn-ea"/>
              </a:rPr>
              <a:t>下行链路（前向链路）：从基站</a:t>
            </a:r>
            <a:r>
              <a:rPr lang="en-US" altLang="zh-CN" sz="1200" dirty="0">
                <a:ea typeface="+mn-ea"/>
              </a:rPr>
              <a:t>/</a:t>
            </a:r>
            <a:r>
              <a:rPr lang="zh-CN" altLang="en-US" sz="1200" dirty="0">
                <a:ea typeface="+mn-ea"/>
              </a:rPr>
              <a:t>接入点到移动设备的无线电信道。</a:t>
            </a:r>
            <a:endParaRPr lang="en-US" altLang="zh-CN" sz="1200" dirty="0">
              <a:ea typeface="+mn-ea"/>
            </a:endParaRPr>
          </a:p>
          <a:p>
            <a:pPr eaLnBrk="1" hangingPunct="1"/>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2FB54A-6270-4BA2-B7DB-0F174C7D1583}" type="slidenum">
              <a:rPr lang="en-US" altLang="zh-CN" smtClean="0"/>
              <a:pPr>
                <a:spcBef>
                  <a:spcPct val="0"/>
                </a:spcBef>
              </a:pPr>
              <a:t>36</a:t>
            </a:fld>
            <a:endParaRPr lang="en-US" altLang="zh-CN"/>
          </a:p>
        </p:txBody>
      </p:sp>
      <p:sp>
        <p:nvSpPr>
          <p:cNvPr id="55299" name="Rectangle 2"/>
          <p:cNvSpPr>
            <a:spLocks noGrp="1" noRot="1" noChangeAspect="1" noChangeArrowheads="1" noTextEdit="1"/>
          </p:cNvSpPr>
          <p:nvPr>
            <p:ph type="sldImg"/>
          </p:nvPr>
        </p:nvSpPr>
        <p:spPr>
          <a:xfrm>
            <a:off x="1111250" y="668338"/>
            <a:ext cx="4643438" cy="3482975"/>
          </a:xfrm>
          <a:ln/>
        </p:spPr>
      </p:sp>
      <p:sp>
        <p:nvSpPr>
          <p:cNvPr id="55300" name="Rectangle 3"/>
          <p:cNvSpPr>
            <a:spLocks noGrp="1" noChangeArrowheads="1"/>
          </p:cNvSpPr>
          <p:nvPr>
            <p:ph type="body" idx="1"/>
          </p:nvPr>
        </p:nvSpPr>
        <p:spPr>
          <a:xfrm>
            <a:off x="901700" y="4373563"/>
            <a:ext cx="5054600" cy="4078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过去的</a:t>
            </a:r>
            <a:r>
              <a:rPr lang="en-US" altLang="zh-CN" dirty="0"/>
              <a:t>20</a:t>
            </a:r>
            <a:r>
              <a:rPr lang="zh-CN" altLang="en-US" dirty="0"/>
              <a:t>年是 蜂窝通信系统飞速发展的</a:t>
            </a:r>
            <a:r>
              <a:rPr lang="en-US" altLang="zh-CN" dirty="0"/>
              <a:t>20</a:t>
            </a:r>
            <a:r>
              <a:rPr lang="zh-CN" altLang="en-US" dirty="0"/>
              <a:t>年</a:t>
            </a:r>
            <a:endParaRPr lang="it-IT" altLang="zh-CN" dirty="0"/>
          </a:p>
        </p:txBody>
      </p:sp>
    </p:spTree>
    <p:extLst>
      <p:ext uri="{BB962C8B-B14F-4D97-AF65-F5344CB8AC3E}">
        <p14:creationId xmlns:p14="http://schemas.microsoft.com/office/powerpoint/2010/main" val="1943588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7FD7556-777A-4689-B301-728820304E27}" type="slidenum">
              <a:rPr kumimoji="0" lang="en-US" altLang="zh-CN" sz="1200" b="0" i="0" u="none" strike="noStrike" kern="1200" cap="none" spc="0" normalizeH="0" baseline="0" noProof="0" smtClean="0">
                <a:ln>
                  <a:noFill/>
                </a:ln>
                <a:solidFill>
                  <a:srgbClr val="000000"/>
                </a:solidFill>
                <a:effectLst/>
                <a:uLnTx/>
                <a:uFillTx/>
                <a:latin typeface="Times New Roman" panose="02020603050405020304" charset="0"/>
                <a:ea typeface="宋体" panose="02010600030101010101" pitchFamily="2" charset="-122"/>
                <a:cs typeface="+mn-cs"/>
              </a:rPr>
              <a:t>37</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mn-cs"/>
            </a:endParaRPr>
          </a:p>
        </p:txBody>
      </p:sp>
      <p:sp>
        <p:nvSpPr>
          <p:cNvPr id="132099" name="Rectangle 2"/>
          <p:cNvSpPr>
            <a:spLocks noGrp="1" noRot="1" noChangeAspect="1" noChangeArrowheads="1" noTextEdit="1"/>
          </p:cNvSpPr>
          <p:nvPr>
            <p:ph type="sldImg"/>
          </p:nvPr>
        </p:nvSpPr>
        <p:spPr>
          <a:xfrm>
            <a:off x="1111250" y="668338"/>
            <a:ext cx="4643438" cy="3482975"/>
          </a:xfrm>
        </p:spPr>
      </p:sp>
      <p:sp>
        <p:nvSpPr>
          <p:cNvPr id="132100"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数量激增， 集成度大幅提升， 计算能力增强</a:t>
            </a:r>
          </a:p>
        </p:txBody>
      </p:sp>
      <p:sp>
        <p:nvSpPr>
          <p:cNvPr id="4" name="灯片编号占位符 3"/>
          <p:cNvSpPr>
            <a:spLocks noGrp="1"/>
          </p:cNvSpPr>
          <p:nvPr>
            <p:ph type="sldNum" sz="quarter" idx="10"/>
          </p:nvPr>
        </p:nvSpPr>
        <p:spPr/>
        <p:txBody>
          <a:bodyPr/>
          <a:lstStyle/>
          <a:p>
            <a:pPr>
              <a:defRPr/>
            </a:pPr>
            <a:fld id="{84D48402-8D90-4A94-BB07-678E06A34E5A}" type="slidenum">
              <a:rPr lang="zh-CN" altLang="en-US" smtClean="0"/>
              <a:t>38</a:t>
            </a:fld>
            <a:endParaRPr lang="zh-CN" altLang="en-US"/>
          </a:p>
        </p:txBody>
      </p:sp>
    </p:spTree>
    <p:extLst>
      <p:ext uri="{BB962C8B-B14F-4D97-AF65-F5344CB8AC3E}">
        <p14:creationId xmlns:p14="http://schemas.microsoft.com/office/powerpoint/2010/main" val="3535818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活跃移动用户激增，特别是对多媒体数据业务需求激增</a:t>
            </a:r>
          </a:p>
        </p:txBody>
      </p:sp>
    </p:spTree>
    <p:extLst>
      <p:ext uri="{BB962C8B-B14F-4D97-AF65-F5344CB8AC3E}">
        <p14:creationId xmlns:p14="http://schemas.microsoft.com/office/powerpoint/2010/main" val="275549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FB2A2A0-7E82-4DA8-BAF7-561EC3F57658}" type="slidenum">
              <a:rPr lang="en-US" altLang="zh-CN" smtClean="0"/>
              <a:pPr>
                <a:spcBef>
                  <a:spcPct val="0"/>
                </a:spcBef>
              </a:pPr>
              <a:t>40</a:t>
            </a:fld>
            <a:endParaRPr lang="en-US" altLang="zh-CN"/>
          </a:p>
        </p:txBody>
      </p:sp>
      <p:sp>
        <p:nvSpPr>
          <p:cNvPr id="53251" name="Rectangle 2"/>
          <p:cNvSpPr>
            <a:spLocks noGrp="1" noRot="1" noChangeAspect="1" noChangeArrowheads="1" noTextEdit="1"/>
          </p:cNvSpPr>
          <p:nvPr>
            <p:ph type="sldImg"/>
          </p:nvPr>
        </p:nvSpPr>
        <p:spPr>
          <a:xfrm>
            <a:off x="1143000" y="684213"/>
            <a:ext cx="4573588" cy="3430587"/>
          </a:xfrm>
          <a:ln/>
        </p:spPr>
      </p:sp>
      <p:sp>
        <p:nvSpPr>
          <p:cNvPr id="53252" name="Rectangle 3"/>
          <p:cNvSpPr>
            <a:spLocks noGrp="1" noChangeArrowheads="1"/>
          </p:cNvSpPr>
          <p:nvPr>
            <p:ph type="body" idx="1"/>
          </p:nvPr>
        </p:nvSpPr>
        <p:spPr>
          <a:xfrm>
            <a:off x="912813" y="4343400"/>
            <a:ext cx="5032375"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zh-CN" dirty="0"/>
          </a:p>
        </p:txBody>
      </p:sp>
    </p:spTree>
    <p:extLst>
      <p:ext uri="{BB962C8B-B14F-4D97-AF65-F5344CB8AC3E}">
        <p14:creationId xmlns:p14="http://schemas.microsoft.com/office/powerpoint/2010/main" val="2231623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zh-CN" dirty="0"/>
              <a:t>The working of a wireless network as the front-end and the Internet as the backbone has received much attention in recent years. </a:t>
            </a:r>
          </a:p>
          <a:p>
            <a:pPr marL="228600" indent="-228600" eaLnBrk="1" hangingPunct="1">
              <a:buFontTx/>
              <a:buAutoNum type="arabicPeriod"/>
            </a:pPr>
            <a:r>
              <a:rPr lang="en-US" altLang="zh-CN" dirty="0"/>
              <a:t>So we will first take a look at the network architecture of current wireless systems,…, Then we will talk about the evolution from 2G to 3G systems.</a:t>
            </a:r>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379D4F1-3181-4A67-8CDA-429FF1BC26AD}" type="slidenum">
              <a:rPr lang="zh-CN" altLang="en-US" smtClean="0">
                <a:latin typeface="Arial" panose="020B0604020202020204" pitchFamily="34" charset="0"/>
              </a:rPr>
              <a:pPr>
                <a:spcBef>
                  <a:spcPct val="0"/>
                </a:spcBef>
              </a:pPr>
              <a:t>41</a:t>
            </a:fld>
            <a:endParaRPr lang="zh-CN" altLang="en-US">
              <a:latin typeface="Arial" panose="020B0604020202020204" pitchFamily="34" charset="0"/>
            </a:endParaRPr>
          </a:p>
        </p:txBody>
      </p:sp>
    </p:spTree>
    <p:extLst>
      <p:ext uri="{BB962C8B-B14F-4D97-AF65-F5344CB8AC3E}">
        <p14:creationId xmlns:p14="http://schemas.microsoft.com/office/powerpoint/2010/main" val="1538672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D48402-8D90-4A94-BB07-678E06A34E5A}" type="slidenum">
              <a:rPr lang="zh-CN" altLang="en-US" smtClean="0"/>
              <a:t>42</a:t>
            </a:fld>
            <a:endParaRPr lang="zh-CN" altLang="en-US"/>
          </a:p>
        </p:txBody>
      </p:sp>
    </p:spTree>
    <p:extLst>
      <p:ext uri="{BB962C8B-B14F-4D97-AF65-F5344CB8AC3E}">
        <p14:creationId xmlns:p14="http://schemas.microsoft.com/office/powerpoint/2010/main" val="1049992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5G</a:t>
            </a:r>
            <a:r>
              <a:rPr lang="zh-CN" altLang="en-US" dirty="0"/>
              <a:t>网络作为第五代移动通信网络，其峰值理论传输速度可达每秒数十</a:t>
            </a:r>
            <a:r>
              <a:rPr lang="en-US" altLang="zh-CN" dirty="0"/>
              <a:t>Gb</a:t>
            </a:r>
            <a:r>
              <a:rPr lang="zh-CN" altLang="en-US" dirty="0"/>
              <a:t>，这比</a:t>
            </a:r>
            <a:r>
              <a:rPr lang="en-US" altLang="zh-CN" dirty="0"/>
              <a:t>4G</a:t>
            </a:r>
            <a:r>
              <a:rPr lang="zh-CN" altLang="en-US" dirty="0"/>
              <a:t>网络的传输速度快数百倍</a:t>
            </a:r>
          </a:p>
        </p:txBody>
      </p:sp>
      <p:sp>
        <p:nvSpPr>
          <p:cNvPr id="4" name="灯片编号占位符 3"/>
          <p:cNvSpPr>
            <a:spLocks noGrp="1"/>
          </p:cNvSpPr>
          <p:nvPr>
            <p:ph type="sldNum" sz="quarter" idx="10"/>
          </p:nvPr>
        </p:nvSpPr>
        <p:spPr/>
        <p:txBody>
          <a:bodyPr/>
          <a:lstStyle/>
          <a:p>
            <a:pPr>
              <a:defRPr/>
            </a:pPr>
            <a:fld id="{84D48402-8D90-4A94-BB07-678E06A34E5A}" type="slidenum">
              <a:rPr lang="zh-CN" altLang="en-US" smtClean="0"/>
              <a:t>43</a:t>
            </a:fld>
            <a:endParaRPr lang="zh-CN" altLang="en-US"/>
          </a:p>
        </p:txBody>
      </p:sp>
    </p:spTree>
    <p:extLst>
      <p:ext uri="{BB962C8B-B14F-4D97-AF65-F5344CB8AC3E}">
        <p14:creationId xmlns:p14="http://schemas.microsoft.com/office/powerpoint/2010/main" val="200995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由于潮汐锁定，月球始终以一个面对着地球。</a:t>
            </a:r>
            <a:r>
              <a:rPr lang="en-US" altLang="zh-CN" sz="1200" b="0" i="0" kern="1200" dirty="0">
                <a:solidFill>
                  <a:schemeClr val="tx1"/>
                </a:solidFill>
                <a:effectLst/>
                <a:latin typeface="+mn-lt"/>
                <a:ea typeface="+mn-ea"/>
                <a:cs typeface="+mn-cs"/>
              </a:rPr>
              <a:t>1959</a:t>
            </a:r>
            <a:r>
              <a:rPr lang="zh-CN" altLang="en-US" sz="1200" b="0" i="0" kern="1200" dirty="0">
                <a:solidFill>
                  <a:schemeClr val="tx1"/>
                </a:solidFill>
                <a:effectLst/>
                <a:latin typeface="+mn-lt"/>
                <a:ea typeface="+mn-ea"/>
                <a:cs typeface="+mn-cs"/>
              </a:rPr>
              <a:t>年，重力推进法得到了首次应用，当时苏联的探测器</a:t>
            </a:r>
            <a:r>
              <a:rPr lang="zh-CN" altLang="en-US" sz="1200" b="0" i="0" u="none" strike="noStrike" kern="1200" dirty="0">
                <a:solidFill>
                  <a:schemeClr val="tx1"/>
                </a:solidFill>
                <a:effectLst/>
                <a:latin typeface="+mn-lt"/>
                <a:ea typeface="+mn-ea"/>
                <a:cs typeface="+mn-cs"/>
                <a:hlinkClick r:id="rId3" tooltip="月球3号"/>
              </a:rPr>
              <a:t>月球</a:t>
            </a:r>
            <a:r>
              <a:rPr lang="en-US" altLang="zh-CN" sz="1200" b="0" i="0" u="none" strike="noStrike" kern="1200" dirty="0">
                <a:solidFill>
                  <a:schemeClr val="tx1"/>
                </a:solidFill>
                <a:effectLst/>
                <a:latin typeface="+mn-lt"/>
                <a:ea typeface="+mn-ea"/>
                <a:cs typeface="+mn-cs"/>
                <a:hlinkClick r:id="rId3" tooltip="月球3号"/>
              </a:rPr>
              <a:t>3</a:t>
            </a:r>
            <a:r>
              <a:rPr lang="zh-CN" altLang="en-US" sz="1200" b="0" i="0" u="none" strike="noStrike" kern="1200" dirty="0">
                <a:solidFill>
                  <a:schemeClr val="tx1"/>
                </a:solidFill>
                <a:effectLst/>
                <a:latin typeface="+mn-lt"/>
                <a:ea typeface="+mn-ea"/>
                <a:cs typeface="+mn-cs"/>
                <a:hlinkClick r:id="rId3" tooltip="月球3号"/>
              </a:rPr>
              <a:t>号</a:t>
            </a:r>
            <a:r>
              <a:rPr lang="zh-CN" altLang="en-US" sz="1200" b="0" i="0" kern="1200" dirty="0">
                <a:solidFill>
                  <a:schemeClr val="tx1"/>
                </a:solidFill>
                <a:effectLst/>
                <a:latin typeface="+mn-lt"/>
                <a:ea typeface="+mn-ea"/>
                <a:cs typeface="+mn-cs"/>
              </a:rPr>
              <a:t>使用该法运行至月球背面并拍摄了该区域的照片。</a:t>
            </a:r>
            <a:endParaRPr lang="zh-CN" altLang="en-US" dirty="0"/>
          </a:p>
        </p:txBody>
      </p:sp>
      <p:sp>
        <p:nvSpPr>
          <p:cNvPr id="4" name="灯片编号占位符 3"/>
          <p:cNvSpPr>
            <a:spLocks noGrp="1"/>
          </p:cNvSpPr>
          <p:nvPr>
            <p:ph type="sldNum" sz="quarter" idx="5"/>
          </p:nvPr>
        </p:nvSpPr>
        <p:spPr/>
        <p:txBody>
          <a:bodyPr/>
          <a:lstStyle/>
          <a:p>
            <a:pPr>
              <a:defRPr/>
            </a:pPr>
            <a:fld id="{84D48402-8D90-4A94-BB07-678E06A34E5A}" type="slidenum">
              <a:rPr lang="zh-CN" altLang="en-US" smtClean="0"/>
              <a:t>6</a:t>
            </a:fld>
            <a:endParaRPr lang="zh-CN" altLang="en-US"/>
          </a:p>
        </p:txBody>
      </p:sp>
    </p:spTree>
    <p:extLst>
      <p:ext uri="{BB962C8B-B14F-4D97-AF65-F5344CB8AC3E}">
        <p14:creationId xmlns:p14="http://schemas.microsoft.com/office/powerpoint/2010/main" val="2175387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r>
              <a:rPr lang="zh-CN" altLang="en-US" sz="1200" b="0" i="0" kern="1200" dirty="0">
                <a:solidFill>
                  <a:schemeClr val="tx1"/>
                </a:solidFill>
                <a:effectLst/>
                <a:latin typeface="+mn-lt"/>
                <a:ea typeface="+mn-ea"/>
                <a:cs typeface="+mn-cs"/>
              </a:rPr>
              <a:t>卫星通信是利用通信卫星作为中继站在地面上两个或多个地球站之间或移动体之间建立微波通信联系。</a:t>
            </a:r>
            <a:endParaRPr lang="zh-CN" altLang="en-US" dirty="0"/>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45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C312936E-E33F-44E8-A483-BECE382618A4}" type="slidenum">
              <a:rPr lang="en-US" altLang="zh-CN" smtClean="0"/>
              <a:t>46</a:t>
            </a:fld>
            <a:endParaRPr lang="en-US" altLang="zh-CN"/>
          </a:p>
        </p:txBody>
      </p:sp>
      <p:sp>
        <p:nvSpPr>
          <p:cNvPr id="80899" name="Rectangle 2"/>
          <p:cNvSpPr>
            <a:spLocks noGrp="1" noRot="1" noChangeAspect="1" noChangeArrowheads="1" noTextEdit="1"/>
          </p:cNvSpPr>
          <p:nvPr>
            <p:ph type="sldImg"/>
          </p:nvPr>
        </p:nvSpPr>
        <p:spPr>
          <a:xfrm>
            <a:off x="1111250" y="668338"/>
            <a:ext cx="4643438" cy="3482975"/>
          </a:xfrm>
        </p:spPr>
      </p:sp>
      <p:sp>
        <p:nvSpPr>
          <p:cNvPr id="80900"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t>以地心为圆心的圆形轨道，或者以地心为一个焦点的椭圆形轨道</a:t>
            </a:r>
            <a:endParaRPr lang="en-US" altLang="zh-CN" sz="1200" dirty="0"/>
          </a:p>
          <a:p>
            <a:pPr eaLnBrk="1" hangingPunct="1"/>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Geosynchronous </a:t>
            </a:r>
            <a:r>
              <a:rPr lang="zh-CN" altLang="en-US" dirty="0"/>
              <a:t>赤道上空且高度为</a:t>
            </a:r>
            <a:r>
              <a:rPr lang="en-US" altLang="zh-CN" dirty="0"/>
              <a:t>35863km</a:t>
            </a:r>
            <a:r>
              <a:rPr lang="zh-CN" altLang="en-US" dirty="0"/>
              <a:t>的卫星，</a:t>
            </a:r>
            <a:r>
              <a:rPr lang="zh-CN" altLang="en-US" sz="1200" dirty="0"/>
              <a:t>卫星仅仅中转信号，是转发器（</a:t>
            </a:r>
            <a:r>
              <a:rPr lang="en-US" altLang="zh-CN" sz="1200" dirty="0"/>
              <a:t>transponder</a:t>
            </a:r>
            <a:r>
              <a:rPr lang="zh-CN" altLang="en-US" sz="1200" dirty="0"/>
              <a:t>），</a:t>
            </a:r>
            <a:r>
              <a:rPr lang="zh-CN" altLang="en-US" dirty="0"/>
              <a:t>覆盖区域广，一颗卫星可以覆盖</a:t>
            </a:r>
            <a:r>
              <a:rPr lang="en-US" altLang="zh-CN" dirty="0"/>
              <a:t>1/4</a:t>
            </a:r>
            <a:r>
              <a:rPr lang="zh-CN" altLang="en-US" dirty="0"/>
              <a:t>个地球；</a:t>
            </a:r>
            <a:r>
              <a:rPr lang="en-US" altLang="zh-CN" dirty="0"/>
              <a:t>3</a:t>
            </a:r>
            <a:r>
              <a:rPr lang="zh-CN" altLang="en-US" dirty="0"/>
              <a:t>颗卫星（相隔</a:t>
            </a:r>
            <a:r>
              <a:rPr lang="en-US" altLang="zh-CN" dirty="0"/>
              <a:t>120</a:t>
            </a:r>
            <a:r>
              <a:rPr lang="zh-CN" altLang="en-US" dirty="0"/>
              <a:t>度）可覆盖大部分地区</a:t>
            </a:r>
            <a:endParaRPr lang="en-US" altLang="zh-CN" sz="1200" dirty="0"/>
          </a:p>
        </p:txBody>
      </p:sp>
    </p:spTree>
    <p:extLst>
      <p:ext uri="{BB962C8B-B14F-4D97-AF65-F5344CB8AC3E}">
        <p14:creationId xmlns:p14="http://schemas.microsoft.com/office/powerpoint/2010/main" val="2671046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C312936E-E33F-44E8-A483-BECE382618A4}" type="slidenum">
              <a:rPr lang="en-US" altLang="zh-CN" smtClean="0"/>
              <a:t>48</a:t>
            </a:fld>
            <a:endParaRPr lang="en-US" altLang="zh-CN"/>
          </a:p>
        </p:txBody>
      </p:sp>
      <p:sp>
        <p:nvSpPr>
          <p:cNvPr id="80899" name="Rectangle 2"/>
          <p:cNvSpPr>
            <a:spLocks noGrp="1" noRot="1" noChangeAspect="1" noChangeArrowheads="1" noTextEdit="1"/>
          </p:cNvSpPr>
          <p:nvPr>
            <p:ph type="sldImg"/>
          </p:nvPr>
        </p:nvSpPr>
        <p:spPr>
          <a:xfrm>
            <a:off x="1111250" y="668338"/>
            <a:ext cx="4643438" cy="3482975"/>
          </a:xfrm>
        </p:spPr>
      </p:sp>
      <p:sp>
        <p:nvSpPr>
          <p:cNvPr id="80900"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Say, google maps, my home pictures</a:t>
            </a:r>
          </a:p>
        </p:txBody>
      </p:sp>
    </p:spTree>
    <p:extLst>
      <p:ext uri="{BB962C8B-B14F-4D97-AF65-F5344CB8AC3E}">
        <p14:creationId xmlns:p14="http://schemas.microsoft.com/office/powerpoint/2010/main" val="25246427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endParaRPr lang="zh-CN" altLang="en-US" dirty="0"/>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49</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1999</a:t>
            </a:r>
            <a:r>
              <a:rPr lang="zh-CN" altLang="en-US" dirty="0"/>
              <a:t>年：</a:t>
            </a:r>
            <a:r>
              <a:rPr lang="en-US" altLang="zh-CN" dirty="0"/>
              <a:t>802.11a </a:t>
            </a:r>
            <a:r>
              <a:rPr lang="zh-CN" altLang="en-US" dirty="0"/>
              <a:t>在</a:t>
            </a:r>
            <a:r>
              <a:rPr lang="en-US" altLang="zh-CN" dirty="0"/>
              <a:t>5GHz ISM</a:t>
            </a:r>
            <a:r>
              <a:rPr lang="zh-CN" altLang="en-US" dirty="0"/>
              <a:t>频段上</a:t>
            </a:r>
            <a:r>
              <a:rPr lang="en-US" altLang="zh-CN" dirty="0"/>
              <a:t>54Mbit/s</a:t>
            </a:r>
            <a:r>
              <a:rPr lang="zh-CN" altLang="en-US" dirty="0"/>
              <a:t>的物理层，</a:t>
            </a:r>
            <a:r>
              <a:rPr lang="en-US" altLang="zh-CN" dirty="0"/>
              <a:t>802.11b </a:t>
            </a:r>
            <a:r>
              <a:rPr lang="zh-CN" altLang="en-US" dirty="0"/>
              <a:t>在</a:t>
            </a:r>
            <a:r>
              <a:rPr lang="en-US" altLang="zh-CN" dirty="0"/>
              <a:t>2.4GHz11Mbit/s</a:t>
            </a:r>
            <a:r>
              <a:rPr lang="zh-CN" altLang="en-US" dirty="0"/>
              <a:t>的物理层。</a:t>
            </a:r>
            <a:r>
              <a:rPr lang="en-US" altLang="zh-CN" dirty="0"/>
              <a:t>2.4GHz</a:t>
            </a:r>
            <a:r>
              <a:rPr lang="zh-CN" altLang="en-US" dirty="0"/>
              <a:t>的</a:t>
            </a:r>
            <a:r>
              <a:rPr lang="en-US" altLang="zh-CN" dirty="0"/>
              <a:t>ISM</a:t>
            </a:r>
            <a:r>
              <a:rPr lang="zh-CN" altLang="en-US" dirty="0"/>
              <a:t>频段为世界上绝大多数国家通用，因此</a:t>
            </a:r>
            <a:r>
              <a:rPr lang="en-US" altLang="zh-CN" dirty="0"/>
              <a:t>802.11b</a:t>
            </a:r>
            <a:r>
              <a:rPr lang="zh-CN" altLang="en-US" dirty="0"/>
              <a:t>得到了最为广泛的应用，</a:t>
            </a:r>
            <a:endParaRPr lang="en-US" altLang="zh-CN" dirty="0"/>
          </a:p>
          <a:p>
            <a:r>
              <a:rPr lang="en-US" altLang="zh-CN" dirty="0"/>
              <a:t>WiMAX(Worldwide Interoperability for Microwave Access),</a:t>
            </a:r>
            <a:r>
              <a:rPr lang="zh-CN" altLang="en-US" dirty="0"/>
              <a:t>即全球微波互联接入。</a:t>
            </a:r>
            <a:r>
              <a:rPr lang="en-US" altLang="zh-CN" dirty="0"/>
              <a:t>WiMAX</a:t>
            </a:r>
            <a:r>
              <a:rPr lang="zh-CN" altLang="en-US" dirty="0"/>
              <a:t>也叫</a:t>
            </a:r>
            <a:r>
              <a:rPr lang="en-US" altLang="zh-CN" dirty="0"/>
              <a:t>802·16</a:t>
            </a:r>
            <a:r>
              <a:rPr lang="zh-CN" altLang="en-US" dirty="0"/>
              <a:t>无线城域网</a:t>
            </a:r>
          </a:p>
        </p:txBody>
      </p:sp>
      <p:sp>
        <p:nvSpPr>
          <p:cNvPr id="4" name="灯片编号占位符 3"/>
          <p:cNvSpPr>
            <a:spLocks noGrp="1"/>
          </p:cNvSpPr>
          <p:nvPr>
            <p:ph type="sldNum" sz="quarter" idx="10"/>
          </p:nvPr>
        </p:nvSpPr>
        <p:spPr/>
        <p:txBody>
          <a:bodyPr/>
          <a:lstStyle/>
          <a:p>
            <a:pPr>
              <a:defRPr/>
            </a:pPr>
            <a:fld id="{84D48402-8D90-4A94-BB07-678E06A34E5A}" type="slidenum">
              <a:rPr lang="zh-CN" altLang="en-US" smtClean="0"/>
              <a:t>50</a:t>
            </a:fld>
            <a:endParaRPr lang="zh-CN" altLang="en-US"/>
          </a:p>
        </p:txBody>
      </p:sp>
    </p:spTree>
    <p:extLst>
      <p:ext uri="{BB962C8B-B14F-4D97-AF65-F5344CB8AC3E}">
        <p14:creationId xmlns:p14="http://schemas.microsoft.com/office/powerpoint/2010/main" val="2984019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0E85D6B6-4096-4A37-B850-64F2E0F74A20}" type="slidenum">
              <a:rPr lang="en-US" altLang="zh-CN" smtClean="0"/>
              <a:t>54</a:t>
            </a:fld>
            <a:endParaRPr lang="en-US" altLang="zh-CN"/>
          </a:p>
        </p:txBody>
      </p:sp>
      <p:sp>
        <p:nvSpPr>
          <p:cNvPr id="84995" name="Rectangle 2"/>
          <p:cNvSpPr>
            <a:spLocks noGrp="1" noRot="1" noChangeAspect="1" noChangeArrowheads="1" noTextEdit="1"/>
          </p:cNvSpPr>
          <p:nvPr>
            <p:ph type="sldImg"/>
          </p:nvPr>
        </p:nvSpPr>
        <p:spPr>
          <a:xfrm>
            <a:off x="1111250" y="668338"/>
            <a:ext cx="4643438" cy="3482975"/>
          </a:xfrm>
        </p:spPr>
      </p:sp>
      <p:sp>
        <p:nvSpPr>
          <p:cNvPr id="84996"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采用了多项特有技术</a:t>
            </a:r>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r>
              <a:rPr lang="zh-CN" altLang="en-US"/>
              <a:t>空间激光通信系统是指以激光光波作为载波，大气作为传输介质的光通信系统。自由空间激光通信结合了光纤通信与微波通信的优点，既具有大通信容量、高速传输的优点，又不需要铺设光纤，因此各技术强国在空间激光通信领域投入大量人力物力，并取得了很大进展。</a:t>
            </a:r>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55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0A7BBA33-5DEC-4B14-A482-18D05516EE8A}" type="slidenum">
              <a:rPr lang="en-US" altLang="zh-CN" smtClean="0"/>
              <a:t>56</a:t>
            </a:fld>
            <a:endParaRPr lang="en-US" altLang="zh-CN"/>
          </a:p>
        </p:txBody>
      </p:sp>
      <p:sp>
        <p:nvSpPr>
          <p:cNvPr id="87043" name="Rectangle 2"/>
          <p:cNvSpPr>
            <a:spLocks noGrp="1" noRot="1" noChangeAspect="1" noChangeArrowheads="1" noTextEdit="1"/>
          </p:cNvSpPr>
          <p:nvPr>
            <p:ph type="sldImg"/>
          </p:nvPr>
        </p:nvSpPr>
        <p:spPr>
          <a:xfrm>
            <a:off x="1111250" y="668338"/>
            <a:ext cx="4643438" cy="3482975"/>
          </a:xfrm>
        </p:spPr>
      </p:sp>
      <p:sp>
        <p:nvSpPr>
          <p:cNvPr id="8704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3329C7DB-FEAA-43B3-812F-2EB724F4C001}" type="slidenum">
              <a:rPr lang="en-US" altLang="zh-CN" smtClean="0"/>
              <a:t>57</a:t>
            </a:fld>
            <a:endParaRPr lang="en-US" altLang="zh-CN"/>
          </a:p>
        </p:txBody>
      </p:sp>
      <p:sp>
        <p:nvSpPr>
          <p:cNvPr id="89091" name="Rectangle 2"/>
          <p:cNvSpPr>
            <a:spLocks noGrp="1" noRot="1" noChangeAspect="1" noChangeArrowheads="1" noTextEdit="1"/>
          </p:cNvSpPr>
          <p:nvPr>
            <p:ph type="sldImg"/>
          </p:nvPr>
        </p:nvSpPr>
        <p:spPr>
          <a:xfrm>
            <a:off x="1111250" y="668338"/>
            <a:ext cx="4643438" cy="3482975"/>
          </a:xfrm>
        </p:spPr>
      </p:sp>
      <p:sp>
        <p:nvSpPr>
          <p:cNvPr id="89092"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b="0" i="0" kern="1200" dirty="0">
                <a:solidFill>
                  <a:schemeClr val="tx1"/>
                </a:solidFill>
                <a:effectLst/>
                <a:latin typeface="+mn-lt"/>
                <a:ea typeface="+mn-ea"/>
                <a:cs typeface="+mn-cs"/>
              </a:rPr>
              <a:t>Mobile Ad-hoc </a:t>
            </a:r>
            <a:r>
              <a:rPr lang="en-US" altLang="zh-CN" sz="1200" b="0" i="0" kern="1200" dirty="0" err="1">
                <a:solidFill>
                  <a:schemeClr val="tx1"/>
                </a:solidFill>
                <a:effectLst/>
                <a:latin typeface="+mn-lt"/>
                <a:ea typeface="+mn-ea"/>
                <a:cs typeface="+mn-cs"/>
              </a:rPr>
              <a:t>NETworks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Ad-hoc</a:t>
            </a:r>
            <a:r>
              <a:rPr lang="zh-CN" altLang="en-US" sz="1200" b="0" i="0" kern="1200" dirty="0">
                <a:solidFill>
                  <a:schemeClr val="tx1"/>
                </a:solidFill>
                <a:effectLst/>
                <a:latin typeface="+mn-lt"/>
                <a:ea typeface="+mn-ea"/>
                <a:cs typeface="+mn-cs"/>
              </a:rPr>
              <a:t>这个词来源于拉丁语</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在百度上解释为“</a:t>
            </a:r>
            <a:r>
              <a:rPr lang="en-US" altLang="zh-CN" sz="1200" b="0" i="0" kern="1200" dirty="0">
                <a:solidFill>
                  <a:schemeClr val="tx1"/>
                </a:solidFill>
                <a:effectLst/>
                <a:latin typeface="+mn-lt"/>
                <a:ea typeface="+mn-ea"/>
                <a:cs typeface="+mn-cs"/>
              </a:rPr>
              <a:t>for this purpose only”,</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wiki</a:t>
            </a:r>
            <a:r>
              <a:rPr lang="zh-CN" altLang="en-US" sz="1200" b="0" i="0" kern="1200" dirty="0">
                <a:solidFill>
                  <a:schemeClr val="tx1"/>
                </a:solidFill>
                <a:effectLst/>
                <a:latin typeface="+mn-lt"/>
                <a:ea typeface="+mn-ea"/>
                <a:cs typeface="+mn-cs"/>
              </a:rPr>
              <a:t>上解释为“</a:t>
            </a:r>
            <a:r>
              <a:rPr lang="en-US" altLang="zh-CN" sz="1200" b="0" i="0" kern="1200" dirty="0">
                <a:solidFill>
                  <a:schemeClr val="tx1"/>
                </a:solidFill>
                <a:effectLst/>
                <a:latin typeface="+mn-lt"/>
                <a:ea typeface="+mn-ea"/>
                <a:cs typeface="+mn-cs"/>
              </a:rPr>
              <a:t>for this”,</a:t>
            </a:r>
            <a:r>
              <a:rPr lang="zh-CN" altLang="en-US" sz="1200" b="0" i="0" kern="1200" dirty="0">
                <a:solidFill>
                  <a:schemeClr val="tx1"/>
                </a:solidFill>
                <a:effectLst/>
                <a:latin typeface="+mn-lt"/>
                <a:ea typeface="+mn-ea"/>
                <a:cs typeface="+mn-cs"/>
              </a:rPr>
              <a:t>其中文在</a:t>
            </a:r>
            <a:r>
              <a:rPr lang="en-US" altLang="zh-CN" sz="1200" b="0" i="0" kern="1200" dirty="0">
                <a:solidFill>
                  <a:schemeClr val="tx1"/>
                </a:solidFill>
                <a:effectLst/>
                <a:latin typeface="+mn-lt"/>
                <a:ea typeface="+mn-ea"/>
                <a:cs typeface="+mn-cs"/>
              </a:rPr>
              <a:t>wiki</a:t>
            </a:r>
            <a:r>
              <a:rPr lang="zh-CN" altLang="en-US" sz="1200" b="0" i="0" kern="1200" dirty="0">
                <a:solidFill>
                  <a:schemeClr val="tx1"/>
                </a:solidFill>
                <a:effectLst/>
                <a:latin typeface="+mn-lt"/>
                <a:ea typeface="+mn-ea"/>
                <a:cs typeface="+mn-cs"/>
              </a:rPr>
              <a:t>上被解释成包含“特设的、特定目的的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，可以理解为一种有特殊用途的网络</a:t>
            </a:r>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由于潮汐锁定，月球始终以一个面对着地球。</a:t>
            </a:r>
            <a:r>
              <a:rPr lang="en-US" altLang="zh-CN" sz="1200" b="0" i="0" kern="1200" dirty="0">
                <a:solidFill>
                  <a:schemeClr val="tx1"/>
                </a:solidFill>
                <a:effectLst/>
                <a:latin typeface="+mn-lt"/>
                <a:ea typeface="+mn-ea"/>
                <a:cs typeface="+mn-cs"/>
              </a:rPr>
              <a:t>1959</a:t>
            </a:r>
            <a:r>
              <a:rPr lang="zh-CN" altLang="en-US" sz="1200" b="0" i="0" kern="1200" dirty="0">
                <a:solidFill>
                  <a:schemeClr val="tx1"/>
                </a:solidFill>
                <a:effectLst/>
                <a:latin typeface="+mn-lt"/>
                <a:ea typeface="+mn-ea"/>
                <a:cs typeface="+mn-cs"/>
              </a:rPr>
              <a:t>年，重力推进法得到了首次应用，当时苏联的探测器</a:t>
            </a:r>
            <a:r>
              <a:rPr lang="zh-CN" altLang="en-US" sz="1200" b="0" i="0" u="none" strike="noStrike" kern="1200" dirty="0">
                <a:solidFill>
                  <a:schemeClr val="tx1"/>
                </a:solidFill>
                <a:effectLst/>
                <a:latin typeface="+mn-lt"/>
                <a:ea typeface="+mn-ea"/>
                <a:cs typeface="+mn-cs"/>
                <a:hlinkClick r:id="rId3" tooltip="月球3号"/>
              </a:rPr>
              <a:t>月球</a:t>
            </a:r>
            <a:r>
              <a:rPr lang="en-US" altLang="zh-CN" sz="1200" b="0" i="0" u="none" strike="noStrike" kern="1200" dirty="0">
                <a:solidFill>
                  <a:schemeClr val="tx1"/>
                </a:solidFill>
                <a:effectLst/>
                <a:latin typeface="+mn-lt"/>
                <a:ea typeface="+mn-ea"/>
                <a:cs typeface="+mn-cs"/>
                <a:hlinkClick r:id="rId3" tooltip="月球3号"/>
              </a:rPr>
              <a:t>3</a:t>
            </a:r>
            <a:r>
              <a:rPr lang="zh-CN" altLang="en-US" sz="1200" b="0" i="0" u="none" strike="noStrike" kern="1200" dirty="0">
                <a:solidFill>
                  <a:schemeClr val="tx1"/>
                </a:solidFill>
                <a:effectLst/>
                <a:latin typeface="+mn-lt"/>
                <a:ea typeface="+mn-ea"/>
                <a:cs typeface="+mn-cs"/>
                <a:hlinkClick r:id="rId3" tooltip="月球3号"/>
              </a:rPr>
              <a:t>号</a:t>
            </a:r>
            <a:r>
              <a:rPr lang="zh-CN" altLang="en-US" sz="1200" b="0" i="0" kern="1200" dirty="0">
                <a:solidFill>
                  <a:schemeClr val="tx1"/>
                </a:solidFill>
                <a:effectLst/>
                <a:latin typeface="+mn-lt"/>
                <a:ea typeface="+mn-ea"/>
                <a:cs typeface="+mn-cs"/>
              </a:rPr>
              <a:t>使用该法运行至月球背面并拍摄了该区域的照片。</a:t>
            </a:r>
            <a:endParaRPr lang="zh-CN" altLang="en-US" dirty="0"/>
          </a:p>
        </p:txBody>
      </p:sp>
      <p:sp>
        <p:nvSpPr>
          <p:cNvPr id="4" name="灯片编号占位符 3"/>
          <p:cNvSpPr>
            <a:spLocks noGrp="1"/>
          </p:cNvSpPr>
          <p:nvPr>
            <p:ph type="sldNum" sz="quarter" idx="5"/>
          </p:nvPr>
        </p:nvSpPr>
        <p:spPr/>
        <p:txBody>
          <a:bodyPr/>
          <a:lstStyle/>
          <a:p>
            <a:pPr>
              <a:defRPr/>
            </a:pPr>
            <a:fld id="{84D48402-8D90-4A94-BB07-678E06A34E5A}" type="slidenum">
              <a:rPr lang="zh-CN" altLang="en-US" smtClean="0"/>
              <a:t>7</a:t>
            </a:fld>
            <a:endParaRPr lang="zh-CN" altLang="en-US"/>
          </a:p>
        </p:txBody>
      </p:sp>
    </p:spTree>
    <p:extLst>
      <p:ext uri="{BB962C8B-B14F-4D97-AF65-F5344CB8AC3E}">
        <p14:creationId xmlns:p14="http://schemas.microsoft.com/office/powerpoint/2010/main" val="1239409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100AEF7D-C0AE-430C-B659-7D5D7CB6C4D9}" type="slidenum">
              <a:rPr lang="en-US" altLang="zh-CN" smtClean="0"/>
              <a:t>58</a:t>
            </a:fld>
            <a:endParaRPr lang="en-US" altLang="zh-CN"/>
          </a:p>
        </p:txBody>
      </p:sp>
      <p:sp>
        <p:nvSpPr>
          <p:cNvPr id="91139" name="Rectangle 2"/>
          <p:cNvSpPr>
            <a:spLocks noGrp="1" noRot="1" noChangeAspect="1" noChangeArrowheads="1" noTextEdit="1"/>
          </p:cNvSpPr>
          <p:nvPr>
            <p:ph type="sldImg"/>
          </p:nvPr>
        </p:nvSpPr>
        <p:spPr>
          <a:xfrm>
            <a:off x="1111250" y="668338"/>
            <a:ext cx="4643438" cy="3482975"/>
          </a:xfrm>
        </p:spPr>
      </p:sp>
      <p:sp>
        <p:nvSpPr>
          <p:cNvPr id="91140"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E3E0503C-8441-4A0A-A328-F2C1758E8928}" type="slidenum">
              <a:rPr lang="en-US" altLang="zh-CN" smtClean="0"/>
              <a:t>59</a:t>
            </a:fld>
            <a:endParaRPr lang="en-US" altLang="zh-CN"/>
          </a:p>
        </p:txBody>
      </p:sp>
      <p:sp>
        <p:nvSpPr>
          <p:cNvPr id="93187" name="Rectangle 2"/>
          <p:cNvSpPr>
            <a:spLocks noGrp="1" noRot="1" noChangeAspect="1" noChangeArrowheads="1" noTextEdit="1"/>
          </p:cNvSpPr>
          <p:nvPr>
            <p:ph type="sldImg"/>
          </p:nvPr>
        </p:nvSpPr>
        <p:spPr>
          <a:xfrm>
            <a:off x="1111250" y="668338"/>
            <a:ext cx="4643438" cy="3482975"/>
          </a:xfrm>
        </p:spPr>
      </p:sp>
      <p:sp>
        <p:nvSpPr>
          <p:cNvPr id="93188"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6070DF10-6523-40E6-AAF2-400EC55B0AEE}" type="slidenum">
              <a:rPr lang="en-US" altLang="zh-CN" smtClean="0"/>
              <a:t>60</a:t>
            </a:fld>
            <a:endParaRPr lang="en-US" altLang="zh-CN"/>
          </a:p>
        </p:txBody>
      </p:sp>
      <p:sp>
        <p:nvSpPr>
          <p:cNvPr id="97283" name="Rectangle 2"/>
          <p:cNvSpPr>
            <a:spLocks noGrp="1" noRot="1" noChangeAspect="1" noChangeArrowheads="1" noTextEdit="1"/>
          </p:cNvSpPr>
          <p:nvPr>
            <p:ph type="sldImg"/>
          </p:nvPr>
        </p:nvSpPr>
        <p:spPr>
          <a:xfrm>
            <a:off x="1111250" y="668338"/>
            <a:ext cx="4643438" cy="3482975"/>
          </a:xfrm>
        </p:spPr>
      </p:sp>
      <p:sp>
        <p:nvSpPr>
          <p:cNvPr id="9728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a:bodyPr>
          <a:lstStyle/>
          <a:p>
            <a:pPr marL="228600" indent="-228600" eaLnBrk="1" hangingPunct="1">
              <a:buFontTx/>
              <a:buAutoNum type="arabicPeriod"/>
            </a:pPr>
            <a:r>
              <a:rPr lang="en-US" altLang="zh-CN"/>
              <a:t>In our daily lives, wireless communication technology is used everywhere, from VCR remote control, to satellite weather forecast. The common characteristics of wireless communication systems is that there is no physical (visible) lines between two communication parties.</a:t>
            </a:r>
          </a:p>
          <a:p>
            <a:pPr marL="228600" indent="-228600" eaLnBrk="1" hangingPunct="1">
              <a:buFontTx/>
              <a:buAutoNum type="arabicPeriod"/>
            </a:pPr>
            <a:r>
              <a:rPr lang="en-US" altLang="zh-CN"/>
              <a:t>Therefore, a wireless system is able to support user roaming. For example, we do not have  to use a remote control in a particular position to.., we can use our cellular phones almost everywhere. </a:t>
            </a:r>
          </a:p>
          <a:p>
            <a:pPr marL="228600" indent="-228600" eaLnBrk="1" hangingPunct="1">
              <a:buFontTx/>
              <a:buAutoNum type="arabicPeriod"/>
            </a:pPr>
            <a:r>
              <a:rPr lang="en-US" altLang="zh-CN"/>
              <a:t>However, there are many impairments to a wireless channel, causing a lot of limitations to wireless communications system such as geographical.. (signal fading, additional noise, cochannel interference. Wireless systems also suffers from limit usable spectral width, so that the transmission rate is relatively low. </a:t>
            </a:r>
          </a:p>
          <a:p>
            <a:pPr marL="228600" indent="-228600" eaLnBrk="1" hangingPunct="1">
              <a:buFontTx/>
              <a:buAutoNum type="arabicPeriod"/>
            </a:pPr>
            <a:r>
              <a:rPr lang="en-US" altLang="zh-CN"/>
              <a:t>Specifically, wireless cellular systems based on radio propagation has been evolving from narrow band (1G, late 170s) to wide-band(3G). </a:t>
            </a:r>
          </a:p>
          <a:p>
            <a:pPr marL="228600" indent="-228600" eaLnBrk="1" hangingPunct="1">
              <a:buFontTx/>
              <a:buAutoNum type="arabicPeriod"/>
            </a:pPr>
            <a:r>
              <a:rPr lang="en-US" altLang="zh-CN"/>
              <a:t>With their geographical coverage limitation, wireless systems need a backbone network to extend their geographical coverage to enable global communications.</a:t>
            </a:r>
          </a:p>
          <a:p>
            <a:pPr marL="228600" indent="-228600" eaLnBrk="1" hangingPunct="1">
              <a:buFontTx/>
              <a:buAutoNum type="arabicPeriod"/>
            </a:pPr>
            <a:r>
              <a:rPr lang="en-US" altLang="zh-CN"/>
              <a:t>The interoworking of a wireless network as the front-end and the Internet as the backbone has received much attention in recent years. </a:t>
            </a:r>
          </a:p>
          <a:p>
            <a:pPr marL="228600" indent="-228600" eaLnBrk="1" hangingPunct="1">
              <a:buFontTx/>
              <a:buAutoNum type="arabicPeriod"/>
            </a:pPr>
            <a:r>
              <a:rPr lang="en-US" altLang="zh-CN"/>
              <a:t>So we will first take a look at the network architecture of current wireless systems,…, Then we will talk about the evolution from 2G to 3G systems.</a:t>
            </a:r>
          </a:p>
          <a:p>
            <a:pPr marL="228600" indent="-228600" eaLnBrk="1" hangingPunct="1"/>
            <a:r>
              <a:rPr lang="en-US" altLang="zh-CN"/>
              <a:t>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30BE1DB3-AA9B-43F3-82EC-09702055A059}" type="slidenum">
              <a:rPr lang="en-US" altLang="zh-CN" smtClean="0"/>
              <a:t>61</a:t>
            </a:fld>
            <a:endParaRPr lang="en-US" altLang="zh-CN"/>
          </a:p>
        </p:txBody>
      </p:sp>
      <p:sp>
        <p:nvSpPr>
          <p:cNvPr id="99331" name="Rectangle 2"/>
          <p:cNvSpPr>
            <a:spLocks noGrp="1" noRot="1" noChangeAspect="1" noChangeArrowheads="1" noTextEdit="1"/>
          </p:cNvSpPr>
          <p:nvPr>
            <p:ph type="sldImg"/>
          </p:nvPr>
        </p:nvSpPr>
        <p:spPr>
          <a:xfrm>
            <a:off x="1111250" y="668338"/>
            <a:ext cx="4643438" cy="3482975"/>
          </a:xfrm>
        </p:spPr>
      </p:sp>
      <p:sp>
        <p:nvSpPr>
          <p:cNvPr id="99332"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B43BB1FF-D1F5-4D93-9C47-AF95AF58059D}" type="slidenum">
              <a:rPr lang="en-US" altLang="zh-CN" smtClean="0"/>
              <a:t>62</a:t>
            </a:fld>
            <a:endParaRPr lang="en-US" altLang="zh-CN"/>
          </a:p>
        </p:txBody>
      </p:sp>
      <p:sp>
        <p:nvSpPr>
          <p:cNvPr id="101379" name="Rectangle 2"/>
          <p:cNvSpPr>
            <a:spLocks noGrp="1" noRot="1" noChangeAspect="1" noChangeArrowheads="1" noTextEdit="1"/>
          </p:cNvSpPr>
          <p:nvPr>
            <p:ph type="sldImg"/>
          </p:nvPr>
        </p:nvSpPr>
        <p:spPr>
          <a:xfrm>
            <a:off x="1111250" y="668338"/>
            <a:ext cx="4643438" cy="3482975"/>
          </a:xfrm>
        </p:spPr>
      </p:sp>
      <p:sp>
        <p:nvSpPr>
          <p:cNvPr id="101380"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1672FF9-5477-4525-BA52-B191E30EFE35}" type="slidenum">
              <a:rPr lang="en-US" altLang="zh-CN" smtClean="0"/>
              <a:t>63</a:t>
            </a:fld>
            <a:endParaRPr lang="en-US" altLang="zh-CN"/>
          </a:p>
        </p:txBody>
      </p:sp>
      <p:sp>
        <p:nvSpPr>
          <p:cNvPr id="95235" name="Rectangle 2"/>
          <p:cNvSpPr>
            <a:spLocks noGrp="1" noRot="1" noChangeAspect="1" noChangeArrowheads="1" noTextEdit="1"/>
          </p:cNvSpPr>
          <p:nvPr>
            <p:ph type="sldImg"/>
          </p:nvPr>
        </p:nvSpPr>
        <p:spPr>
          <a:xfrm>
            <a:off x="1111250" y="668338"/>
            <a:ext cx="4643438" cy="3482975"/>
          </a:xfrm>
        </p:spPr>
      </p:sp>
      <p:sp>
        <p:nvSpPr>
          <p:cNvPr id="95236"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B43BB1FF-D1F5-4D93-9C47-AF95AF58059D}" type="slidenum">
              <a:rPr lang="en-US" altLang="zh-CN" smtClean="0"/>
              <a:t>64</a:t>
            </a:fld>
            <a:endParaRPr lang="en-US" altLang="zh-CN"/>
          </a:p>
        </p:txBody>
      </p:sp>
      <p:sp>
        <p:nvSpPr>
          <p:cNvPr id="101379" name="Rectangle 2"/>
          <p:cNvSpPr>
            <a:spLocks noGrp="1" noRot="1" noChangeAspect="1" noChangeArrowheads="1" noTextEdit="1"/>
          </p:cNvSpPr>
          <p:nvPr>
            <p:ph type="sldImg"/>
          </p:nvPr>
        </p:nvSpPr>
        <p:spPr>
          <a:xfrm>
            <a:off x="1111250" y="668338"/>
            <a:ext cx="4643438" cy="3482975"/>
          </a:xfrm>
        </p:spPr>
      </p:sp>
      <p:sp>
        <p:nvSpPr>
          <p:cNvPr id="101380"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830514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endParaRPr lang="zh-CN" altLang="en-US" dirty="0"/>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65</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5A588C-0303-43CA-90BF-35D3E9CB289A}"/>
              </a:ext>
            </a:extLst>
          </p:cNvPr>
          <p:cNvSpPr>
            <a:spLocks noGrp="1" noChangeArrowheads="1"/>
          </p:cNvSpPr>
          <p:nvPr>
            <p:ph type="hdr" sz="quarter"/>
          </p:nvPr>
        </p:nvSpPr>
        <p:spPr>
          <a:ln/>
        </p:spPr>
        <p:txBody>
          <a:bodyPr/>
          <a:lstStyle/>
          <a:p>
            <a:r>
              <a:rPr lang="zh-CN" altLang="en-US"/>
              <a:t>WSN Lab: Intro to WSN Kits</a:t>
            </a:r>
          </a:p>
        </p:txBody>
      </p:sp>
      <p:sp>
        <p:nvSpPr>
          <p:cNvPr id="5" name="Rectangle 3">
            <a:extLst>
              <a:ext uri="{FF2B5EF4-FFF2-40B4-BE49-F238E27FC236}">
                <a16:creationId xmlns:a16="http://schemas.microsoft.com/office/drawing/2014/main" id="{D27BFCAE-545E-441E-A1F6-0BEE7059B4B5}"/>
              </a:ext>
            </a:extLst>
          </p:cNvPr>
          <p:cNvSpPr>
            <a:spLocks noGrp="1" noChangeArrowheads="1"/>
          </p:cNvSpPr>
          <p:nvPr>
            <p:ph type="dt" idx="1"/>
          </p:nvPr>
        </p:nvSpPr>
        <p:spPr>
          <a:ln/>
        </p:spPr>
        <p:txBody>
          <a:bodyPr/>
          <a:lstStyle/>
          <a:p>
            <a:r>
              <a:rPr lang="zh-CN" altLang="en-US"/>
              <a:t>Feb 2007</a:t>
            </a:r>
            <a:endParaRPr lang="en-US" altLang="zh-CN"/>
          </a:p>
        </p:txBody>
      </p:sp>
      <p:sp>
        <p:nvSpPr>
          <p:cNvPr id="6" name="Rectangle 6">
            <a:extLst>
              <a:ext uri="{FF2B5EF4-FFF2-40B4-BE49-F238E27FC236}">
                <a16:creationId xmlns:a16="http://schemas.microsoft.com/office/drawing/2014/main" id="{897DA514-4B63-461B-B5A8-C0C7925D57E6}"/>
              </a:ext>
            </a:extLst>
          </p:cNvPr>
          <p:cNvSpPr>
            <a:spLocks noGrp="1" noChangeArrowheads="1"/>
          </p:cNvSpPr>
          <p:nvPr>
            <p:ph type="ftr" sz="quarter" idx="4"/>
          </p:nvPr>
        </p:nvSpPr>
        <p:spPr>
          <a:ln/>
        </p:spPr>
        <p:txBody>
          <a:bodyPr/>
          <a:lstStyle/>
          <a:p>
            <a:r>
              <a:rPr lang="zh-CN" altLang="en-US"/>
              <a:t>Crossbow Technology, Inc. Proprietary</a:t>
            </a:r>
            <a:endParaRPr lang="en-US" altLang="zh-CN"/>
          </a:p>
        </p:txBody>
      </p:sp>
      <p:sp>
        <p:nvSpPr>
          <p:cNvPr id="7" name="Rectangle 7">
            <a:extLst>
              <a:ext uri="{FF2B5EF4-FFF2-40B4-BE49-F238E27FC236}">
                <a16:creationId xmlns:a16="http://schemas.microsoft.com/office/drawing/2014/main" id="{DFE03E62-E062-4374-BF20-22AADD1AF811}"/>
              </a:ext>
            </a:extLst>
          </p:cNvPr>
          <p:cNvSpPr>
            <a:spLocks noGrp="1" noChangeArrowheads="1"/>
          </p:cNvSpPr>
          <p:nvPr>
            <p:ph type="sldNum" sz="quarter" idx="5"/>
          </p:nvPr>
        </p:nvSpPr>
        <p:spPr>
          <a:ln/>
        </p:spPr>
        <p:txBody>
          <a:bodyPr/>
          <a:lstStyle/>
          <a:p>
            <a:fld id="{01879364-1D70-464B-89B1-F5FD1FC6FA17}" type="slidenum">
              <a:rPr lang="zh-CN" altLang="en-US"/>
              <a:pPr/>
              <a:t>67</a:t>
            </a:fld>
            <a:endParaRPr lang="en-US" altLang="zh-CN"/>
          </a:p>
        </p:txBody>
      </p:sp>
      <p:sp>
        <p:nvSpPr>
          <p:cNvPr id="761858" name="Rectangle 2">
            <a:extLst>
              <a:ext uri="{FF2B5EF4-FFF2-40B4-BE49-F238E27FC236}">
                <a16:creationId xmlns:a16="http://schemas.microsoft.com/office/drawing/2014/main" id="{7991F132-A0FF-49F8-A86F-CDE3C3563638}"/>
              </a:ext>
            </a:extLst>
          </p:cNvPr>
          <p:cNvSpPr>
            <a:spLocks noGrp="1" noRot="1" noChangeAspect="1" noChangeArrowheads="1" noTextEdit="1"/>
          </p:cNvSpPr>
          <p:nvPr>
            <p:ph type="sldImg"/>
          </p:nvPr>
        </p:nvSpPr>
        <p:spPr>
          <a:ln/>
        </p:spPr>
      </p:sp>
      <p:sp>
        <p:nvSpPr>
          <p:cNvPr id="761859" name="Rectangle 3">
            <a:extLst>
              <a:ext uri="{FF2B5EF4-FFF2-40B4-BE49-F238E27FC236}">
                <a16:creationId xmlns:a16="http://schemas.microsoft.com/office/drawing/2014/main" id="{DB4DB2B6-B487-4886-9A65-7B5212FDF1F2}"/>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extLst>
      <p:ext uri="{BB962C8B-B14F-4D97-AF65-F5344CB8AC3E}">
        <p14:creationId xmlns:p14="http://schemas.microsoft.com/office/powerpoint/2010/main" val="3092005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E6A99F96-F04D-47BA-827F-FF6231DB0DBF}" type="slidenum">
              <a:rPr lang="en-US" altLang="zh-CN" smtClean="0"/>
              <a:t>69</a:t>
            </a:fld>
            <a:endParaRPr lang="en-US" altLang="zh-CN"/>
          </a:p>
        </p:txBody>
      </p:sp>
      <p:sp>
        <p:nvSpPr>
          <p:cNvPr id="103427" name="Rectangle 2"/>
          <p:cNvSpPr>
            <a:spLocks noGrp="1" noRot="1" noChangeAspect="1" noChangeArrowheads="1" noTextEdit="1"/>
          </p:cNvSpPr>
          <p:nvPr>
            <p:ph type="sldImg"/>
          </p:nvPr>
        </p:nvSpPr>
        <p:spPr>
          <a:xfrm>
            <a:off x="1111250" y="668338"/>
            <a:ext cx="4643438" cy="3482975"/>
          </a:xfrm>
        </p:spPr>
      </p:sp>
      <p:sp>
        <p:nvSpPr>
          <p:cNvPr id="103428"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为了实现和保障“鹊桥”中继功能的顺利实现，研制人员给它配备了多副天线。其中，大口径伞状天线是最关键的一副，它展开后口径达近</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米，</a:t>
            </a:r>
            <a:r>
              <a:rPr lang="zh-CN" altLang="en-US" sz="1200" b="1" i="0" kern="1200" dirty="0">
                <a:solidFill>
                  <a:schemeClr val="tx1"/>
                </a:solidFill>
                <a:effectLst/>
                <a:latin typeface="+mn-lt"/>
                <a:ea typeface="+mn-ea"/>
                <a:cs typeface="+mn-cs"/>
              </a:rPr>
              <a:t>这是人类深空探测器历史上携带的最大口径通信天线</a:t>
            </a:r>
            <a:endParaRPr lang="en-US" altLang="zh-CN" sz="1200" b="0" i="0" kern="1200" dirty="0">
              <a:solidFill>
                <a:schemeClr val="tx1"/>
              </a:solidFill>
              <a:effectLst/>
              <a:latin typeface="+mn-lt"/>
              <a:ea typeface="+mn-ea"/>
              <a:cs typeface="+mn-cs"/>
            </a:endParaRPr>
          </a:p>
          <a:p>
            <a:r>
              <a:rPr lang="zh-CN" altLang="en-US" dirty="0"/>
              <a:t>图片来自</a:t>
            </a:r>
            <a:r>
              <a:rPr lang="en-US" altLang="zh-CN" dirty="0"/>
              <a:t>Loren Roberts for The Planetary Society - http://www.planetary.org/multimedia/space-images/charts/change-4-mission-profile.html</a:t>
            </a:r>
            <a:r>
              <a:rPr lang="zh-CN" altLang="en-US" dirty="0"/>
              <a:t>，</a:t>
            </a:r>
            <a:r>
              <a:rPr lang="en-US" altLang="zh-CN" dirty="0"/>
              <a:t>CC BY-SA 3.0</a:t>
            </a:r>
            <a:r>
              <a:rPr lang="zh-CN" altLang="en-US" dirty="0"/>
              <a:t>，</a:t>
            </a:r>
            <a:r>
              <a:rPr lang="en-US" altLang="zh-CN" dirty="0"/>
              <a:t>https://commons.wikimedia.org/w/index.php?curid=74914690</a:t>
            </a:r>
            <a:endParaRPr lang="zh-CN" altLang="en-US" dirty="0"/>
          </a:p>
        </p:txBody>
      </p:sp>
      <p:sp>
        <p:nvSpPr>
          <p:cNvPr id="4" name="灯片编号占位符 3"/>
          <p:cNvSpPr>
            <a:spLocks noGrp="1"/>
          </p:cNvSpPr>
          <p:nvPr>
            <p:ph type="sldNum" sz="quarter" idx="5"/>
          </p:nvPr>
        </p:nvSpPr>
        <p:spPr/>
        <p:txBody>
          <a:bodyPr/>
          <a:lstStyle/>
          <a:p>
            <a:pPr>
              <a:defRPr/>
            </a:pPr>
            <a:fld id="{84D48402-8D90-4A94-BB07-678E06A34E5A}" type="slidenum">
              <a:rPr lang="zh-CN" altLang="en-US" smtClean="0"/>
              <a:t>8</a:t>
            </a:fld>
            <a:endParaRPr lang="zh-CN" altLang="en-US"/>
          </a:p>
        </p:txBody>
      </p:sp>
    </p:spTree>
    <p:extLst>
      <p:ext uri="{BB962C8B-B14F-4D97-AF65-F5344CB8AC3E}">
        <p14:creationId xmlns:p14="http://schemas.microsoft.com/office/powerpoint/2010/main" val="10030280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ln>
        </p:spPr>
      </p:sp>
      <p:sp>
        <p:nvSpPr>
          <p:cNvPr id="20482" name="备注占位符 2"/>
          <p:cNvSpPr>
            <a:spLocks noGrp="1"/>
          </p:cNvSpPr>
          <p:nvPr>
            <p:ph type="body" idx="1"/>
          </p:nvPr>
        </p:nvSpPr>
        <p:spPr bwMode="auto">
          <a:noFill/>
        </p:spPr>
        <p:txBody>
          <a:bodyPr wrap="square" numCol="1" anchor="t" anchorCtr="0" compatLnSpc="1"/>
          <a:lstStyle/>
          <a:p>
            <a:r>
              <a:rPr lang="zh-CN" altLang="en-US" dirty="0"/>
              <a:t>电报到电话， 广播电视到有线电视， 无线数据网络到以太网</a:t>
            </a:r>
          </a:p>
        </p:txBody>
      </p:sp>
      <p:sp>
        <p:nvSpPr>
          <p:cNvPr id="4" name="灯片编号占位符 3"/>
          <p:cNvSpPr>
            <a:spLocks noGrp="1"/>
          </p:cNvSpPr>
          <p:nvPr>
            <p:ph type="sldNum" sz="quarter" idx="5"/>
          </p:nvPr>
        </p:nvSpPr>
        <p:spPr/>
        <p:txBody>
          <a:bodyPr/>
          <a:lstStyle/>
          <a:p>
            <a:pPr>
              <a:defRPr/>
            </a:pPr>
            <a:fld id="{19AC8306-BC15-4D5E-A9EA-A4288C98A5D8}" type="slidenum">
              <a:rPr lang="zh-CN" altLang="en-US" smtClean="0"/>
              <a:t>75</a:t>
            </a:fld>
            <a:endParaRPr lang="zh-CN" altLang="en-US"/>
          </a:p>
        </p:txBody>
      </p:sp>
    </p:spTree>
    <p:extLst>
      <p:ext uri="{BB962C8B-B14F-4D97-AF65-F5344CB8AC3E}">
        <p14:creationId xmlns:p14="http://schemas.microsoft.com/office/powerpoint/2010/main" val="36273065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2A2172C6-B7B1-44D6-A869-C849E91C4E52}" type="slidenum">
              <a:rPr lang="en-US" altLang="zh-CN" smtClean="0"/>
              <a:t>78</a:t>
            </a:fld>
            <a:endParaRPr lang="en-US" altLang="zh-CN"/>
          </a:p>
        </p:txBody>
      </p:sp>
      <p:sp>
        <p:nvSpPr>
          <p:cNvPr id="17411" name="Rectangle 2"/>
          <p:cNvSpPr>
            <a:spLocks noGrp="1" noRot="1" noChangeAspect="1" noChangeArrowheads="1" noTextEdit="1"/>
          </p:cNvSpPr>
          <p:nvPr>
            <p:ph type="sldImg"/>
          </p:nvPr>
        </p:nvSpPr>
        <p:spPr>
          <a:xfrm>
            <a:off x="1143000" y="684213"/>
            <a:ext cx="4573588" cy="3430587"/>
          </a:xfrm>
        </p:spPr>
      </p:sp>
      <p:sp>
        <p:nvSpPr>
          <p:cNvPr id="17412" name="Rectangle 3"/>
          <p:cNvSpPr>
            <a:spLocks noGrp="1" noChangeArrowheads="1"/>
          </p:cNvSpPr>
          <p:nvPr>
            <p:ph type="body" idx="1"/>
          </p:nvPr>
        </p:nvSpPr>
        <p:spPr>
          <a:xfrm>
            <a:off x="912813" y="4343400"/>
            <a:ext cx="5032375" cy="4116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dirty="0">
                <a:ea typeface="+mn-ea"/>
              </a:rPr>
              <a:t>不同技术的操作范围</a:t>
            </a:r>
            <a:endParaRPr lang="it-IT"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5C014D3-8105-462B-899E-187E06ED51E9}" type="slidenum">
              <a:rPr lang="en-US" altLang="zh-CN" smtClean="0"/>
              <a:t>79</a:t>
            </a:fld>
            <a:endParaRPr lang="en-US" altLang="zh-CN"/>
          </a:p>
        </p:txBody>
      </p:sp>
      <p:sp>
        <p:nvSpPr>
          <p:cNvPr id="25603" name="Rectangle 2"/>
          <p:cNvSpPr>
            <a:spLocks noGrp="1" noRot="1" noChangeAspect="1" noChangeArrowheads="1" noTextEdit="1"/>
          </p:cNvSpPr>
          <p:nvPr>
            <p:ph type="sldImg"/>
          </p:nvPr>
        </p:nvSpPr>
        <p:spPr>
          <a:xfrm>
            <a:off x="1111250" y="668338"/>
            <a:ext cx="4643438" cy="3482975"/>
          </a:xfrm>
        </p:spPr>
      </p:sp>
      <p:sp>
        <p:nvSpPr>
          <p:cNvPr id="2560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6024040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5C014D3-8105-462B-899E-187E06ED51E9}" type="slidenum">
              <a:rPr lang="en-US" altLang="zh-CN" smtClean="0"/>
              <a:t>80</a:t>
            </a:fld>
            <a:endParaRPr lang="en-US" altLang="zh-CN"/>
          </a:p>
        </p:txBody>
      </p:sp>
      <p:sp>
        <p:nvSpPr>
          <p:cNvPr id="25603" name="Rectangle 2"/>
          <p:cNvSpPr>
            <a:spLocks noGrp="1" noRot="1" noChangeAspect="1" noChangeArrowheads="1" noTextEdit="1"/>
          </p:cNvSpPr>
          <p:nvPr>
            <p:ph type="sldImg"/>
          </p:nvPr>
        </p:nvSpPr>
        <p:spPr>
          <a:xfrm>
            <a:off x="1111250" y="668338"/>
            <a:ext cx="4643438" cy="3482975"/>
          </a:xfrm>
        </p:spPr>
      </p:sp>
      <p:sp>
        <p:nvSpPr>
          <p:cNvPr id="2560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154860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5C014D3-8105-462B-899E-187E06ED51E9}" type="slidenum">
              <a:rPr lang="en-US" altLang="zh-CN" smtClean="0"/>
              <a:t>81</a:t>
            </a:fld>
            <a:endParaRPr lang="en-US" altLang="zh-CN"/>
          </a:p>
        </p:txBody>
      </p:sp>
      <p:sp>
        <p:nvSpPr>
          <p:cNvPr id="25603" name="Rectangle 2"/>
          <p:cNvSpPr>
            <a:spLocks noGrp="1" noRot="1" noChangeAspect="1" noChangeArrowheads="1" noTextEdit="1"/>
          </p:cNvSpPr>
          <p:nvPr>
            <p:ph type="sldImg"/>
          </p:nvPr>
        </p:nvSpPr>
        <p:spPr>
          <a:xfrm>
            <a:off x="1111250" y="668338"/>
            <a:ext cx="4643438" cy="3482975"/>
          </a:xfrm>
        </p:spPr>
      </p:sp>
      <p:sp>
        <p:nvSpPr>
          <p:cNvPr id="2560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0848054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5C014D3-8105-462B-899E-187E06ED51E9}" type="slidenum">
              <a:rPr lang="en-US" altLang="zh-CN" smtClean="0"/>
              <a:t>82</a:t>
            </a:fld>
            <a:endParaRPr lang="en-US" altLang="zh-CN"/>
          </a:p>
        </p:txBody>
      </p:sp>
      <p:sp>
        <p:nvSpPr>
          <p:cNvPr id="25603" name="Rectangle 2"/>
          <p:cNvSpPr>
            <a:spLocks noGrp="1" noRot="1" noChangeAspect="1" noChangeArrowheads="1" noTextEdit="1"/>
          </p:cNvSpPr>
          <p:nvPr>
            <p:ph type="sldImg"/>
          </p:nvPr>
        </p:nvSpPr>
        <p:spPr>
          <a:xfrm>
            <a:off x="1111250" y="668338"/>
            <a:ext cx="4643438" cy="3482975"/>
          </a:xfrm>
        </p:spPr>
      </p:sp>
      <p:sp>
        <p:nvSpPr>
          <p:cNvPr id="2560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Evaluation tool-set for the effect of human body movement and gesture to wireless transmission quality </a:t>
            </a:r>
            <a:endParaRPr lang="zh-CN" altLang="zh-CN" dirty="0"/>
          </a:p>
        </p:txBody>
      </p:sp>
    </p:spTree>
    <p:extLst>
      <p:ext uri="{BB962C8B-B14F-4D97-AF65-F5344CB8AC3E}">
        <p14:creationId xmlns:p14="http://schemas.microsoft.com/office/powerpoint/2010/main" val="2009184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5C014D3-8105-462B-899E-187E06ED51E9}" type="slidenum">
              <a:rPr lang="en-US" altLang="zh-CN" smtClean="0"/>
              <a:t>83</a:t>
            </a:fld>
            <a:endParaRPr lang="en-US" altLang="zh-CN"/>
          </a:p>
        </p:txBody>
      </p:sp>
      <p:sp>
        <p:nvSpPr>
          <p:cNvPr id="25603" name="Rectangle 2"/>
          <p:cNvSpPr>
            <a:spLocks noGrp="1" noRot="1" noChangeAspect="1" noChangeArrowheads="1" noTextEdit="1"/>
          </p:cNvSpPr>
          <p:nvPr>
            <p:ph type="sldImg"/>
          </p:nvPr>
        </p:nvSpPr>
        <p:spPr>
          <a:xfrm>
            <a:off x="1111250" y="668338"/>
            <a:ext cx="4643438" cy="3482975"/>
          </a:xfrm>
        </p:spPr>
      </p:sp>
      <p:sp>
        <p:nvSpPr>
          <p:cNvPr id="2560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利用</a:t>
            </a:r>
            <a:r>
              <a:rPr lang="en-US" altLang="zh-CN" dirty="0" err="1"/>
              <a:t>Wifi</a:t>
            </a:r>
            <a:r>
              <a:rPr lang="zh-CN" altLang="en-US" dirty="0"/>
              <a:t>信号产生的回馈，</a:t>
            </a:r>
            <a:r>
              <a:rPr lang="en-US" altLang="zh-CN" dirty="0"/>
              <a:t>MIT</a:t>
            </a:r>
            <a:r>
              <a:rPr lang="zh-CN" altLang="en-US" dirty="0"/>
              <a:t>可以不通过任何穿戴设备，便能探知一墙之隔的人体胸腔起降和心率，并且准确率高达</a:t>
            </a:r>
            <a:r>
              <a:rPr lang="en-US" altLang="zh-CN" dirty="0"/>
              <a:t>99%</a:t>
            </a:r>
            <a:endParaRPr lang="zh-CN" altLang="zh-CN" dirty="0"/>
          </a:p>
        </p:txBody>
      </p:sp>
    </p:spTree>
    <p:extLst>
      <p:ext uri="{BB962C8B-B14F-4D97-AF65-F5344CB8AC3E}">
        <p14:creationId xmlns:p14="http://schemas.microsoft.com/office/powerpoint/2010/main" val="3828034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5C014D3-8105-462B-899E-187E06ED51E9}" type="slidenum">
              <a:rPr lang="en-US" altLang="zh-CN" smtClean="0"/>
              <a:t>84</a:t>
            </a:fld>
            <a:endParaRPr lang="en-US" altLang="zh-CN"/>
          </a:p>
        </p:txBody>
      </p:sp>
      <p:sp>
        <p:nvSpPr>
          <p:cNvPr id="25603" name="Rectangle 2"/>
          <p:cNvSpPr>
            <a:spLocks noGrp="1" noRot="1" noChangeAspect="1" noChangeArrowheads="1" noTextEdit="1"/>
          </p:cNvSpPr>
          <p:nvPr>
            <p:ph type="sldImg"/>
          </p:nvPr>
        </p:nvSpPr>
        <p:spPr>
          <a:xfrm>
            <a:off x="1111250" y="668338"/>
            <a:ext cx="4643438" cy="3482975"/>
          </a:xfrm>
        </p:spPr>
      </p:sp>
      <p:sp>
        <p:nvSpPr>
          <p:cNvPr id="2560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4612805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5C014D3-8105-462B-899E-187E06ED51E9}" type="slidenum">
              <a:rPr lang="en-US" altLang="zh-CN" smtClean="0"/>
              <a:t>85</a:t>
            </a:fld>
            <a:endParaRPr lang="en-US" altLang="zh-CN"/>
          </a:p>
        </p:txBody>
      </p:sp>
      <p:sp>
        <p:nvSpPr>
          <p:cNvPr id="25603" name="Rectangle 2"/>
          <p:cNvSpPr>
            <a:spLocks noGrp="1" noRot="1" noChangeAspect="1" noChangeArrowheads="1" noTextEdit="1"/>
          </p:cNvSpPr>
          <p:nvPr>
            <p:ph type="sldImg"/>
          </p:nvPr>
        </p:nvSpPr>
        <p:spPr>
          <a:xfrm>
            <a:off x="1111250" y="668338"/>
            <a:ext cx="4643438" cy="3482975"/>
          </a:xfrm>
        </p:spPr>
      </p:sp>
      <p:sp>
        <p:nvSpPr>
          <p:cNvPr id="2560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在</a:t>
            </a:r>
            <a:r>
              <a:rPr lang="en-US" altLang="zh-CN" dirty="0"/>
              <a:t>LTE</a:t>
            </a:r>
            <a:r>
              <a:rPr lang="zh-CN" altLang="en-US" dirty="0"/>
              <a:t>基础上发展而来，主要采用</a:t>
            </a:r>
            <a:r>
              <a:rPr lang="en-US" altLang="zh-CN" dirty="0"/>
              <a:t>LTE</a:t>
            </a:r>
            <a:r>
              <a:rPr lang="zh-CN" altLang="en-US" dirty="0"/>
              <a:t>相关技术，射频带宽</a:t>
            </a:r>
            <a:r>
              <a:rPr lang="en-US" altLang="zh-CN" dirty="0"/>
              <a:t>200KHz</a:t>
            </a:r>
            <a:r>
              <a:rPr lang="zh-CN" altLang="en-US" dirty="0"/>
              <a:t>，下行采用正交相移键控</a:t>
            </a:r>
            <a:r>
              <a:rPr lang="en-US" altLang="zh-CN" dirty="0"/>
              <a:t>QPSK</a:t>
            </a:r>
            <a:r>
              <a:rPr lang="zh-CN" altLang="en-US" dirty="0"/>
              <a:t>调制，且采用</a:t>
            </a:r>
            <a:r>
              <a:rPr lang="en-US" altLang="zh-CN" dirty="0"/>
              <a:t>OFDMA</a:t>
            </a:r>
            <a:r>
              <a:rPr lang="zh-CN" altLang="en-US" dirty="0"/>
              <a:t>，子载波间隔</a:t>
            </a:r>
            <a:r>
              <a:rPr lang="en-US" altLang="zh-CN" dirty="0"/>
              <a:t>15KHz</a:t>
            </a:r>
            <a:r>
              <a:rPr lang="zh-CN" altLang="en-US" dirty="0"/>
              <a:t>，上行采用</a:t>
            </a:r>
            <a:r>
              <a:rPr lang="en-US" altLang="zh-CN" dirty="0"/>
              <a:t>BPSK</a:t>
            </a:r>
            <a:endParaRPr lang="zh-CN" altLang="zh-CN" dirty="0"/>
          </a:p>
        </p:txBody>
      </p:sp>
    </p:spTree>
    <p:extLst>
      <p:ext uri="{BB962C8B-B14F-4D97-AF65-F5344CB8AC3E}">
        <p14:creationId xmlns:p14="http://schemas.microsoft.com/office/powerpoint/2010/main" val="6218707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5C014D3-8105-462B-899E-187E06ED51E9}" type="slidenum">
              <a:rPr lang="en-US" altLang="zh-CN" smtClean="0"/>
              <a:t>86</a:t>
            </a:fld>
            <a:endParaRPr lang="en-US" altLang="zh-CN"/>
          </a:p>
        </p:txBody>
      </p:sp>
      <p:sp>
        <p:nvSpPr>
          <p:cNvPr id="25603" name="Rectangle 2"/>
          <p:cNvSpPr>
            <a:spLocks noGrp="1" noRot="1" noChangeAspect="1" noChangeArrowheads="1" noTextEdit="1"/>
          </p:cNvSpPr>
          <p:nvPr>
            <p:ph type="sldImg"/>
          </p:nvPr>
        </p:nvSpPr>
        <p:spPr>
          <a:xfrm>
            <a:off x="1111250" y="668338"/>
            <a:ext cx="4643438" cy="3482975"/>
          </a:xfrm>
        </p:spPr>
      </p:sp>
      <p:sp>
        <p:nvSpPr>
          <p:cNvPr id="2560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在</a:t>
            </a:r>
            <a:r>
              <a:rPr lang="en-US" altLang="zh-CN" dirty="0"/>
              <a:t>LTE</a:t>
            </a:r>
            <a:r>
              <a:rPr lang="zh-CN" altLang="en-US" dirty="0"/>
              <a:t>基础上发展而来，主要采用</a:t>
            </a:r>
            <a:r>
              <a:rPr lang="en-US" altLang="zh-CN" dirty="0"/>
              <a:t>LTE</a:t>
            </a:r>
            <a:r>
              <a:rPr lang="zh-CN" altLang="en-US" dirty="0"/>
              <a:t>相关技术，射频带宽</a:t>
            </a:r>
            <a:r>
              <a:rPr lang="en-US" altLang="zh-CN" dirty="0"/>
              <a:t>200KHz</a:t>
            </a:r>
            <a:r>
              <a:rPr lang="zh-CN" altLang="en-US" dirty="0"/>
              <a:t>，下行采用正交相移键控</a:t>
            </a:r>
            <a:r>
              <a:rPr lang="en-US" altLang="zh-CN" dirty="0"/>
              <a:t>QPSK</a:t>
            </a:r>
            <a:r>
              <a:rPr lang="zh-CN" altLang="en-US" dirty="0"/>
              <a:t>调制，且采用</a:t>
            </a:r>
            <a:r>
              <a:rPr lang="en-US" altLang="zh-CN" dirty="0"/>
              <a:t>OFDMA</a:t>
            </a:r>
            <a:r>
              <a:rPr lang="zh-CN" altLang="en-US" dirty="0"/>
              <a:t>，子载波间隔</a:t>
            </a:r>
            <a:r>
              <a:rPr lang="en-US" altLang="zh-CN" dirty="0"/>
              <a:t>15KHz</a:t>
            </a:r>
            <a:r>
              <a:rPr lang="zh-CN" altLang="en-US" dirty="0"/>
              <a:t>，上行采用</a:t>
            </a:r>
            <a:r>
              <a:rPr lang="en-US" altLang="zh-CN" dirty="0"/>
              <a:t>BPSK</a:t>
            </a:r>
            <a:endParaRPr lang="zh-CN" altLang="zh-CN" dirty="0"/>
          </a:p>
        </p:txBody>
      </p:sp>
    </p:spTree>
    <p:extLst>
      <p:ext uri="{BB962C8B-B14F-4D97-AF65-F5344CB8AC3E}">
        <p14:creationId xmlns:p14="http://schemas.microsoft.com/office/powerpoint/2010/main" val="3267866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1977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NASA</a:t>
            </a:r>
            <a:r>
              <a:rPr lang="zh-CN" altLang="en-US" sz="1200" b="0" i="0" kern="1200" dirty="0">
                <a:solidFill>
                  <a:schemeClr val="tx1"/>
                </a:solidFill>
                <a:effectLst/>
                <a:latin typeface="+mn-lt"/>
                <a:ea typeface="+mn-ea"/>
                <a:cs typeface="+mn-cs"/>
              </a:rPr>
              <a:t>著名的旅行者</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号和旅行者</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号发射升空，各携带带有人类信息的金唱片飞往宇宙深处。目前，旅行者</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号和旅行者</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号分别于</a:t>
            </a:r>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年和</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年成为进入星际空间的人类探测器。旅行者</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号在飞掠木星和土星时，利用了这两颗大行星进行了加速，然后才达到了太阳的逃逸速度。旅行者</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号利用了木星、土星以及天王星的加速，但在接近海王星时，为了探测海王星的卫星”海卫一“，飞掠海王星的角度导致了相反的引力弹弓效应，速度下降了一些。导致最终速度旅行者</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号比旅行者</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号要快，首先进入星际空间。</a:t>
            </a:r>
            <a:endParaRPr lang="zh-CN" altLang="en-US" dirty="0"/>
          </a:p>
        </p:txBody>
      </p:sp>
      <p:sp>
        <p:nvSpPr>
          <p:cNvPr id="4" name="灯片编号占位符 3"/>
          <p:cNvSpPr>
            <a:spLocks noGrp="1"/>
          </p:cNvSpPr>
          <p:nvPr>
            <p:ph type="sldNum" sz="quarter" idx="5"/>
          </p:nvPr>
        </p:nvSpPr>
        <p:spPr/>
        <p:txBody>
          <a:bodyPr/>
          <a:lstStyle/>
          <a:p>
            <a:pPr>
              <a:defRPr/>
            </a:pPr>
            <a:fld id="{84D48402-8D90-4A94-BB07-678E06A34E5A}" type="slidenum">
              <a:rPr lang="zh-CN" altLang="en-US" smtClean="0"/>
              <a:t>9</a:t>
            </a:fld>
            <a:endParaRPr lang="zh-CN" altLang="en-US"/>
          </a:p>
        </p:txBody>
      </p:sp>
    </p:spTree>
    <p:extLst>
      <p:ext uri="{BB962C8B-B14F-4D97-AF65-F5344CB8AC3E}">
        <p14:creationId xmlns:p14="http://schemas.microsoft.com/office/powerpoint/2010/main" val="1511796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5C014D3-8105-462B-899E-187E06ED51E9}" type="slidenum">
              <a:rPr lang="en-US" altLang="zh-CN" smtClean="0"/>
              <a:t>87</a:t>
            </a:fld>
            <a:endParaRPr lang="en-US" altLang="zh-CN"/>
          </a:p>
        </p:txBody>
      </p:sp>
      <p:sp>
        <p:nvSpPr>
          <p:cNvPr id="25603" name="Rectangle 2"/>
          <p:cNvSpPr>
            <a:spLocks noGrp="1" noRot="1" noChangeAspect="1" noChangeArrowheads="1" noTextEdit="1"/>
          </p:cNvSpPr>
          <p:nvPr>
            <p:ph type="sldImg"/>
          </p:nvPr>
        </p:nvSpPr>
        <p:spPr>
          <a:xfrm>
            <a:off x="1111250" y="668338"/>
            <a:ext cx="4643438" cy="3482975"/>
          </a:xfrm>
        </p:spPr>
      </p:sp>
      <p:sp>
        <p:nvSpPr>
          <p:cNvPr id="2560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941194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5C014D3-8105-462B-899E-187E06ED51E9}" type="slidenum">
              <a:rPr lang="en-US" altLang="zh-CN" smtClean="0"/>
              <a:t>88</a:t>
            </a:fld>
            <a:endParaRPr lang="en-US" altLang="zh-CN"/>
          </a:p>
        </p:txBody>
      </p:sp>
      <p:sp>
        <p:nvSpPr>
          <p:cNvPr id="25603" name="Rectangle 2"/>
          <p:cNvSpPr>
            <a:spLocks noGrp="1" noRot="1" noChangeAspect="1" noChangeArrowheads="1" noTextEdit="1"/>
          </p:cNvSpPr>
          <p:nvPr>
            <p:ph type="sldImg"/>
          </p:nvPr>
        </p:nvSpPr>
        <p:spPr>
          <a:xfrm>
            <a:off x="1111250" y="668338"/>
            <a:ext cx="4643438" cy="3482975"/>
          </a:xfrm>
        </p:spPr>
      </p:sp>
      <p:sp>
        <p:nvSpPr>
          <p:cNvPr id="25604" name="Rectangle 3"/>
          <p:cNvSpPr>
            <a:spLocks noGrp="1" noChangeArrowheads="1"/>
          </p:cNvSpPr>
          <p:nvPr>
            <p:ph type="body" idx="1"/>
          </p:nvPr>
        </p:nvSpPr>
        <p:spPr>
          <a:xfrm>
            <a:off x="901700" y="4373563"/>
            <a:ext cx="5054600" cy="407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超量信息的无线异构传输：异构融合网络，网络资源虚拟化，复杂业务联合适配，协同通信理论，虚拟资源分配，</a:t>
            </a:r>
            <a:r>
              <a:rPr lang="en-US" altLang="zh-CN" sz="1200" b="0" i="0" kern="1200" dirty="0">
                <a:solidFill>
                  <a:schemeClr val="tx1"/>
                </a:solidFill>
                <a:effectLst/>
                <a:latin typeface="+mn-lt"/>
                <a:ea typeface="+mn-ea"/>
                <a:cs typeface="+mn-cs"/>
              </a:rPr>
              <a:t>Cloud infrastructures Radio Access Network(C-RAN) , </a:t>
            </a:r>
            <a:r>
              <a:rPr lang="zh-CN" altLang="en-US" sz="1200" b="0" i="0" kern="1200" dirty="0">
                <a:solidFill>
                  <a:schemeClr val="tx1"/>
                </a:solidFill>
                <a:effectLst/>
                <a:latin typeface="+mn-lt"/>
                <a:ea typeface="+mn-ea"/>
                <a:cs typeface="+mn-cs"/>
              </a:rPr>
              <a:t>分布式计算、编码、存储共享等；</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无线传感网，自组织网络：基于压缩感知的网络计算理论；无线传感网计算通信效能分析；基于信源相关的分布式传感网络计算理论；</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计算通信基础理论：计算通信的效用容量；基于网络计算能力的相对信息论；计算通信理论的有效性及普适性。</a:t>
            </a:r>
          </a:p>
        </p:txBody>
      </p:sp>
    </p:spTree>
    <p:extLst>
      <p:ext uri="{BB962C8B-B14F-4D97-AF65-F5344CB8AC3E}">
        <p14:creationId xmlns:p14="http://schemas.microsoft.com/office/powerpoint/2010/main" val="36218371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特点：</a:t>
            </a:r>
            <a:r>
              <a:rPr lang="en-US" altLang="zh-CN" dirty="0"/>
              <a:t>1</a:t>
            </a:r>
            <a:r>
              <a:rPr lang="zh-CN" altLang="en-US" dirty="0"/>
              <a:t>）规模大：</a:t>
            </a:r>
            <a:r>
              <a:rPr lang="en-US" altLang="zh-CN" dirty="0"/>
              <a:t>3</a:t>
            </a:r>
            <a:r>
              <a:rPr lang="zh-CN" altLang="en-US" dirty="0"/>
              <a:t>平方公里，</a:t>
            </a:r>
            <a:r>
              <a:rPr lang="en-US" altLang="zh-CN" dirty="0"/>
              <a:t>4</a:t>
            </a:r>
            <a:r>
              <a:rPr lang="zh-CN" altLang="en-US" dirty="0"/>
              <a:t>万人校区</a:t>
            </a:r>
            <a:endParaRPr lang="en-US" altLang="zh-CN" dirty="0"/>
          </a:p>
          <a:p>
            <a:r>
              <a:rPr lang="en-US" altLang="zh-CN" dirty="0"/>
              <a:t>      2</a:t>
            </a:r>
            <a:r>
              <a:rPr lang="zh-CN" altLang="en-US" dirty="0"/>
              <a:t>）技术先进：</a:t>
            </a:r>
            <a:r>
              <a:rPr lang="en-US" altLang="zh-CN" dirty="0"/>
              <a:t>CRAN</a:t>
            </a:r>
            <a:r>
              <a:rPr lang="zh-CN" altLang="en-US" dirty="0"/>
              <a:t>，</a:t>
            </a:r>
            <a:r>
              <a:rPr lang="en-US" altLang="zh-CN" dirty="0"/>
              <a:t>8</a:t>
            </a:r>
            <a:r>
              <a:rPr lang="zh-CN" altLang="en-US" dirty="0"/>
              <a:t>*</a:t>
            </a:r>
            <a:r>
              <a:rPr lang="en-US" altLang="zh-CN" dirty="0"/>
              <a:t>8 MIMO  </a:t>
            </a:r>
            <a:r>
              <a:rPr lang="zh-CN" altLang="en-US" dirty="0"/>
              <a:t>（比美国</a:t>
            </a:r>
            <a:r>
              <a:rPr lang="en-US" altLang="zh-CN" dirty="0"/>
              <a:t>LTE</a:t>
            </a:r>
            <a:r>
              <a:rPr lang="zh-CN" altLang="en-US" dirty="0"/>
              <a:t>系统， </a:t>
            </a:r>
            <a:r>
              <a:rPr lang="en-US" altLang="zh-CN" dirty="0" err="1"/>
              <a:t>Verison</a:t>
            </a:r>
            <a:r>
              <a:rPr lang="zh-CN" altLang="en-US" dirty="0"/>
              <a:t>， </a:t>
            </a:r>
            <a:r>
              <a:rPr lang="en-US" altLang="zh-CN" dirty="0"/>
              <a:t>AT&amp;T</a:t>
            </a:r>
            <a:r>
              <a:rPr lang="zh-CN" altLang="en-US" dirty="0"/>
              <a:t>），多层次结构，融合蜂窝与</a:t>
            </a:r>
            <a:r>
              <a:rPr lang="en-US" altLang="zh-CN" dirty="0"/>
              <a:t>CMMB(</a:t>
            </a:r>
            <a:r>
              <a:rPr lang="zh-CN" altLang="en-US" dirty="0"/>
              <a:t>手机电视</a:t>
            </a:r>
            <a:r>
              <a:rPr lang="en-US" altLang="zh-CN" dirty="0"/>
              <a:t>)</a:t>
            </a:r>
            <a:r>
              <a:rPr lang="zh-CN" altLang="en-US" dirty="0"/>
              <a:t>广播网络</a:t>
            </a:r>
            <a:endParaRPr lang="en-US" altLang="zh-CN" dirty="0"/>
          </a:p>
          <a:p>
            <a:r>
              <a:rPr lang="en-US" altLang="zh-CN" dirty="0"/>
              <a:t>      3</a:t>
            </a:r>
            <a:r>
              <a:rPr lang="zh-CN" altLang="en-US" dirty="0"/>
              <a:t>）提供多种先进体验的服务：高清视频下载、基于位置服务，小区无缝切换（从蜂窝通信到无蜂窝通信），提供与云计算和数据中心相连接的服务空中接口</a:t>
            </a:r>
            <a:endParaRPr lang="en-US" altLang="zh-CN" dirty="0"/>
          </a:p>
          <a:p>
            <a:r>
              <a:rPr lang="en-US" altLang="zh-CN" dirty="0"/>
              <a:t>      4) </a:t>
            </a:r>
            <a:r>
              <a:rPr lang="zh-CN" altLang="en-US" dirty="0"/>
              <a:t>美国是</a:t>
            </a:r>
            <a:r>
              <a:rPr lang="en-US" altLang="zh-CN" dirty="0" err="1"/>
              <a:t>Rlease</a:t>
            </a:r>
            <a:r>
              <a:rPr lang="en-US" altLang="zh-CN" dirty="0"/>
              <a:t> 8</a:t>
            </a:r>
            <a:r>
              <a:rPr lang="zh-CN" altLang="en-US" dirty="0"/>
              <a:t>，我们是</a:t>
            </a:r>
            <a:r>
              <a:rPr lang="en-US" altLang="zh-CN" dirty="0" err="1"/>
              <a:t>Rlease</a:t>
            </a:r>
            <a:r>
              <a:rPr lang="en-US" altLang="zh-CN" dirty="0"/>
              <a:t> 10</a:t>
            </a:r>
          </a:p>
          <a:p>
            <a:r>
              <a:rPr lang="en-US" altLang="zh-CN" dirty="0"/>
              <a:t>    </a:t>
            </a:r>
            <a:endParaRPr lang="zh-CN" altLang="en-US" dirty="0"/>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3312A46-574B-4D83-9DF3-49CB9910BF10}" type="slidenum">
              <a:rPr lang="en-US" altLang="zh-CN" smtClean="0">
                <a:latin typeface="Arial" panose="020B0604020202020204" pitchFamily="34" charset="0"/>
              </a:rPr>
              <a:pPr>
                <a:spcBef>
                  <a:spcPct val="0"/>
                </a:spcBef>
              </a:pPr>
              <a:t>89</a:t>
            </a:fld>
            <a:endParaRPr lang="en-US" altLang="zh-CN">
              <a:latin typeface="Arial" panose="020B0604020202020204" pitchFamily="34" charset="0"/>
            </a:endParaRPr>
          </a:p>
        </p:txBody>
      </p:sp>
    </p:spTree>
    <p:extLst>
      <p:ext uri="{BB962C8B-B14F-4D97-AF65-F5344CB8AC3E}">
        <p14:creationId xmlns:p14="http://schemas.microsoft.com/office/powerpoint/2010/main" val="16588984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技术在</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系统中的应用已有大量的文献可供参考，但并非所有的研究均有潜在的发展生命力。</a:t>
            </a:r>
          </a:p>
          <a:p>
            <a:r>
              <a:rPr lang="zh-CN" altLang="en-US" sz="1200" b="0" i="0" kern="1200" dirty="0">
                <a:solidFill>
                  <a:schemeClr val="tx1"/>
                </a:solidFill>
                <a:effectLst/>
                <a:latin typeface="+mn-lt"/>
                <a:ea typeface="+mn-ea"/>
                <a:cs typeface="+mn-cs"/>
              </a:rPr>
              <a:t> 首先，移动通信系统本身经过长期的发展，已经拥有了较为完备的经典设计和处理方法。大量实践已经证明，这些经典方法在工程上极为有效，且易于实现。</a:t>
            </a:r>
          </a:p>
          <a:p>
            <a:r>
              <a:rPr lang="zh-CN" altLang="en-US" sz="1200" b="0" i="0" kern="1200" dirty="0">
                <a:solidFill>
                  <a:schemeClr val="tx1"/>
                </a:solidFill>
                <a:effectLst/>
                <a:latin typeface="+mn-lt"/>
                <a:ea typeface="+mn-ea"/>
                <a:cs typeface="+mn-cs"/>
              </a:rPr>
              <a:t> 其次，移动通信系统通常存在性能界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如香农容量限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，现有的方法经过精心设计已经可以充分逼近上述性能界。例如，文献</a:t>
            </a:r>
            <a:r>
              <a:rPr lang="en-US" altLang="zh-CN" sz="1200" b="0" i="0" kern="1200" dirty="0">
                <a:solidFill>
                  <a:schemeClr val="tx1"/>
                </a:solidFill>
                <a:effectLst/>
                <a:latin typeface="+mn-lt"/>
                <a:ea typeface="+mn-ea"/>
                <a:cs typeface="+mn-cs"/>
              </a:rPr>
              <a:t>[Gao 2009]</a:t>
            </a:r>
            <a:r>
              <a:rPr lang="zh-CN" altLang="en-US" sz="1200" b="0" i="0" kern="1200" dirty="0">
                <a:solidFill>
                  <a:schemeClr val="tx1"/>
                </a:solidFill>
                <a:effectLst/>
                <a:latin typeface="+mn-lt"/>
                <a:ea typeface="+mn-ea"/>
                <a:cs typeface="+mn-cs"/>
              </a:rPr>
              <a:t>中给出了逼近</a:t>
            </a:r>
            <a:r>
              <a:rPr lang="en-US" altLang="zh-CN" sz="1200" b="0" i="0" kern="1200" dirty="0">
                <a:solidFill>
                  <a:schemeClr val="tx1"/>
                </a:solidFill>
                <a:effectLst/>
                <a:latin typeface="+mn-lt"/>
                <a:ea typeface="+mn-ea"/>
                <a:cs typeface="+mn-cs"/>
              </a:rPr>
              <a:t>MIMO</a:t>
            </a:r>
            <a:r>
              <a:rPr lang="zh-CN" altLang="en-US" sz="1200" b="0" i="0" kern="1200" dirty="0">
                <a:solidFill>
                  <a:schemeClr val="tx1"/>
                </a:solidFill>
                <a:effectLst/>
                <a:latin typeface="+mn-lt"/>
                <a:ea typeface="+mn-ea"/>
                <a:cs typeface="+mn-cs"/>
              </a:rPr>
              <a:t>容量界的一种设计方法，其只需对功率最优注水分配问题进行简单的迭代，便可使</a:t>
            </a:r>
            <a:r>
              <a:rPr lang="en-US" altLang="zh-CN" sz="1200" b="0" i="0" kern="1200" dirty="0">
                <a:solidFill>
                  <a:schemeClr val="tx1"/>
                </a:solidFill>
                <a:effectLst/>
                <a:latin typeface="+mn-lt"/>
                <a:ea typeface="+mn-ea"/>
                <a:cs typeface="+mn-cs"/>
              </a:rPr>
              <a:t>MIMO</a:t>
            </a:r>
            <a:r>
              <a:rPr lang="zh-CN" altLang="en-US" sz="1200" b="0" i="0" kern="1200" dirty="0">
                <a:solidFill>
                  <a:schemeClr val="tx1"/>
                </a:solidFill>
                <a:effectLst/>
                <a:latin typeface="+mn-lt"/>
                <a:ea typeface="+mn-ea"/>
                <a:cs typeface="+mn-cs"/>
              </a:rPr>
              <a:t>的性能充分逼近香农容量界。这意味着，即使采用先进的</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学习技术，也无法超越这些经典算法。</a:t>
            </a:r>
          </a:p>
          <a:p>
            <a:endParaRPr lang="zh-CN" altLang="en-US" dirty="0"/>
          </a:p>
        </p:txBody>
      </p:sp>
      <p:sp>
        <p:nvSpPr>
          <p:cNvPr id="4" name="灯片编号占位符 3"/>
          <p:cNvSpPr>
            <a:spLocks noGrp="1"/>
          </p:cNvSpPr>
          <p:nvPr>
            <p:ph type="sldNum" sz="quarter" idx="5"/>
          </p:nvPr>
        </p:nvSpPr>
        <p:spPr/>
        <p:txBody>
          <a:bodyPr/>
          <a:lstStyle/>
          <a:p>
            <a:pPr>
              <a:defRPr/>
            </a:pPr>
            <a:fld id="{84D48402-8D90-4A94-BB07-678E06A34E5A}" type="slidenum">
              <a:rPr lang="zh-CN" altLang="en-US" smtClean="0"/>
              <a:t>90</a:t>
            </a:fld>
            <a:endParaRPr lang="zh-CN" altLang="en-US"/>
          </a:p>
        </p:txBody>
      </p:sp>
    </p:spTree>
    <p:extLst>
      <p:ext uri="{BB962C8B-B14F-4D97-AF65-F5344CB8AC3E}">
        <p14:creationId xmlns:p14="http://schemas.microsoft.com/office/powerpoint/2010/main" val="28974988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3010" name="Rectangle 2"/>
          <p:cNvSpPr>
            <a:spLocks noGrp="1" noRot="1" noChangeAspect="1" noTextEdit="1"/>
          </p:cNvSpPr>
          <p:nvPr>
            <p:ph type="sldImg"/>
          </p:nvPr>
        </p:nvSpPr>
        <p:spPr>
          <a:xfrm>
            <a:off x="1200150" y="696913"/>
            <a:ext cx="4648200" cy="3486150"/>
          </a:xfrm>
        </p:spPr>
      </p:sp>
      <p:sp>
        <p:nvSpPr>
          <p:cNvPr id="43011" name="Rectangle 3"/>
          <p:cNvSpPr>
            <a:spLocks noGrp="1" noRot="1"/>
          </p:cNvSpPr>
          <p:nvPr>
            <p:ph type="body" idx="1"/>
          </p:nvPr>
        </p:nvSpPr>
        <p:spPr>
          <a:xfrm>
            <a:off x="704850" y="4414838"/>
            <a:ext cx="5638800" cy="4183062"/>
          </a:xfrm>
        </p:spPr>
        <p:txBody>
          <a:bodyPr wrap="square" lIns="91440" tIns="45720" rIns="91440" bIns="45720" anchor="ct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xfrm>
            <a:off x="1200150" y="696913"/>
            <a:ext cx="4648200" cy="3486150"/>
          </a:xfrm>
        </p:spPr>
      </p:sp>
      <p:sp>
        <p:nvSpPr>
          <p:cNvPr id="47107" name="备注占位符 2"/>
          <p:cNvSpPr>
            <a:spLocks noGrp="1"/>
          </p:cNvSpPr>
          <p:nvPr>
            <p:ph type="body" idx="1"/>
          </p:nvPr>
        </p:nvSpPr>
        <p:spPr>
          <a:xfrm>
            <a:off x="704850" y="4414838"/>
            <a:ext cx="5638800" cy="4183062"/>
          </a:xfrm>
        </p:spPr>
        <p:txBody>
          <a:bodyPr wrap="square" lIns="91440" tIns="45720" rIns="91440" bIns="45720" anchor="ctr"/>
          <a:lstStyle/>
          <a:p>
            <a:pPr lvl="0"/>
            <a:r>
              <a:rPr lang="en-US" altLang="zh-CN" dirty="0"/>
              <a:t>Hotnets: Workshop on Hot Topics in Networks</a:t>
            </a:r>
            <a:endParaRPr lang="zh-CN" altLang="en-US" dirty="0"/>
          </a:p>
        </p:txBody>
      </p:sp>
      <p:sp>
        <p:nvSpPr>
          <p:cNvPr id="47108" name="灯片编号占位符 3"/>
          <p:cNvSpPr txBox="1">
            <a:spLocks noGrp="1"/>
          </p:cNvSpPr>
          <p:nvPr>
            <p:ph type="sldNum" sz="quarter"/>
          </p:nvPr>
        </p:nvSpPr>
        <p:spPr>
          <a:xfrm>
            <a:off x="3990975" y="8829675"/>
            <a:ext cx="3055938" cy="465138"/>
          </a:xfrm>
          <a:prstGeom prst="rect">
            <a:avLst/>
          </a:prstGeom>
          <a:noFill/>
          <a:ln w="9525">
            <a:noFill/>
          </a:ln>
        </p:spPr>
        <p:txBody>
          <a:bodyPr anchor="b"/>
          <a:lstStyle/>
          <a:p>
            <a:pPr lvl="0" algn="r" eaLnBrk="1" hangingPunct="1"/>
            <a:fld id="{9A0DB2DC-4C9A-4742-B13C-FB6460FD3503}" type="slidenum">
              <a:rPr lang="zh-CN" altLang="en-US" sz="1200" dirty="0"/>
              <a:t>100</a:t>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1977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NASA</a:t>
            </a:r>
            <a:r>
              <a:rPr lang="zh-CN" altLang="en-US" sz="1200" b="0" i="0" kern="1200" dirty="0">
                <a:solidFill>
                  <a:schemeClr val="tx1"/>
                </a:solidFill>
                <a:effectLst/>
                <a:latin typeface="+mn-lt"/>
                <a:ea typeface="+mn-ea"/>
                <a:cs typeface="+mn-cs"/>
              </a:rPr>
              <a:t>著名的旅行者</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号和旅行者</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号发射升空，各携带带有人类信息的金唱片飞往宇宙深处。旅行者</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号造访了四颗气态巨行星（木星、土星、天王星、海王星）及其卫星。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目前，旅行者</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号和旅行者</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号分别于</a:t>
            </a:r>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年和</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年先后成为进入星际空间的人类探测器。这两枚探测器就充分利用过引力弹弓效应，旅行者</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号在飞掠木星和土星时，利用了这两颗大行星进行了加速，然后才达到了太阳的逃逸速度。旅行者</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号利用了木星、土星以及天王星的加速，但在接近海王星时，为了探测海王星的卫星”海卫一“，飞掠海王星的角度导致了相反的引力弹弓效应，速度下降了一些。导致最终速度旅行者</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号比旅行者</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号要快，首先进入星际空间。</a:t>
            </a:r>
            <a:endParaRPr lang="zh-CN" altLang="en-US" dirty="0"/>
          </a:p>
        </p:txBody>
      </p:sp>
      <p:sp>
        <p:nvSpPr>
          <p:cNvPr id="4" name="灯片编号占位符 3"/>
          <p:cNvSpPr>
            <a:spLocks noGrp="1"/>
          </p:cNvSpPr>
          <p:nvPr>
            <p:ph type="sldNum" sz="quarter" idx="5"/>
          </p:nvPr>
        </p:nvSpPr>
        <p:spPr/>
        <p:txBody>
          <a:bodyPr/>
          <a:lstStyle/>
          <a:p>
            <a:pPr>
              <a:defRPr/>
            </a:pPr>
            <a:fld id="{84D48402-8D90-4A94-BB07-678E06A34E5A}" type="slidenum">
              <a:rPr lang="zh-CN" altLang="en-US" smtClean="0"/>
              <a:t>10</a:t>
            </a:fld>
            <a:endParaRPr lang="zh-CN" altLang="en-US"/>
          </a:p>
        </p:txBody>
      </p:sp>
    </p:spTree>
    <p:extLst>
      <p:ext uri="{BB962C8B-B14F-4D97-AF65-F5344CB8AC3E}">
        <p14:creationId xmlns:p14="http://schemas.microsoft.com/office/powerpoint/2010/main" val="337550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两艘旅行者号探测器，都是以三块放射性同位素热电机作为动力来源。这些发电机目前已经大大超出了起先的设计寿命，一般认为它们在大约</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年之前，仍然可提供足够的电力令航天器能够继续与地球联系。钚核电池能够保证旅行者号上搭载的科学仪器继续工作至</a:t>
            </a:r>
            <a:r>
              <a:rPr lang="en-US" altLang="zh-CN" sz="1200" b="0" i="0" kern="1200" dirty="0">
                <a:solidFill>
                  <a:schemeClr val="tx1"/>
                </a:solidFill>
                <a:effectLst/>
                <a:latin typeface="+mn-lt"/>
                <a:ea typeface="+mn-ea"/>
                <a:cs typeface="+mn-cs"/>
              </a:rPr>
              <a:t>2025</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2036</a:t>
            </a:r>
            <a:r>
              <a:rPr lang="zh-CN" altLang="en-US" sz="1200" b="0" i="0" kern="1200" dirty="0">
                <a:solidFill>
                  <a:schemeClr val="tx1"/>
                </a:solidFill>
                <a:effectLst/>
                <a:latin typeface="+mn-lt"/>
                <a:ea typeface="+mn-ea"/>
                <a:cs typeface="+mn-cs"/>
              </a:rPr>
              <a:t>年，讯号传输的电力将消耗殆尽。</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一旦电池耗尽，“旅行者</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号”仍将继续向银河系中心前进，但不会再向地球发回数据。</a:t>
            </a:r>
            <a:endParaRPr lang="zh-CN" altLang="en-US" dirty="0"/>
          </a:p>
        </p:txBody>
      </p:sp>
      <p:sp>
        <p:nvSpPr>
          <p:cNvPr id="4" name="灯片编号占位符 3"/>
          <p:cNvSpPr>
            <a:spLocks noGrp="1"/>
          </p:cNvSpPr>
          <p:nvPr>
            <p:ph type="sldNum" sz="quarter" idx="5"/>
          </p:nvPr>
        </p:nvSpPr>
        <p:spPr/>
        <p:txBody>
          <a:bodyPr/>
          <a:lstStyle/>
          <a:p>
            <a:pPr>
              <a:defRPr/>
            </a:pPr>
            <a:fld id="{84D48402-8D90-4A94-BB07-678E06A34E5A}" type="slidenum">
              <a:rPr lang="zh-CN" altLang="en-US" smtClean="0"/>
              <a:t>11</a:t>
            </a:fld>
            <a:endParaRPr lang="zh-CN" altLang="en-US"/>
          </a:p>
        </p:txBody>
      </p:sp>
    </p:spTree>
    <p:extLst>
      <p:ext uri="{BB962C8B-B14F-4D97-AF65-F5344CB8AC3E}">
        <p14:creationId xmlns:p14="http://schemas.microsoft.com/office/powerpoint/2010/main" val="3921868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未命名"/>
          <p:cNvPicPr>
            <a:picLocks noChangeAspect="1" noChangeArrowheads="1"/>
          </p:cNvPicPr>
          <p:nvPr/>
        </p:nvPicPr>
        <p:blipFill>
          <a:blip r:embed="rId2"/>
          <a:srcRect/>
          <a:stretch>
            <a:fillRect/>
          </a:stretch>
        </p:blipFill>
        <p:spPr bwMode="auto">
          <a:xfrm>
            <a:off x="0" y="5734050"/>
            <a:ext cx="9144000" cy="1123950"/>
          </a:xfrm>
          <a:prstGeom prst="rect">
            <a:avLst/>
          </a:prstGeom>
          <a:noFill/>
          <a:ln w="9525">
            <a:noFill/>
            <a:miter lim="800000"/>
            <a:headEnd/>
            <a:tailEnd/>
          </a:ln>
        </p:spPr>
      </p:pic>
      <p:pic>
        <p:nvPicPr>
          <p:cNvPr id="5" name="Picture 2" descr="index08_01"/>
          <p:cNvPicPr>
            <a:picLocks noChangeAspect="1" noChangeArrowheads="1"/>
          </p:cNvPicPr>
          <p:nvPr/>
        </p:nvPicPr>
        <p:blipFill>
          <a:blip r:embed="rId3"/>
          <a:srcRect/>
          <a:stretch>
            <a:fillRect/>
          </a:stretch>
        </p:blipFill>
        <p:spPr bwMode="auto">
          <a:xfrm>
            <a:off x="0" y="0"/>
            <a:ext cx="2571750" cy="628650"/>
          </a:xfrm>
          <a:prstGeom prst="rect">
            <a:avLst/>
          </a:prstGeom>
          <a:noFill/>
          <a:ln w="9525">
            <a:noFill/>
            <a:miter lim="800000"/>
            <a:headEnd/>
            <a:tailEnd/>
          </a:ln>
        </p:spPr>
      </p:pic>
      <p:pic>
        <p:nvPicPr>
          <p:cNvPr id="6" name="Picture 10" descr="USTC校徽"/>
          <p:cNvPicPr>
            <a:picLocks noChangeAspect="1" noChangeArrowheads="1"/>
          </p:cNvPicPr>
          <p:nvPr/>
        </p:nvPicPr>
        <p:blipFill>
          <a:blip r:embed="rId4"/>
          <a:srcRect/>
          <a:stretch>
            <a:fillRect/>
          </a:stretch>
        </p:blipFill>
        <p:spPr bwMode="auto">
          <a:xfrm>
            <a:off x="827088" y="3786188"/>
            <a:ext cx="2274887" cy="1517650"/>
          </a:xfrm>
          <a:prstGeom prst="rect">
            <a:avLst/>
          </a:prstGeom>
          <a:noFill/>
          <a:ln w="9525">
            <a:noFill/>
            <a:miter lim="800000"/>
            <a:headEnd/>
            <a:tailEnd/>
          </a:ln>
        </p:spPr>
      </p:pic>
      <p:sp>
        <p:nvSpPr>
          <p:cNvPr id="58372" name="Rectangle 4"/>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58373" name="Rectangle 5"/>
          <p:cNvSpPr>
            <a:spLocks noGrp="1" noChangeArrowheads="1"/>
          </p:cNvSpPr>
          <p:nvPr>
            <p:ph type="subTitle" idx="1"/>
          </p:nvPr>
        </p:nvSpPr>
        <p:spPr>
          <a:xfrm>
            <a:off x="2339975" y="3789363"/>
            <a:ext cx="6400800" cy="1752600"/>
          </a:xfrm>
        </p:spPr>
        <p:txBody>
          <a:bodyPr/>
          <a:lstStyle>
            <a:lvl1pPr marL="0" indent="0" algn="ctr">
              <a:buFont typeface="Wingdings" panose="05000000000000000000" pitchFamily="2" charset="2"/>
              <a:buNone/>
              <a:defRPr>
                <a:solidFill>
                  <a:srgbClr val="000099"/>
                </a:solidFill>
              </a:defRPr>
            </a:lvl1pPr>
          </a:lstStyle>
          <a:p>
            <a:r>
              <a:rPr lang="zh-CN" altLang="en-US"/>
              <a:t>单击此处编辑母版副标题样式</a:t>
            </a:r>
          </a:p>
        </p:txBody>
      </p:sp>
      <p:sp>
        <p:nvSpPr>
          <p:cNvPr id="7" name="Rectangle 6"/>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4693258C-C244-42B2-B673-A8D399C4E391}" type="datetime1">
              <a:rPr lang="zh-CN" altLang="en-US"/>
              <a:t>2019/2/25</a:t>
            </a:fld>
            <a:endParaRPr lang="zh-CN" altLang="en-US"/>
          </a:p>
        </p:txBody>
      </p:sp>
      <p:sp>
        <p:nvSpPr>
          <p:cNvPr id="8" name="Rectangle 7"/>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zh-CN" altLang="en-US"/>
          </a:p>
        </p:txBody>
      </p:sp>
      <p:sp>
        <p:nvSpPr>
          <p:cNvPr id="9" name="Rectangle 8"/>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0AA200A8-66FE-4DC5-AFA7-5F0D08CF75AE}" type="slidenum">
              <a:rPr lang="zh-CN" altLang="en-US"/>
              <a:t>‹#›</a:t>
            </a:fld>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68D2B192-5168-4EC9-8ADD-6CF61BAC10AB}" type="datetime1">
              <a:rPr lang="zh-CN" altLang="en-US"/>
              <a:t>2019/2/25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97F06DEC-46F8-4D0D-A6E0-01A3A2991AD1}" type="slidenum">
              <a:rPr lang="zh-CN" altLang="en-US"/>
              <a:t>‹#›</a:t>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0213" y="214313"/>
            <a:ext cx="2174875"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214313"/>
            <a:ext cx="6376988"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6C48D209-5BF1-44BF-809B-1B1FE20EB813}" type="datetime1">
              <a:rPr lang="zh-CN" altLang="en-US"/>
              <a:t>2019/2/25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695459BB-EB30-4833-B587-41A1D46C65D1}" type="slidenum">
              <a:rPr lang="zh-CN" altLang="en-US"/>
              <a:t>‹#›</a:t>
            </a:fld>
            <a:endParaRPr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reserve="1">
  <p:cSld name="标题，图表与文本">
    <p:spTree>
      <p:nvGrpSpPr>
        <p:cNvPr id="1" name=""/>
        <p:cNvGrpSpPr/>
        <p:nvPr/>
      </p:nvGrpSpPr>
      <p:grpSpPr>
        <a:xfrm>
          <a:off x="0" y="0"/>
          <a:ext cx="0" cy="0"/>
          <a:chOff x="0" y="0"/>
          <a:chExt cx="0" cy="0"/>
        </a:xfrm>
      </p:grpSpPr>
      <p:sp>
        <p:nvSpPr>
          <p:cNvPr id="2" name="标题 1"/>
          <p:cNvSpPr>
            <a:spLocks noGrp="1"/>
          </p:cNvSpPr>
          <p:nvPr>
            <p:ph type="title"/>
          </p:nvPr>
        </p:nvSpPr>
        <p:spPr>
          <a:xfrm>
            <a:off x="987425" y="134938"/>
            <a:ext cx="6062663" cy="627062"/>
          </a:xfrm>
        </p:spPr>
        <p:txBody>
          <a:bodyPr/>
          <a:lstStyle/>
          <a:p>
            <a:r>
              <a:rPr lang="zh-CN" altLang="en-US"/>
              <a:t>单击此处编辑母版标题样式</a:t>
            </a:r>
          </a:p>
        </p:txBody>
      </p:sp>
      <p:sp>
        <p:nvSpPr>
          <p:cNvPr id="3" name="图表占位符 2"/>
          <p:cNvSpPr>
            <a:spLocks noGrp="1"/>
          </p:cNvSpPr>
          <p:nvPr>
            <p:ph type="chart" sz="half" idx="1"/>
          </p:nvPr>
        </p:nvSpPr>
        <p:spPr>
          <a:xfrm>
            <a:off x="344488" y="982663"/>
            <a:ext cx="4051300" cy="5257800"/>
          </a:xfrm>
        </p:spPr>
        <p:txBody>
          <a:bodyPr/>
          <a:lstStyle/>
          <a:p>
            <a:pPr lvl="0"/>
            <a:endParaRPr lang="zh-CN" altLang="en-US" noProof="0"/>
          </a:p>
        </p:txBody>
      </p:sp>
      <p:sp>
        <p:nvSpPr>
          <p:cNvPr id="4" name="文本占位符 3"/>
          <p:cNvSpPr>
            <a:spLocks noGrp="1"/>
          </p:cNvSpPr>
          <p:nvPr>
            <p:ph type="body" sz="half" idx="2"/>
          </p:nvPr>
        </p:nvSpPr>
        <p:spPr>
          <a:xfrm>
            <a:off x="4548188" y="982663"/>
            <a:ext cx="4052887"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ftr" sz="quarter" idx="10"/>
          </p:nvPr>
        </p:nvSpPr>
        <p:spPr/>
        <p:txBody>
          <a:bodyPr/>
          <a:lstStyle>
            <a:lvl1pPr>
              <a:defRPr/>
            </a:lvl1pPr>
          </a:lstStyle>
          <a:p>
            <a:pPr>
              <a:defRPr/>
            </a:pPr>
            <a:r>
              <a:rPr lang="en-US" altLang="zh-CN"/>
              <a:t>Dr. Xinbing Wang</a:t>
            </a:r>
          </a:p>
        </p:txBody>
      </p:sp>
      <p:sp>
        <p:nvSpPr>
          <p:cNvPr id="6" name="Rectangle 5"/>
          <p:cNvSpPr>
            <a:spLocks noGrp="1" noChangeArrowheads="1"/>
          </p:cNvSpPr>
          <p:nvPr>
            <p:ph type="sldNum" sz="quarter" idx="11"/>
          </p:nvPr>
        </p:nvSpPr>
        <p:spPr/>
        <p:txBody>
          <a:bodyPr/>
          <a:lstStyle>
            <a:lvl1pPr>
              <a:defRPr/>
            </a:lvl1pPr>
          </a:lstStyle>
          <a:p>
            <a:pPr>
              <a:defRPr/>
            </a:pPr>
            <a:fld id="{447C65C6-1493-4898-A401-436A041DC56A}" type="slidenum">
              <a:rPr lang="en-US" altLang="zh-CN"/>
              <a:t>‹#›</a:t>
            </a:fld>
            <a:endParaRPr lang="en-US" altLang="zh-CN"/>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987425" y="134938"/>
            <a:ext cx="6062663" cy="627062"/>
          </a:xfrm>
        </p:spPr>
        <p:txBody>
          <a:bodyPr/>
          <a:lstStyle/>
          <a:p>
            <a:r>
              <a:rPr lang="zh-CN" altLang="en-US"/>
              <a:t>单击此处编辑母版标题样式</a:t>
            </a:r>
          </a:p>
        </p:txBody>
      </p:sp>
      <p:sp>
        <p:nvSpPr>
          <p:cNvPr id="3" name="文本占位符 2"/>
          <p:cNvSpPr>
            <a:spLocks noGrp="1"/>
          </p:cNvSpPr>
          <p:nvPr>
            <p:ph type="body" sz="half" idx="1"/>
          </p:nvPr>
        </p:nvSpPr>
        <p:spPr>
          <a:xfrm>
            <a:off x="344488" y="982663"/>
            <a:ext cx="8256587" cy="255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4488" y="3687763"/>
            <a:ext cx="8256587" cy="255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ftr" sz="quarter" idx="10"/>
          </p:nvPr>
        </p:nvSpPr>
        <p:spPr/>
        <p:txBody>
          <a:bodyPr/>
          <a:lstStyle>
            <a:lvl1pPr>
              <a:defRPr/>
            </a:lvl1pPr>
          </a:lstStyle>
          <a:p>
            <a:pPr>
              <a:defRPr/>
            </a:pPr>
            <a:r>
              <a:rPr lang="en-US" altLang="zh-CN"/>
              <a:t>Dr. Xinbing Wang</a:t>
            </a:r>
          </a:p>
        </p:txBody>
      </p:sp>
      <p:sp>
        <p:nvSpPr>
          <p:cNvPr id="6" name="Rectangle 5"/>
          <p:cNvSpPr>
            <a:spLocks noGrp="1" noChangeArrowheads="1"/>
          </p:cNvSpPr>
          <p:nvPr>
            <p:ph type="sldNum" sz="quarter" idx="11"/>
          </p:nvPr>
        </p:nvSpPr>
        <p:spPr/>
        <p:txBody>
          <a:bodyPr/>
          <a:lstStyle>
            <a:lvl1pPr>
              <a:defRPr/>
            </a:lvl1pPr>
          </a:lstStyle>
          <a:p>
            <a:pPr>
              <a:defRPr/>
            </a:pPr>
            <a:fld id="{FAAA3DC7-D55B-4298-8CBC-BD8D7D5BCBF2}" type="slidenum">
              <a:rPr lang="en-US" altLang="zh-CN"/>
              <a:t>‹#›</a:t>
            </a:fld>
            <a:endParaRPr lang="en-US" altLang="zh-CN"/>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r>
              <a:rPr lang="en-US" altLang="zh-CN"/>
              <a:t>苏州飞炫电子科技有限公司</a:t>
            </a:r>
          </a:p>
        </p:txBody>
      </p:sp>
      <p:sp>
        <p:nvSpPr>
          <p:cNvPr id="7" name="灯片编号占位符 6"/>
          <p:cNvSpPr>
            <a:spLocks noGrp="1"/>
          </p:cNvSpPr>
          <p:nvPr>
            <p:ph type="sldNum" sz="quarter" idx="12"/>
          </p:nvPr>
        </p:nvSpPr>
        <p:spPr/>
        <p:txBody>
          <a:bodyPr/>
          <a:lstStyle/>
          <a:p>
            <a:pPr lvl="0"/>
            <a:fld id="{9A0DB2DC-4C9A-4742-B13C-FB6460FD3503}" type="slidenum">
              <a:rPr lang="en-US" altLang="zh-CN"/>
              <a:t>‹#›</a:t>
            </a:fld>
            <a:endParaRPr lang="en-US" altLang="zh-CN"/>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3" name="直接连接符 2"/>
          <p:cNvCxnSpPr/>
          <p:nvPr userDrawn="1"/>
        </p:nvCxnSpPr>
        <p:spPr>
          <a:xfrm flipV="1">
            <a:off x="0" y="974725"/>
            <a:ext cx="9144000" cy="476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p:nvPr>
        </p:nvSpPr>
        <p:spPr>
          <a:xfrm>
            <a:off x="282574" y="274638"/>
            <a:ext cx="4899025" cy="596900"/>
          </a:xfrm>
        </p:spPr>
        <p:txBody>
          <a:bodyPr/>
          <a:lstStyle/>
          <a:p>
            <a:endParaRPr lang="zh-CN" altLang="en-US" dirty="0"/>
          </a:p>
        </p:txBody>
      </p:sp>
    </p:spTree>
    <p:extLst>
      <p:ext uri="{BB962C8B-B14F-4D97-AF65-F5344CB8AC3E}">
        <p14:creationId xmlns:p14="http://schemas.microsoft.com/office/powerpoint/2010/main" val="1946206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4A45ADE7-334C-48A7-AB62-5B6C44A7223D}" type="datetime1">
              <a:rPr lang="zh-CN" altLang="en-US"/>
              <a:t>2019/2/25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2E157580-05F8-4748-8C40-27F854752E20}" type="slidenum">
              <a:rPr lang="zh-CN" altLang="en-US"/>
              <a:t>‹#›</a:t>
            </a:fld>
            <a:endParaRPr lang="zh-CN" alt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fld id="{78115AAD-A9E6-47D1-85F7-23737D4603BE}" type="datetime1">
              <a:rPr lang="zh-CN" altLang="en-US"/>
              <a:t>2019/2/25</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E103219E-CD2A-4E0A-9FFB-302685FD9A84}" type="slidenum">
              <a:rPr lang="zh-CN" altLang="en-US"/>
              <a:t>‹#›</a:t>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844675"/>
            <a:ext cx="4275138"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8363" y="1844675"/>
            <a:ext cx="4276725"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77EAC23E-86D5-457C-8607-A6A0F7621415}" type="datetime1">
              <a:rPr lang="zh-CN" altLang="en-US"/>
              <a:t>2019/2/25</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4D4E045F-B1B7-443B-81E6-9F14A65C9A01}" type="slidenum">
              <a:rPr lang="zh-CN" altLang="en-US"/>
              <a:t>‹#›</a:t>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787A2A2F-B468-41F4-A9D1-5D8BC25E4615}" type="datetime1">
              <a:rPr lang="zh-CN" altLang="en-US"/>
              <a:t>2019/2/25</a:t>
            </a:fld>
            <a:endParaRPr lang="zh-CN" altLang="en-US"/>
          </a:p>
        </p:txBody>
      </p:sp>
      <p:sp>
        <p:nvSpPr>
          <p:cNvPr id="8" name="Rectangle 7"/>
          <p:cNvSpPr>
            <a:spLocks noGrp="1" noChangeArrowheads="1"/>
          </p:cNvSpPr>
          <p:nvPr>
            <p:ph type="ftr" sz="quarter" idx="11"/>
          </p:nvPr>
        </p:nvSpPr>
        <p:spPr/>
        <p:txBody>
          <a:bodyPr/>
          <a:lstStyle>
            <a:lvl1pPr>
              <a:defRPr/>
            </a:lvl1pPr>
          </a:lstStyle>
          <a:p>
            <a:pPr>
              <a:defRPr/>
            </a:pPr>
            <a:endParaRPr lang="zh-CN" altLang="en-US"/>
          </a:p>
        </p:txBody>
      </p:sp>
      <p:sp>
        <p:nvSpPr>
          <p:cNvPr id="9" name="Rectangle 8"/>
          <p:cNvSpPr>
            <a:spLocks noGrp="1" noChangeArrowheads="1"/>
          </p:cNvSpPr>
          <p:nvPr>
            <p:ph type="sldNum" sz="quarter" idx="12"/>
          </p:nvPr>
        </p:nvSpPr>
        <p:spPr/>
        <p:txBody>
          <a:bodyPr/>
          <a:lstStyle>
            <a:lvl1pPr>
              <a:defRPr/>
            </a:lvl1pPr>
          </a:lstStyle>
          <a:p>
            <a:pPr>
              <a:defRPr/>
            </a:pPr>
            <a:fld id="{BA949AD5-C77E-448F-9A26-EDE3954C8AB3}" type="slidenum">
              <a:rPr lang="zh-CN" altLang="en-US"/>
              <a:t>‹#›</a:t>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a:defRPr/>
            </a:pPr>
            <a:fld id="{39D6E2E5-0829-490F-82A5-698C65477962}" type="datetime1">
              <a:rPr lang="zh-CN" altLang="en-US"/>
              <a:t>2019/2/25</a:t>
            </a:fld>
            <a:endParaRPr lang="zh-CN" altLang="en-US"/>
          </a:p>
        </p:txBody>
      </p:sp>
      <p:sp>
        <p:nvSpPr>
          <p:cNvPr id="4" name="Rectangle 7"/>
          <p:cNvSpPr>
            <a:spLocks noGrp="1" noChangeArrowheads="1"/>
          </p:cNvSpPr>
          <p:nvPr>
            <p:ph type="ftr" sz="quarter" idx="11"/>
          </p:nvPr>
        </p:nvSpPr>
        <p:spPr/>
        <p:txBody>
          <a:bodyPr/>
          <a:lstStyle>
            <a:lvl1pPr>
              <a:defRPr/>
            </a:lvl1pPr>
          </a:lstStyle>
          <a:p>
            <a:pPr>
              <a:defRPr/>
            </a:pPr>
            <a:endParaRPr lang="zh-CN" altLang="en-US"/>
          </a:p>
        </p:txBody>
      </p:sp>
      <p:sp>
        <p:nvSpPr>
          <p:cNvPr id="5" name="Rectangle 8"/>
          <p:cNvSpPr>
            <a:spLocks noGrp="1" noChangeArrowheads="1"/>
          </p:cNvSpPr>
          <p:nvPr>
            <p:ph type="sldNum" sz="quarter" idx="12"/>
          </p:nvPr>
        </p:nvSpPr>
        <p:spPr/>
        <p:txBody>
          <a:bodyPr/>
          <a:lstStyle>
            <a:lvl1pPr>
              <a:defRPr/>
            </a:lvl1pPr>
          </a:lstStyle>
          <a:p>
            <a:pPr>
              <a:defRPr/>
            </a:pPr>
            <a:fld id="{CAFF3379-2795-4527-8FF1-69F1D50DB693}" type="slidenum">
              <a:rPr lang="zh-CN" altLang="en-US"/>
              <a:t>‹#›</a:t>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2F3FA200-903A-49C7-8558-BBDEFC471143}" type="datetime1">
              <a:rPr lang="zh-CN" altLang="en-US"/>
              <a:t>2019/2/25</a:t>
            </a:fld>
            <a:endParaRPr lang="zh-CN" altLang="en-US"/>
          </a:p>
        </p:txBody>
      </p:sp>
      <p:sp>
        <p:nvSpPr>
          <p:cNvPr id="3" name="Rectangle 7"/>
          <p:cNvSpPr>
            <a:spLocks noGrp="1" noChangeArrowheads="1"/>
          </p:cNvSpPr>
          <p:nvPr>
            <p:ph type="ftr" sz="quarter" idx="11"/>
          </p:nvPr>
        </p:nvSpPr>
        <p:spPr/>
        <p:txBody>
          <a:bodyPr/>
          <a:lstStyle>
            <a:lvl1pPr>
              <a:defRPr/>
            </a:lvl1pPr>
          </a:lstStyle>
          <a:p>
            <a:pPr>
              <a:defRPr/>
            </a:pPr>
            <a:endParaRPr lang="zh-CN" altLang="en-US"/>
          </a:p>
        </p:txBody>
      </p:sp>
      <p:sp>
        <p:nvSpPr>
          <p:cNvPr id="4" name="Rectangle 8"/>
          <p:cNvSpPr>
            <a:spLocks noGrp="1" noChangeArrowheads="1"/>
          </p:cNvSpPr>
          <p:nvPr>
            <p:ph type="sldNum" sz="quarter" idx="12"/>
          </p:nvPr>
        </p:nvSpPr>
        <p:spPr/>
        <p:txBody>
          <a:bodyPr/>
          <a:lstStyle>
            <a:lvl1pPr>
              <a:defRPr/>
            </a:lvl1pPr>
          </a:lstStyle>
          <a:p>
            <a:pPr>
              <a:defRPr/>
            </a:pPr>
            <a:fld id="{C7246930-1ADD-4202-A0DB-DFA93D08FFFD}" type="slidenum">
              <a:rPr lang="zh-CN" altLang="en-US"/>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124C3BEC-B9B8-4DFF-A450-49C423267181}" type="datetime1">
              <a:rPr lang="zh-CN" altLang="en-US"/>
              <a:t>2019/2/25</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AFB88433-8B9D-4338-88F3-B7BAA47F826D}" type="slidenum">
              <a:rPr lang="zh-CN" altLang="en-US"/>
              <a:t>‹#›</a:t>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7375F2BA-F682-449B-87E2-903B42A30810}" type="datetime1">
              <a:rPr lang="zh-CN" altLang="en-US"/>
              <a:t>2019/2/25</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A3A91919-B053-4741-9F30-011CF60D0D03}" type="slidenum">
              <a:rPr lang="zh-CN" altLang="en-US"/>
              <a:t>‹#›</a:t>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未命名"/>
          <p:cNvPicPr>
            <a:picLocks noChangeAspect="1" noChangeArrowheads="1"/>
          </p:cNvPicPr>
          <p:nvPr/>
        </p:nvPicPr>
        <p:blipFill>
          <a:blip r:embed="rId17">
            <a:lum bright="30000" contrast="-36000"/>
          </a:blip>
          <a:srcRect/>
          <a:stretch>
            <a:fillRect/>
          </a:stretch>
        </p:blipFill>
        <p:spPr bwMode="auto">
          <a:xfrm>
            <a:off x="0" y="5734050"/>
            <a:ext cx="9144000" cy="1123950"/>
          </a:xfrm>
          <a:prstGeom prst="rect">
            <a:avLst/>
          </a:prstGeom>
          <a:noFill/>
          <a:ln w="9525">
            <a:noFill/>
            <a:miter lim="800000"/>
            <a:headEnd/>
            <a:tailEnd/>
          </a:ln>
        </p:spPr>
      </p:pic>
      <p:pic>
        <p:nvPicPr>
          <p:cNvPr id="1027" name="Picture 2" descr="index08_01"/>
          <p:cNvPicPr>
            <a:picLocks noChangeAspect="1" noChangeArrowheads="1"/>
          </p:cNvPicPr>
          <p:nvPr/>
        </p:nvPicPr>
        <p:blipFill>
          <a:blip r:embed="rId18"/>
          <a:srcRect/>
          <a:stretch>
            <a:fillRect/>
          </a:stretch>
        </p:blipFill>
        <p:spPr bwMode="auto">
          <a:xfrm>
            <a:off x="0" y="0"/>
            <a:ext cx="2571750" cy="628650"/>
          </a:xfrm>
          <a:prstGeom prst="rect">
            <a:avLst/>
          </a:prstGeom>
          <a:noFill/>
          <a:ln w="9525">
            <a:noFill/>
            <a:miter lim="800000"/>
            <a:headEnd/>
            <a:tailEnd/>
          </a:ln>
        </p:spPr>
      </p:pic>
      <p:sp>
        <p:nvSpPr>
          <p:cNvPr id="1028" name="Rectangle 4"/>
          <p:cNvSpPr>
            <a:spLocks noGrp="1" noChangeArrowheads="1"/>
          </p:cNvSpPr>
          <p:nvPr>
            <p:ph type="title"/>
          </p:nvPr>
        </p:nvSpPr>
        <p:spPr bwMode="auto">
          <a:xfrm>
            <a:off x="250825" y="214313"/>
            <a:ext cx="8693150" cy="1462087"/>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029" name="Rectangle 5"/>
          <p:cNvSpPr>
            <a:spLocks noGrp="1" noChangeArrowheads="1"/>
          </p:cNvSpPr>
          <p:nvPr>
            <p:ph type="body" idx="1"/>
          </p:nvPr>
        </p:nvSpPr>
        <p:spPr bwMode="auto">
          <a:xfrm>
            <a:off x="250825" y="1844675"/>
            <a:ext cx="8704263" cy="42878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7350" name="Rectangle 6"/>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fontAlgn="auto">
              <a:spcBef>
                <a:spcPts val="0"/>
              </a:spcBef>
              <a:spcAft>
                <a:spcPts val="0"/>
              </a:spcAft>
              <a:defRPr sz="1400">
                <a:latin typeface="+mj-lt"/>
                <a:ea typeface="+mn-ea"/>
              </a:defRPr>
            </a:lvl1pPr>
          </a:lstStyle>
          <a:p>
            <a:pPr>
              <a:defRPr/>
            </a:pPr>
            <a:fld id="{D84F9660-8F02-4823-9FD1-6DEC22EF97AF}" type="datetime1">
              <a:rPr lang="zh-CN" altLang="en-US"/>
              <a:t>2019/2/25</a:t>
            </a:fld>
            <a:endParaRPr lang="zh-CN" altLang="en-US"/>
          </a:p>
        </p:txBody>
      </p:sp>
      <p:sp>
        <p:nvSpPr>
          <p:cNvPr id="57351" name="Rectangle 7"/>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fontAlgn="auto">
              <a:spcBef>
                <a:spcPts val="0"/>
              </a:spcBef>
              <a:spcAft>
                <a:spcPts val="0"/>
              </a:spcAft>
              <a:defRPr sz="1400">
                <a:latin typeface="+mj-lt"/>
                <a:ea typeface="+mn-ea"/>
              </a:defRPr>
            </a:lvl1pPr>
          </a:lstStyle>
          <a:p>
            <a:pPr>
              <a:defRPr/>
            </a:pPr>
            <a:endParaRPr lang="zh-CN" altLang="en-US"/>
          </a:p>
        </p:txBody>
      </p:sp>
      <p:sp>
        <p:nvSpPr>
          <p:cNvPr id="57352" name="Rectangle 8"/>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fontAlgn="auto">
              <a:spcBef>
                <a:spcPts val="0"/>
              </a:spcBef>
              <a:spcAft>
                <a:spcPts val="0"/>
              </a:spcAft>
              <a:defRPr sz="1400">
                <a:latin typeface="+mj-lt"/>
                <a:ea typeface="+mn-ea"/>
              </a:defRPr>
            </a:lvl1pPr>
          </a:lstStyle>
          <a:p>
            <a:pPr>
              <a:defRPr/>
            </a:pPr>
            <a:fld id="{FE1EAD7D-30F2-4935-ACB6-073419828A2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fade/>
  </p:transition>
  <p:hf hdr="0" ftr="0" dt="0"/>
  <p:txStyles>
    <p:titleStyle>
      <a:lvl1pPr algn="l" rtl="0" eaLnBrk="0" fontAlgn="base" hangingPunct="0">
        <a:spcBef>
          <a:spcPct val="0"/>
        </a:spcBef>
        <a:spcAft>
          <a:spcPct val="0"/>
        </a:spcAft>
        <a:defRPr sz="4400">
          <a:solidFill>
            <a:srgbClr val="CC0099"/>
          </a:solidFill>
          <a:latin typeface="+mj-lt"/>
          <a:ea typeface="+mj-ea"/>
          <a:cs typeface="楷体_GB2312"/>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cs typeface="楷体_GB2312"/>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lec2/Herz/Hz%20experiment2.mp4"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gif"/><Relationship Id="rId5" Type="http://schemas.openxmlformats.org/officeDocument/2006/relationships/image" Target="../media/image39.jpeg"/><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0.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oleObject" Target="../embeddings/oleObject6.bin"/><Relationship Id="rId5" Type="http://schemas.openxmlformats.org/officeDocument/2006/relationships/image" Target="../media/image43.wmf"/><Relationship Id="rId10" Type="http://schemas.openxmlformats.org/officeDocument/2006/relationships/oleObject" Target="../embeddings/oleObject5.bin"/><Relationship Id="rId4" Type="http://schemas.openxmlformats.org/officeDocument/2006/relationships/image" Target="../media/image42.png"/><Relationship Id="rId9"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www.geekosystem.com/htc-evo-what-does-4g-mean/attachment/20090522175136558/" TargetMode="External"/><Relationship Id="rId7" Type="http://schemas.openxmlformats.org/officeDocument/2006/relationships/hyperlink" Target="http://www.geekosystem.com/htc-evo-what-does-4g-mean/iphone_hom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hyperlink" Target="http://www.geekosystem.com/htc-evo-what-does-4g-mean/nokia3310/" TargetMode="Externa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53.wmf"/><Relationship Id="rId18" Type="http://schemas.openxmlformats.org/officeDocument/2006/relationships/image" Target="../media/image55.wmf"/><Relationship Id="rId3" Type="http://schemas.openxmlformats.org/officeDocument/2006/relationships/notesSlide" Target="../notesSlides/notesSlide36.xml"/><Relationship Id="rId7" Type="http://schemas.openxmlformats.org/officeDocument/2006/relationships/image" Target="../media/image56.png"/><Relationship Id="rId12" Type="http://schemas.openxmlformats.org/officeDocument/2006/relationships/oleObject" Target="../embeddings/oleObject10.bin"/><Relationship Id="rId17" Type="http://schemas.openxmlformats.org/officeDocument/2006/relationships/oleObject" Target="../embeddings/oleObject12.bin"/><Relationship Id="rId2" Type="http://schemas.openxmlformats.org/officeDocument/2006/relationships/slideLayout" Target="../slideLayouts/slideLayout6.xml"/><Relationship Id="rId16" Type="http://schemas.openxmlformats.org/officeDocument/2006/relationships/image" Target="../media/image54.wmf"/><Relationship Id="rId1" Type="http://schemas.openxmlformats.org/officeDocument/2006/relationships/vmlDrawing" Target="../drawings/vmlDrawing3.vml"/><Relationship Id="rId6" Type="http://schemas.openxmlformats.org/officeDocument/2006/relationships/image" Target="../media/image50.png"/><Relationship Id="rId11" Type="http://schemas.openxmlformats.org/officeDocument/2006/relationships/image" Target="../media/image52.wmf"/><Relationship Id="rId5" Type="http://schemas.openxmlformats.org/officeDocument/2006/relationships/oleObject" Target="../embeddings/oleObject7.bin"/><Relationship Id="rId15" Type="http://schemas.openxmlformats.org/officeDocument/2006/relationships/oleObject" Target="../embeddings/oleObject11.bin"/><Relationship Id="rId10" Type="http://schemas.openxmlformats.org/officeDocument/2006/relationships/oleObject" Target="../embeddings/oleObject9.bin"/><Relationship Id="rId4" Type="http://schemas.openxmlformats.org/officeDocument/2006/relationships/image" Target="../media/image42.png"/><Relationship Id="rId9" Type="http://schemas.openxmlformats.org/officeDocument/2006/relationships/image" Target="../media/image51.wmf"/><Relationship Id="rId1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4.wmf"/><Relationship Id="rId5" Type="http://schemas.openxmlformats.org/officeDocument/2006/relationships/oleObject" Target="../embeddings/oleObject13.bin"/><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en.wikipedia.org./wiki/IEEE_802.4" TargetMode="External"/><Relationship Id="rId13" Type="http://schemas.openxmlformats.org/officeDocument/2006/relationships/hyperlink" Target="http://en.wikipedia.org./wiki/Metropolitan_Area_Network" TargetMode="External"/><Relationship Id="rId18" Type="http://schemas.openxmlformats.org/officeDocument/2006/relationships/hyperlink" Target="http://en.wikipedia.org./wiki/Wireless_LAN" TargetMode="External"/><Relationship Id="rId3" Type="http://schemas.openxmlformats.org/officeDocument/2006/relationships/hyperlink" Target="http://en.wikipedia.org./wiki/IEEE_802.1" TargetMode="External"/><Relationship Id="rId7" Type="http://schemas.openxmlformats.org/officeDocument/2006/relationships/hyperlink" Target="http://en.wikipedia.org./wiki/Ethernet" TargetMode="External"/><Relationship Id="rId12" Type="http://schemas.openxmlformats.org/officeDocument/2006/relationships/hyperlink" Target="http://en.wikipedia.org./wiki/IEEE_802.6" TargetMode="External"/><Relationship Id="rId17" Type="http://schemas.openxmlformats.org/officeDocument/2006/relationships/hyperlink" Target="http://en.wikipedia.org./wiki/IEEE_802.11" TargetMode="External"/><Relationship Id="rId2" Type="http://schemas.openxmlformats.org/officeDocument/2006/relationships/image" Target="../media/image42.png"/><Relationship Id="rId16" Type="http://schemas.openxmlformats.org/officeDocument/2006/relationships/hyperlink" Target="http://en.wikipedia.org./wiki/IEEE_802.10" TargetMode="External"/><Relationship Id="rId1" Type="http://schemas.openxmlformats.org/officeDocument/2006/relationships/slideLayout" Target="../slideLayouts/slideLayout2.xml"/><Relationship Id="rId6" Type="http://schemas.openxmlformats.org/officeDocument/2006/relationships/hyperlink" Target="http://en.wikipedia.org./wiki/IEEE_802.3" TargetMode="External"/><Relationship Id="rId11" Type="http://schemas.openxmlformats.org/officeDocument/2006/relationships/hyperlink" Target="http://en.wikipedia.org./wiki/Token_Ring" TargetMode="External"/><Relationship Id="rId5" Type="http://schemas.openxmlformats.org/officeDocument/2006/relationships/hyperlink" Target="http://en.wikipedia.org./wiki/Logical_Link_Control" TargetMode="External"/><Relationship Id="rId15" Type="http://schemas.openxmlformats.org/officeDocument/2006/relationships/hyperlink" Target="http://en.wikipedia.org./wiki/IEEE_802.8" TargetMode="External"/><Relationship Id="rId10" Type="http://schemas.openxmlformats.org/officeDocument/2006/relationships/hyperlink" Target="http://en.wikipedia.org./wiki/IEEE_802.5" TargetMode="External"/><Relationship Id="rId19" Type="http://schemas.openxmlformats.org/officeDocument/2006/relationships/hyperlink" Target="http://en.wikipedia.org./wiki/Wi-Fi" TargetMode="External"/><Relationship Id="rId4" Type="http://schemas.openxmlformats.org/officeDocument/2006/relationships/hyperlink" Target="http://en.wikipedia.org./wiki/IEEE_802.2" TargetMode="External"/><Relationship Id="rId9" Type="http://schemas.openxmlformats.org/officeDocument/2006/relationships/hyperlink" Target="http://en.wikipedia.org./wiki/Token_bus" TargetMode="External"/><Relationship Id="rId14" Type="http://schemas.openxmlformats.org/officeDocument/2006/relationships/hyperlink" Target="http://en.wikipedia.org./wiki/IEEE_802.7"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en.wikipedia.org./wiki/Bluetooth" TargetMode="External"/><Relationship Id="rId13" Type="http://schemas.openxmlformats.org/officeDocument/2006/relationships/hyperlink" Target="http://en.wikipedia.org./wiki/WiMAX" TargetMode="External"/><Relationship Id="rId18" Type="http://schemas.openxmlformats.org/officeDocument/2006/relationships/hyperlink" Target="http://en.wikipedia.org./wiki/IEEE_802.21" TargetMode="External"/><Relationship Id="rId3" Type="http://schemas.openxmlformats.org/officeDocument/2006/relationships/hyperlink" Target="http://en.wikipedia.org./wiki/IEEE_802.12" TargetMode="External"/><Relationship Id="rId7" Type="http://schemas.openxmlformats.org/officeDocument/2006/relationships/hyperlink" Target="http://en.wikipedia.org./wiki/IEEE_802.15.1" TargetMode="External"/><Relationship Id="rId12" Type="http://schemas.openxmlformats.org/officeDocument/2006/relationships/hyperlink" Target="http://en.wikipedia.org./wiki/Broadband_Wireless_Access" TargetMode="External"/><Relationship Id="rId17" Type="http://schemas.openxmlformats.org/officeDocument/2006/relationships/hyperlink" Target="http://en.wikipedia.org./wiki/IEEE_802.20" TargetMode="External"/><Relationship Id="rId2" Type="http://schemas.openxmlformats.org/officeDocument/2006/relationships/image" Target="../media/image42.png"/><Relationship Id="rId16" Type="http://schemas.openxmlformats.org/officeDocument/2006/relationships/hyperlink" Target="http://en.wikipedia.org./w/index.php?title=IEEE_802.19&amp;action=edit" TargetMode="External"/><Relationship Id="rId1" Type="http://schemas.openxmlformats.org/officeDocument/2006/relationships/slideLayout" Target="../slideLayouts/slideLayout2.xml"/><Relationship Id="rId6" Type="http://schemas.openxmlformats.org/officeDocument/2006/relationships/hyperlink" Target="http://en.wikipedia.org./wiki/Wireless_PAN" TargetMode="External"/><Relationship Id="rId11" Type="http://schemas.openxmlformats.org/officeDocument/2006/relationships/hyperlink" Target="http://en.wikipedia.org./wiki/IEEE_802.16" TargetMode="External"/><Relationship Id="rId5" Type="http://schemas.openxmlformats.org/officeDocument/2006/relationships/hyperlink" Target="http://en.wikipedia.org./wiki/IEEE_802.15" TargetMode="External"/><Relationship Id="rId15" Type="http://schemas.openxmlformats.org/officeDocument/2006/relationships/hyperlink" Target="http://en.wikipedia.org./wiki/IEEE_802.18" TargetMode="External"/><Relationship Id="rId10" Type="http://schemas.openxmlformats.org/officeDocument/2006/relationships/hyperlink" Target="http://en.wikipedia.org./wiki/ZigBee" TargetMode="External"/><Relationship Id="rId19" Type="http://schemas.openxmlformats.org/officeDocument/2006/relationships/hyperlink" Target="http://en.wikipedia.org./wiki/IEEE_802.22" TargetMode="External"/><Relationship Id="rId4" Type="http://schemas.openxmlformats.org/officeDocument/2006/relationships/hyperlink" Target="http://en.wikipedia.org./wiki/Cable_modem" TargetMode="External"/><Relationship Id="rId9" Type="http://schemas.openxmlformats.org/officeDocument/2006/relationships/hyperlink" Target="http://en.wikipedia.org./wiki/IEEE_802.15.4" TargetMode="External"/><Relationship Id="rId14" Type="http://schemas.openxmlformats.org/officeDocument/2006/relationships/hyperlink" Target="http://en.wikipedia.org./wiki/IEEE_802.1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75.wmf"/><Relationship Id="rId5" Type="http://schemas.openxmlformats.org/officeDocument/2006/relationships/oleObject" Target="../embeddings/oleObject14.bin"/><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1.png"/><Relationship Id="rId5" Type="http://schemas.openxmlformats.org/officeDocument/2006/relationships/image" Target="../media/image42.png"/><Relationship Id="rId4"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2.png"/><Relationship Id="rId5" Type="http://schemas.openxmlformats.org/officeDocument/2006/relationships/image" Target="../media/image42.png"/><Relationship Id="rId4" Type="http://schemas.openxmlformats.org/officeDocument/2006/relationships/notesSlide" Target="../notesSlides/notesSlide67.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94.png"/><Relationship Id="rId5" Type="http://schemas.openxmlformats.org/officeDocument/2006/relationships/image" Target="../media/image42.png"/><Relationship Id="rId4" Type="http://schemas.openxmlformats.org/officeDocument/2006/relationships/notesSlide" Target="../notesSlides/notesSlide69.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95.png"/><Relationship Id="rId5" Type="http://schemas.openxmlformats.org/officeDocument/2006/relationships/image" Target="../media/image42.png"/><Relationship Id="rId4" Type="http://schemas.openxmlformats.org/officeDocument/2006/relationships/notesSlide" Target="../notesSlides/notesSlide70.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990600" y="908720"/>
            <a:ext cx="7772400" cy="1462088"/>
          </a:xfrm>
        </p:spPr>
        <p:txBody>
          <a:bodyPr/>
          <a:lstStyle/>
          <a:p>
            <a:pPr eaLnBrk="1" hangingPunct="1"/>
            <a:r>
              <a:rPr lang="zh-CN" altLang="en-US" sz="4800" dirty="0"/>
              <a:t>第一讲</a:t>
            </a:r>
            <a:r>
              <a:rPr lang="en-US" altLang="zh-CN" sz="4800" dirty="0"/>
              <a:t>	</a:t>
            </a:r>
            <a:r>
              <a:rPr lang="zh-CN" altLang="en-US" sz="4800" dirty="0"/>
              <a:t>无线通信简介</a:t>
            </a:r>
          </a:p>
        </p:txBody>
      </p:sp>
      <p:sp>
        <p:nvSpPr>
          <p:cNvPr id="4" name="灯片编号占位符 3"/>
          <p:cNvSpPr>
            <a:spLocks noGrp="1"/>
          </p:cNvSpPr>
          <p:nvPr>
            <p:ph type="sldNum" sz="quarter" idx="12"/>
          </p:nvPr>
        </p:nvSpPr>
        <p:spPr/>
        <p:txBody>
          <a:bodyPr/>
          <a:lstStyle/>
          <a:p>
            <a:pPr>
              <a:defRPr/>
            </a:pPr>
            <a:fld id="{75CA46DE-5E58-4C06-939D-F88B4B40325F}" type="slidenum">
              <a:rPr lang="zh-CN" altLang="en-US"/>
              <a:t>1</a:t>
            </a:fld>
            <a:endParaRPr lang="zh-CN" altLang="en-US"/>
          </a:p>
        </p:txBody>
      </p:sp>
      <p:sp>
        <p:nvSpPr>
          <p:cNvPr id="2" name="文本框 1">
            <a:extLst>
              <a:ext uri="{FF2B5EF4-FFF2-40B4-BE49-F238E27FC236}">
                <a16:creationId xmlns:a16="http://schemas.microsoft.com/office/drawing/2014/main" id="{66E7E360-E392-4EA9-B0B1-DB309B45EA15}"/>
              </a:ext>
            </a:extLst>
          </p:cNvPr>
          <p:cNvSpPr txBox="1"/>
          <p:nvPr/>
        </p:nvSpPr>
        <p:spPr>
          <a:xfrm>
            <a:off x="2483768" y="4077072"/>
            <a:ext cx="4536504" cy="954107"/>
          </a:xfrm>
          <a:prstGeom prst="rect">
            <a:avLst/>
          </a:prstGeom>
          <a:noFill/>
        </p:spPr>
        <p:txBody>
          <a:bodyPr wrap="square" rtlCol="0">
            <a:spAutoFit/>
          </a:bodyPr>
          <a:lstStyle/>
          <a:p>
            <a:pPr algn="ctr"/>
            <a:r>
              <a:rPr lang="zh-CN" altLang="en-US" sz="2800" dirty="0"/>
              <a:t>赵振刚      </a:t>
            </a:r>
            <a:endParaRPr lang="en-US" altLang="zh-CN" sz="2800" dirty="0"/>
          </a:p>
          <a:p>
            <a:pPr algn="ctr"/>
            <a:r>
              <a:rPr lang="zh-CN" altLang="en-US" sz="2800" dirty="0"/>
              <a:t> </a:t>
            </a:r>
            <a:r>
              <a:rPr lang="en-US" altLang="zh-CN" sz="2800" dirty="0"/>
              <a:t>gavin@ustc.edu.cn</a:t>
            </a:r>
            <a:endParaRPr lang="zh-CN" altLang="en-US" sz="28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10</a:t>
            </a:fld>
            <a:endParaRPr lang="zh-CN" altLang="en-US"/>
          </a:p>
        </p:txBody>
      </p:sp>
      <p:sp>
        <p:nvSpPr>
          <p:cNvPr id="3" name="矩形 2">
            <a:extLst>
              <a:ext uri="{FF2B5EF4-FFF2-40B4-BE49-F238E27FC236}">
                <a16:creationId xmlns:a16="http://schemas.microsoft.com/office/drawing/2014/main" id="{7E1392F0-9994-412F-9B94-CBE19329BC27}"/>
              </a:ext>
            </a:extLst>
          </p:cNvPr>
          <p:cNvSpPr/>
          <p:nvPr/>
        </p:nvSpPr>
        <p:spPr>
          <a:xfrm>
            <a:off x="1654123" y="6058972"/>
            <a:ext cx="5832648" cy="369332"/>
          </a:xfrm>
          <a:prstGeom prst="rect">
            <a:avLst/>
          </a:prstGeom>
        </p:spPr>
        <p:txBody>
          <a:bodyPr wrap="square">
            <a:spAutoFit/>
          </a:bodyPr>
          <a:lstStyle/>
          <a:p>
            <a:pPr algn="ctr"/>
            <a:r>
              <a:rPr lang="zh-CN" altLang="en-US" dirty="0"/>
              <a:t>旅行者号探测器</a:t>
            </a:r>
          </a:p>
        </p:txBody>
      </p:sp>
      <p:pic>
        <p:nvPicPr>
          <p:cNvPr id="5" name="图片 4">
            <a:extLst>
              <a:ext uri="{FF2B5EF4-FFF2-40B4-BE49-F238E27FC236}">
                <a16:creationId xmlns:a16="http://schemas.microsoft.com/office/drawing/2014/main" id="{7C1B2F1C-D5AE-4C50-8655-EE71CC0C2E26}"/>
              </a:ext>
            </a:extLst>
          </p:cNvPr>
          <p:cNvPicPr>
            <a:picLocks noChangeAspect="1"/>
          </p:cNvPicPr>
          <p:nvPr/>
        </p:nvPicPr>
        <p:blipFill>
          <a:blip r:embed="rId3"/>
          <a:stretch>
            <a:fillRect/>
          </a:stretch>
        </p:blipFill>
        <p:spPr>
          <a:xfrm>
            <a:off x="1259632" y="653340"/>
            <a:ext cx="6621630" cy="5386562"/>
          </a:xfrm>
          <a:prstGeom prst="rect">
            <a:avLst/>
          </a:prstGeom>
        </p:spPr>
      </p:pic>
    </p:spTree>
    <p:extLst>
      <p:ext uri="{BB962C8B-B14F-4D97-AF65-F5344CB8AC3E}">
        <p14:creationId xmlns:p14="http://schemas.microsoft.com/office/powerpoint/2010/main" val="385533899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p:txBody>
          <a:bodyPr vert="horz" wrap="square" lIns="91440" tIns="45720" rIns="91440" bIns="45720" anchor="ctr"/>
          <a:lstStyle/>
          <a:p>
            <a:r>
              <a:rPr lang="en-US" altLang="zh-CN" dirty="0">
                <a:solidFill>
                  <a:schemeClr val="tx1"/>
                </a:solidFill>
                <a:latin typeface="Comic Sans MS" panose="030F0702030302020204" pitchFamily="66" charset="0"/>
              </a:rPr>
              <a:t>conference and workshops</a:t>
            </a:r>
            <a:endParaRPr lang="zh-CN" altLang="en-US" dirty="0">
              <a:solidFill>
                <a:schemeClr val="tx1"/>
              </a:solidFill>
              <a:latin typeface="Comic Sans MS" panose="030F0702030302020204" pitchFamily="66" charset="0"/>
            </a:endParaRPr>
          </a:p>
        </p:txBody>
      </p:sp>
      <p:sp>
        <p:nvSpPr>
          <p:cNvPr id="29699" name="Rectangle 3"/>
          <p:cNvSpPr>
            <a:spLocks noGrp="1"/>
          </p:cNvSpPr>
          <p:nvPr>
            <p:ph idx="1"/>
          </p:nvPr>
        </p:nvSpPr>
        <p:spPr>
          <a:xfrm>
            <a:off x="1143000" y="1365250"/>
            <a:ext cx="7620000" cy="5111750"/>
          </a:xfrm>
        </p:spPr>
        <p:txBody>
          <a:bodyPr vert="horz" wrap="square" lIns="91440" tIns="45720" rIns="91440" bIns="45720" anchor="t"/>
          <a:lstStyle/>
          <a:p>
            <a:pPr>
              <a:buNone/>
            </a:pPr>
            <a:r>
              <a:rPr lang="en-US" altLang="zh-CN" sz="2000" dirty="0">
                <a:latin typeface="Comic Sans MS" panose="030F0702030302020204" pitchFamily="66" charset="0"/>
              </a:rPr>
              <a:t>ACM</a:t>
            </a:r>
            <a:r>
              <a:rPr lang="zh-CN" altLang="en-US" sz="2000" dirty="0">
                <a:latin typeface="Comic Sans MS" panose="030F0702030302020204" pitchFamily="66" charset="0"/>
              </a:rPr>
              <a:t> </a:t>
            </a:r>
            <a:r>
              <a:rPr lang="en-US" altLang="zh-CN" sz="2000" dirty="0">
                <a:latin typeface="Comic Sans MS" panose="030F0702030302020204" pitchFamily="66" charset="0"/>
              </a:rPr>
              <a:t>Sigcomm,  MobiCom,  Hotnets</a:t>
            </a:r>
          </a:p>
          <a:p>
            <a:pPr>
              <a:buNone/>
            </a:pPr>
            <a:r>
              <a:rPr lang="en-US" altLang="zh-CN" sz="2000" dirty="0">
                <a:latin typeface="Comic Sans MS" panose="030F0702030302020204" pitchFamily="66" charset="0"/>
              </a:rPr>
              <a:t>Mobihoc sigmetrics</a:t>
            </a:r>
          </a:p>
          <a:p>
            <a:pPr>
              <a:buNone/>
            </a:pPr>
            <a:r>
              <a:rPr lang="en-US" altLang="zh-CN" sz="2000" dirty="0" err="1">
                <a:latin typeface="Comic Sans MS" panose="030F0702030302020204" pitchFamily="66" charset="0"/>
              </a:rPr>
              <a:t>Infocom</a:t>
            </a:r>
            <a:r>
              <a:rPr lang="zh-CN" altLang="en-US" sz="2000" dirty="0">
                <a:latin typeface="Comic Sans MS" panose="030F0702030302020204" pitchFamily="66" charset="0"/>
              </a:rPr>
              <a:t>，</a:t>
            </a:r>
            <a:r>
              <a:rPr lang="en-US" altLang="zh-CN" sz="2000" dirty="0">
                <a:latin typeface="Comic Sans MS" panose="030F0702030302020204" pitchFamily="66" charset="0"/>
              </a:rPr>
              <a:t>  </a:t>
            </a:r>
            <a:r>
              <a:rPr lang="en-US" altLang="zh-CN" sz="2000" dirty="0" err="1">
                <a:latin typeface="Comic Sans MS" panose="030F0702030302020204" pitchFamily="66" charset="0"/>
              </a:rPr>
              <a:t>Sensys</a:t>
            </a:r>
            <a:r>
              <a:rPr lang="en-US" altLang="zh-CN" sz="2000" dirty="0">
                <a:latin typeface="Comic Sans MS" panose="030F0702030302020204" pitchFamily="66" charset="0"/>
              </a:rPr>
              <a:t>,  IPSN,  ICNP </a:t>
            </a:r>
          </a:p>
          <a:p>
            <a:pPr>
              <a:buNone/>
            </a:pPr>
            <a:r>
              <a:rPr lang="en-US" altLang="zh-CN" sz="2000" dirty="0">
                <a:latin typeface="Comic Sans MS" panose="030F0702030302020204" pitchFamily="66" charset="0"/>
              </a:rPr>
              <a:t>a</a:t>
            </a:r>
            <a:r>
              <a:rPr lang="zh-CN" altLang="en-US" sz="2000" dirty="0">
                <a:latin typeface="Comic Sans MS" panose="030F0702030302020204" pitchFamily="66" charset="0"/>
              </a:rPr>
              <a:t>）</a:t>
            </a:r>
            <a:r>
              <a:rPr lang="en-US" altLang="zh-CN" sz="2000" dirty="0">
                <a:latin typeface="Comic Sans MS" panose="030F0702030302020204" pitchFamily="66" charset="0"/>
              </a:rPr>
              <a:t>trans </a:t>
            </a:r>
            <a:r>
              <a:rPr lang="zh-CN" altLang="en-US" sz="2000" dirty="0">
                <a:latin typeface="Comic Sans MS" panose="030F0702030302020204" pitchFamily="66" charset="0"/>
              </a:rPr>
              <a:t> </a:t>
            </a:r>
          </a:p>
          <a:p>
            <a:pPr>
              <a:buNone/>
            </a:pPr>
            <a:r>
              <a:rPr lang="zh-CN" altLang="en-US" sz="2000" dirty="0">
                <a:latin typeface="Comic Sans MS" panose="030F0702030302020204" pitchFamily="66" charset="0"/>
              </a:rPr>
              <a:t>    </a:t>
            </a:r>
            <a:r>
              <a:rPr lang="en-US" altLang="zh-CN" sz="2000" dirty="0">
                <a:latin typeface="Comic Sans MS" panose="030F0702030302020204" pitchFamily="66" charset="0"/>
              </a:rPr>
              <a:t>IEEE/ACM Trans.networking   IEEE JSAC</a:t>
            </a:r>
          </a:p>
          <a:p>
            <a:pPr>
              <a:buNone/>
            </a:pPr>
            <a:r>
              <a:rPr lang="en-US" altLang="zh-CN" sz="2000" dirty="0">
                <a:latin typeface="Comic Sans MS" panose="030F0702030302020204" pitchFamily="66" charset="0"/>
              </a:rPr>
              <a:t>    IEEE Tran.mobile computing</a:t>
            </a:r>
          </a:p>
          <a:p>
            <a:pPr>
              <a:buNone/>
            </a:pPr>
            <a:r>
              <a:rPr lang="en-US" altLang="zh-CN" sz="2000" dirty="0">
                <a:latin typeface="Comic Sans MS" panose="030F0702030302020204" pitchFamily="66" charset="0"/>
              </a:rPr>
              <a:t>    IEEE Trans on Parallel and Distributed Systems</a:t>
            </a:r>
          </a:p>
          <a:p>
            <a:pPr>
              <a:buNone/>
            </a:pPr>
            <a:r>
              <a:rPr lang="en-US" altLang="zh-CN" sz="2000" dirty="0">
                <a:latin typeface="Comic Sans MS" panose="030F0702030302020204" pitchFamily="66" charset="0"/>
              </a:rPr>
              <a:t>    IEEE TWC   IEEE TVT</a:t>
            </a:r>
          </a:p>
          <a:p>
            <a:pPr>
              <a:buNone/>
            </a:pPr>
            <a:r>
              <a:rPr lang="en-US" altLang="zh-CN" sz="2000" dirty="0">
                <a:latin typeface="Comic Sans MS" panose="030F0702030302020204" pitchFamily="66" charset="0"/>
              </a:rPr>
              <a:t>b) magazine</a:t>
            </a:r>
            <a:endParaRPr lang="zh-CN" altLang="en-US" sz="2000" dirty="0">
              <a:latin typeface="Comic Sans MS" panose="030F0702030302020204" pitchFamily="66" charset="0"/>
            </a:endParaRPr>
          </a:p>
          <a:p>
            <a:pPr>
              <a:buNone/>
            </a:pPr>
            <a:r>
              <a:rPr lang="zh-CN" altLang="en-US" sz="2000" dirty="0">
                <a:latin typeface="Comic Sans MS" panose="030F0702030302020204" pitchFamily="66" charset="0"/>
              </a:rPr>
              <a:t>   </a:t>
            </a:r>
            <a:r>
              <a:rPr lang="en-US" altLang="zh-CN" sz="2000" dirty="0">
                <a:latin typeface="Comic Sans MS" panose="030F0702030302020204" pitchFamily="66" charset="0"/>
              </a:rPr>
              <a:t>ACM Computing surveys</a:t>
            </a:r>
          </a:p>
          <a:p>
            <a:pPr>
              <a:buNone/>
            </a:pPr>
            <a:r>
              <a:rPr lang="en-US" altLang="zh-CN" sz="2000" dirty="0">
                <a:latin typeface="Comic Sans MS" panose="030F0702030302020204" pitchFamily="66" charset="0"/>
              </a:rPr>
              <a:t>   Communications of the ACM</a:t>
            </a:r>
          </a:p>
          <a:p>
            <a:pPr>
              <a:buNone/>
            </a:pPr>
            <a:r>
              <a:rPr lang="en-US" altLang="zh-CN" sz="2000" dirty="0">
                <a:latin typeface="Comic Sans MS" panose="030F0702030302020204" pitchFamily="66" charset="0"/>
              </a:rPr>
              <a:t>   IEEE communication magazine,   IEEE network    </a:t>
            </a:r>
          </a:p>
          <a:p>
            <a:pPr>
              <a:buNone/>
            </a:pPr>
            <a:r>
              <a:rPr lang="en-US" altLang="zh-CN" sz="2000" dirty="0">
                <a:latin typeface="Comic Sans MS" panose="030F0702030302020204" pitchFamily="66" charset="0"/>
              </a:rPr>
              <a:t>   IEEE wireless communications </a:t>
            </a:r>
            <a:br>
              <a:rPr lang="en-US" altLang="zh-CN" sz="2000" dirty="0"/>
            </a:br>
            <a:endParaRPr lang="en-US" altLang="zh-CN" sz="2000" dirty="0"/>
          </a:p>
        </p:txBody>
      </p:sp>
      <p:sp>
        <p:nvSpPr>
          <p:cNvPr id="29700" name="TextBox 3"/>
          <p:cNvSpPr txBox="1"/>
          <p:nvPr/>
        </p:nvSpPr>
        <p:spPr>
          <a:xfrm>
            <a:off x="6172200" y="4200525"/>
            <a:ext cx="2057400" cy="523875"/>
          </a:xfrm>
          <a:prstGeom prst="rect">
            <a:avLst/>
          </a:prstGeom>
          <a:noFill/>
          <a:ln w="9525">
            <a:noFill/>
          </a:ln>
        </p:spPr>
        <p:txBody>
          <a:bodyPr>
            <a:spAutoFit/>
          </a:bodyPr>
          <a:lstStyle/>
          <a:p>
            <a:pPr lvl="0" eaLnBrk="1" hangingPunct="1"/>
            <a:r>
              <a:rPr lang="en-US" altLang="zh-CN" sz="2800" dirty="0">
                <a:latin typeface="Comic Sans MS" panose="030F0702030302020204" pitchFamily="66" charset="0"/>
                <a:ea typeface="宋体" panose="02010600030101010101" pitchFamily="2" charset="-122"/>
              </a:rPr>
              <a:t>SCI</a:t>
            </a: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205E8-F259-45B6-8294-45A34F58B35D}"/>
              </a:ext>
            </a:extLst>
          </p:cNvPr>
          <p:cNvSpPr>
            <a:spLocks noGrp="1"/>
          </p:cNvSpPr>
          <p:nvPr>
            <p:ph type="title"/>
          </p:nvPr>
        </p:nvSpPr>
        <p:spPr>
          <a:xfrm>
            <a:off x="250825" y="214313"/>
            <a:ext cx="8693150" cy="1126455"/>
          </a:xfrm>
        </p:spPr>
        <p:txBody>
          <a:bodyPr/>
          <a:lstStyle/>
          <a:p>
            <a:r>
              <a:rPr lang="zh-CN" altLang="en-US" dirty="0"/>
              <a:t>本章小结</a:t>
            </a:r>
          </a:p>
        </p:txBody>
      </p:sp>
      <p:sp>
        <p:nvSpPr>
          <p:cNvPr id="3" name="内容占位符 2">
            <a:extLst>
              <a:ext uri="{FF2B5EF4-FFF2-40B4-BE49-F238E27FC236}">
                <a16:creationId xmlns:a16="http://schemas.microsoft.com/office/drawing/2014/main" id="{C13BE5A7-86DF-4DA0-BBE9-B077F3863DFF}"/>
              </a:ext>
            </a:extLst>
          </p:cNvPr>
          <p:cNvSpPr>
            <a:spLocks noGrp="1"/>
          </p:cNvSpPr>
          <p:nvPr>
            <p:ph idx="1"/>
          </p:nvPr>
        </p:nvSpPr>
        <p:spPr>
          <a:xfrm>
            <a:off x="250825" y="1340768"/>
            <a:ext cx="8704263" cy="4791745"/>
          </a:xfrm>
        </p:spPr>
        <p:txBody>
          <a:bodyPr/>
          <a:lstStyle/>
          <a:p>
            <a:pPr marL="0" indent="0">
              <a:buNone/>
            </a:pPr>
            <a:r>
              <a:rPr lang="en-US" altLang="zh-CN" dirty="0">
                <a:solidFill>
                  <a:srgbClr val="0070C0"/>
                </a:solidFill>
              </a:rPr>
              <a:t>1. </a:t>
            </a:r>
            <a:r>
              <a:rPr lang="zh-CN" altLang="en-US" dirty="0">
                <a:solidFill>
                  <a:srgbClr val="0070C0"/>
                </a:solidFill>
              </a:rPr>
              <a:t>无线通信的概念</a:t>
            </a:r>
            <a:endParaRPr lang="en-US" altLang="zh-CN" dirty="0">
              <a:solidFill>
                <a:srgbClr val="0070C0"/>
              </a:solidFill>
            </a:endParaRPr>
          </a:p>
          <a:p>
            <a:pPr marL="0" indent="0">
              <a:buNone/>
            </a:pPr>
            <a:r>
              <a:rPr lang="en-US" altLang="zh-CN" dirty="0">
                <a:solidFill>
                  <a:srgbClr val="0070C0"/>
                </a:solidFill>
              </a:rPr>
              <a:t>2. </a:t>
            </a:r>
            <a:r>
              <a:rPr lang="zh-CN" altLang="en-US" dirty="0">
                <a:solidFill>
                  <a:srgbClr val="0070C0"/>
                </a:solidFill>
              </a:rPr>
              <a:t>无处不在的无线通信网络</a:t>
            </a:r>
            <a:endParaRPr lang="en-US" altLang="zh-CN" dirty="0">
              <a:solidFill>
                <a:srgbClr val="0070C0"/>
              </a:solidFill>
            </a:endParaRPr>
          </a:p>
          <a:p>
            <a:pPr marL="0" indent="0">
              <a:buNone/>
            </a:pPr>
            <a:r>
              <a:rPr lang="en-US" altLang="zh-CN" dirty="0">
                <a:solidFill>
                  <a:srgbClr val="0070C0"/>
                </a:solidFill>
              </a:rPr>
              <a:t>3. </a:t>
            </a:r>
            <a:r>
              <a:rPr lang="zh-CN" altLang="en-US" dirty="0">
                <a:solidFill>
                  <a:srgbClr val="0070C0"/>
                </a:solidFill>
              </a:rPr>
              <a:t>当前研究热点</a:t>
            </a:r>
            <a:endParaRPr lang="en-US" altLang="zh-CN" dirty="0">
              <a:solidFill>
                <a:srgbClr val="0070C0"/>
              </a:solidFill>
            </a:endParaRPr>
          </a:p>
          <a:p>
            <a:pPr marL="0" indent="0">
              <a:buNone/>
            </a:pPr>
            <a:r>
              <a:rPr lang="en-US" altLang="zh-CN" dirty="0">
                <a:solidFill>
                  <a:srgbClr val="0070C0"/>
                </a:solidFill>
              </a:rPr>
              <a:t>4. </a:t>
            </a:r>
            <a:r>
              <a:rPr lang="zh-CN" altLang="en-US" dirty="0">
                <a:solidFill>
                  <a:srgbClr val="0070C0"/>
                </a:solidFill>
              </a:rPr>
              <a:t>课程定位与内容安排</a:t>
            </a:r>
            <a:endParaRPr lang="en-US" altLang="zh-CN" dirty="0">
              <a:solidFill>
                <a:srgbClr val="0070C0"/>
              </a:solidFill>
            </a:endParaRPr>
          </a:p>
          <a:p>
            <a:endParaRPr lang="zh-CN" altLang="en-US" dirty="0"/>
          </a:p>
        </p:txBody>
      </p:sp>
      <p:sp>
        <p:nvSpPr>
          <p:cNvPr id="4" name="灯片编号占位符 3">
            <a:extLst>
              <a:ext uri="{FF2B5EF4-FFF2-40B4-BE49-F238E27FC236}">
                <a16:creationId xmlns:a16="http://schemas.microsoft.com/office/drawing/2014/main" id="{F2E34980-BFD8-47D8-9483-3D517FF90A44}"/>
              </a:ext>
            </a:extLst>
          </p:cNvPr>
          <p:cNvSpPr>
            <a:spLocks noGrp="1"/>
          </p:cNvSpPr>
          <p:nvPr>
            <p:ph type="sldNum" sz="quarter" idx="12"/>
          </p:nvPr>
        </p:nvSpPr>
        <p:spPr/>
        <p:txBody>
          <a:bodyPr/>
          <a:lstStyle/>
          <a:p>
            <a:pPr>
              <a:defRPr/>
            </a:pPr>
            <a:fld id="{2E157580-05F8-4748-8C40-27F854752E20}" type="slidenum">
              <a:rPr lang="zh-CN" altLang="en-US" smtClean="0"/>
              <a:t>101</a:t>
            </a:fld>
            <a:endParaRPr lang="zh-CN" altLang="en-US"/>
          </a:p>
        </p:txBody>
      </p:sp>
    </p:spTree>
    <p:extLst>
      <p:ext uri="{BB962C8B-B14F-4D97-AF65-F5344CB8AC3E}">
        <p14:creationId xmlns:p14="http://schemas.microsoft.com/office/powerpoint/2010/main" val="133334338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205E8-F259-45B6-8294-45A34F58B35D}"/>
              </a:ext>
            </a:extLst>
          </p:cNvPr>
          <p:cNvSpPr>
            <a:spLocks noGrp="1"/>
          </p:cNvSpPr>
          <p:nvPr>
            <p:ph type="title"/>
          </p:nvPr>
        </p:nvSpPr>
        <p:spPr>
          <a:xfrm>
            <a:off x="250825" y="214313"/>
            <a:ext cx="8693150" cy="1126455"/>
          </a:xfrm>
        </p:spPr>
        <p:txBody>
          <a:bodyPr/>
          <a:lstStyle/>
          <a:p>
            <a:r>
              <a:rPr lang="zh-CN" altLang="en-US" dirty="0"/>
              <a:t>本章涉及知识点</a:t>
            </a:r>
          </a:p>
        </p:txBody>
      </p:sp>
      <p:sp>
        <p:nvSpPr>
          <p:cNvPr id="3" name="内容占位符 2">
            <a:extLst>
              <a:ext uri="{FF2B5EF4-FFF2-40B4-BE49-F238E27FC236}">
                <a16:creationId xmlns:a16="http://schemas.microsoft.com/office/drawing/2014/main" id="{C13BE5A7-86DF-4DA0-BBE9-B077F3863DFF}"/>
              </a:ext>
            </a:extLst>
          </p:cNvPr>
          <p:cNvSpPr>
            <a:spLocks noGrp="1"/>
          </p:cNvSpPr>
          <p:nvPr>
            <p:ph idx="1"/>
          </p:nvPr>
        </p:nvSpPr>
        <p:spPr>
          <a:xfrm>
            <a:off x="250825" y="1340768"/>
            <a:ext cx="8704263" cy="4791745"/>
          </a:xfrm>
        </p:spPr>
        <p:txBody>
          <a:bodyPr/>
          <a:lstStyle/>
          <a:p>
            <a:r>
              <a:rPr lang="en-US" altLang="zh-CN" dirty="0"/>
              <a:t>Wireless/radio communication</a:t>
            </a:r>
          </a:p>
          <a:p>
            <a:r>
              <a:rPr lang="en-US" altLang="zh-CN" dirty="0"/>
              <a:t>Carrier, Modulate,  Transmit</a:t>
            </a:r>
          </a:p>
          <a:p>
            <a:r>
              <a:rPr lang="en-US" altLang="zh-CN" dirty="0"/>
              <a:t>Ran: Radio access network, backbone/Core net</a:t>
            </a:r>
          </a:p>
          <a:p>
            <a:r>
              <a:rPr lang="en-US" altLang="zh-CN" dirty="0"/>
              <a:t>2G, GPRS, 3G, HSDPA, 4G, 5G</a:t>
            </a:r>
          </a:p>
          <a:p>
            <a:r>
              <a:rPr lang="en-US" altLang="zh-CN" dirty="0"/>
              <a:t>GMSK, 8PSK, 16QAM,    X.25, ATM</a:t>
            </a:r>
          </a:p>
          <a:p>
            <a:r>
              <a:rPr lang="en-US" altLang="zh-CN" dirty="0"/>
              <a:t>WLAN, Ad hoc, WSN</a:t>
            </a:r>
          </a:p>
          <a:p>
            <a:r>
              <a:rPr lang="en-US" altLang="zh-CN" dirty="0"/>
              <a:t>VLC,  Cognitive wireless, computing network </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F2E34980-BFD8-47D8-9483-3D517FF90A44}"/>
              </a:ext>
            </a:extLst>
          </p:cNvPr>
          <p:cNvSpPr>
            <a:spLocks noGrp="1"/>
          </p:cNvSpPr>
          <p:nvPr>
            <p:ph type="sldNum" sz="quarter" idx="12"/>
          </p:nvPr>
        </p:nvSpPr>
        <p:spPr/>
        <p:txBody>
          <a:bodyPr/>
          <a:lstStyle/>
          <a:p>
            <a:pPr>
              <a:defRPr/>
            </a:pPr>
            <a:fld id="{2E157580-05F8-4748-8C40-27F854752E20}" type="slidenum">
              <a:rPr lang="zh-CN" altLang="en-US" smtClean="0"/>
              <a:t>102</a:t>
            </a:fld>
            <a:endParaRPr lang="zh-CN" altLang="en-US"/>
          </a:p>
        </p:txBody>
      </p:sp>
    </p:spTree>
    <p:extLst>
      <p:ext uri="{BB962C8B-B14F-4D97-AF65-F5344CB8AC3E}">
        <p14:creationId xmlns:p14="http://schemas.microsoft.com/office/powerpoint/2010/main" val="247771257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C7246930-1ADD-4202-A0DB-DFA93D08FFFD}" type="slidenum">
              <a:rPr lang="zh-CN" altLang="en-US"/>
              <a:t>103</a:t>
            </a:fld>
            <a:endParaRPr lang="zh-CN" altLang="en-US"/>
          </a:p>
        </p:txBody>
      </p:sp>
      <p:sp>
        <p:nvSpPr>
          <p:cNvPr id="3" name="文本框 2"/>
          <p:cNvSpPr txBox="1"/>
          <p:nvPr/>
        </p:nvSpPr>
        <p:spPr>
          <a:xfrm>
            <a:off x="3037840" y="3237865"/>
            <a:ext cx="4319905" cy="882015"/>
          </a:xfrm>
          <a:prstGeom prst="rect">
            <a:avLst/>
          </a:prstGeom>
          <a:noFill/>
        </p:spPr>
        <p:txBody>
          <a:bodyPr wrap="square" rtlCol="0">
            <a:spAutoFit/>
          </a:bodyPr>
          <a:lstStyle/>
          <a:p>
            <a:r>
              <a:rPr lang="en-US" altLang="zh-CN" sz="4800">
                <a:latin typeface="Comic Sans MS" panose="030F0702030302020204" pitchFamily="66" charset="0"/>
              </a:rPr>
              <a:t>Thanks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11</a:t>
            </a:fld>
            <a:endParaRPr lang="zh-CN" altLang="en-US"/>
          </a:p>
        </p:txBody>
      </p:sp>
      <p:sp>
        <p:nvSpPr>
          <p:cNvPr id="2" name="矩形 1">
            <a:extLst>
              <a:ext uri="{FF2B5EF4-FFF2-40B4-BE49-F238E27FC236}">
                <a16:creationId xmlns:a16="http://schemas.microsoft.com/office/drawing/2014/main" id="{ACB601AA-758E-4425-9C63-FAC656051C71}"/>
              </a:ext>
            </a:extLst>
          </p:cNvPr>
          <p:cNvSpPr/>
          <p:nvPr/>
        </p:nvSpPr>
        <p:spPr>
          <a:xfrm>
            <a:off x="3563888" y="6472238"/>
            <a:ext cx="1223476" cy="369332"/>
          </a:xfrm>
          <a:prstGeom prst="rect">
            <a:avLst/>
          </a:prstGeom>
        </p:spPr>
        <p:txBody>
          <a:bodyPr wrap="none">
            <a:spAutoFit/>
          </a:bodyPr>
          <a:lstStyle/>
          <a:p>
            <a:r>
              <a:rPr lang="en-US" altLang="zh-CN" dirty="0"/>
              <a:t>Voyager 1</a:t>
            </a:r>
            <a:endParaRPr lang="zh-CN" altLang="en-US" dirty="0"/>
          </a:p>
        </p:txBody>
      </p:sp>
      <p:pic>
        <p:nvPicPr>
          <p:cNvPr id="3" name="图片 2">
            <a:extLst>
              <a:ext uri="{FF2B5EF4-FFF2-40B4-BE49-F238E27FC236}">
                <a16:creationId xmlns:a16="http://schemas.microsoft.com/office/drawing/2014/main" id="{ED1514B4-B823-4087-B0F7-D86F115298FE}"/>
              </a:ext>
            </a:extLst>
          </p:cNvPr>
          <p:cNvPicPr>
            <a:picLocks noChangeAspect="1"/>
          </p:cNvPicPr>
          <p:nvPr/>
        </p:nvPicPr>
        <p:blipFill>
          <a:blip r:embed="rId3"/>
          <a:stretch>
            <a:fillRect/>
          </a:stretch>
        </p:blipFill>
        <p:spPr>
          <a:xfrm>
            <a:off x="63005" y="944724"/>
            <a:ext cx="9017989" cy="4968552"/>
          </a:xfrm>
          <a:prstGeom prst="rect">
            <a:avLst/>
          </a:prstGeom>
        </p:spPr>
      </p:pic>
    </p:spTree>
    <p:extLst>
      <p:ext uri="{BB962C8B-B14F-4D97-AF65-F5344CB8AC3E}">
        <p14:creationId xmlns:p14="http://schemas.microsoft.com/office/powerpoint/2010/main" val="14620755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12</a:t>
            </a:fld>
            <a:endParaRPr lang="zh-CN" altLang="en-US"/>
          </a:p>
        </p:txBody>
      </p:sp>
      <p:sp>
        <p:nvSpPr>
          <p:cNvPr id="8" name="矩形 7">
            <a:extLst>
              <a:ext uri="{FF2B5EF4-FFF2-40B4-BE49-F238E27FC236}">
                <a16:creationId xmlns:a16="http://schemas.microsoft.com/office/drawing/2014/main" id="{FDFC98EB-425B-4338-8A10-F10F9179FED6}"/>
              </a:ext>
            </a:extLst>
          </p:cNvPr>
          <p:cNvSpPr/>
          <p:nvPr/>
        </p:nvSpPr>
        <p:spPr>
          <a:xfrm>
            <a:off x="323528" y="980728"/>
            <a:ext cx="8041648" cy="830997"/>
          </a:xfrm>
          <a:prstGeom prst="rect">
            <a:avLst/>
          </a:prstGeom>
        </p:spPr>
        <p:txBody>
          <a:bodyPr wrap="square">
            <a:spAutoFit/>
          </a:bodyPr>
          <a:lstStyle/>
          <a:p>
            <a:r>
              <a:rPr lang="zh-CN" altLang="en-US" sz="2400" b="1" dirty="0">
                <a:solidFill>
                  <a:srgbClr val="0070C0"/>
                </a:solidFill>
                <a:latin typeface="PingFang SC"/>
              </a:rPr>
              <a:t>      那么问题来了！旅行者一号、二号距地球近</a:t>
            </a:r>
            <a:r>
              <a:rPr lang="en-US" altLang="zh-CN" sz="2400" b="1" dirty="0">
                <a:solidFill>
                  <a:srgbClr val="0070C0"/>
                </a:solidFill>
                <a:latin typeface="PingFang SC"/>
              </a:rPr>
              <a:t>200</a:t>
            </a:r>
            <a:r>
              <a:rPr lang="zh-CN" altLang="en-US" sz="2400" b="1" dirty="0">
                <a:solidFill>
                  <a:srgbClr val="0070C0"/>
                </a:solidFill>
                <a:latin typeface="PingFang SC"/>
              </a:rPr>
              <a:t>亿公里 ，靠什么传信号回地球？</a:t>
            </a:r>
            <a:endParaRPr lang="zh-CN" altLang="en-US" sz="2400" b="1" i="0" dirty="0">
              <a:solidFill>
                <a:srgbClr val="0070C0"/>
              </a:solidFill>
              <a:effectLst/>
              <a:latin typeface="PingFang SC"/>
            </a:endParaRPr>
          </a:p>
        </p:txBody>
      </p:sp>
      <p:sp>
        <p:nvSpPr>
          <p:cNvPr id="10" name="矩形 9">
            <a:extLst>
              <a:ext uri="{FF2B5EF4-FFF2-40B4-BE49-F238E27FC236}">
                <a16:creationId xmlns:a16="http://schemas.microsoft.com/office/drawing/2014/main" id="{15ABDFEF-A969-42B2-A058-5AB58DFBE5DF}"/>
              </a:ext>
            </a:extLst>
          </p:cNvPr>
          <p:cNvSpPr/>
          <p:nvPr/>
        </p:nvSpPr>
        <p:spPr>
          <a:xfrm>
            <a:off x="827584" y="1843479"/>
            <a:ext cx="7537592" cy="646331"/>
          </a:xfrm>
          <a:prstGeom prst="rect">
            <a:avLst/>
          </a:prstGeom>
        </p:spPr>
        <p:txBody>
          <a:bodyPr wrap="square">
            <a:spAutoFit/>
          </a:bodyPr>
          <a:lstStyle/>
          <a:p>
            <a:r>
              <a:rPr lang="en-US" altLang="zh-CN" dirty="0"/>
              <a:t>1. </a:t>
            </a:r>
            <a:r>
              <a:rPr lang="zh-CN" altLang="en-US" dirty="0"/>
              <a:t>旅行者号拥有一个类似大锅的接收器，名称叫做高增益天线。该天线呈线拱形状，直径有</a:t>
            </a:r>
            <a:r>
              <a:rPr lang="en-US" altLang="zh-CN" dirty="0"/>
              <a:t>3.7</a:t>
            </a:r>
            <a:r>
              <a:rPr lang="zh-CN" altLang="en-US" dirty="0"/>
              <a:t>米，这一设计是为了把信号集中于一点，便于接收。</a:t>
            </a:r>
          </a:p>
        </p:txBody>
      </p:sp>
      <p:sp>
        <p:nvSpPr>
          <p:cNvPr id="11" name="矩形 10">
            <a:extLst>
              <a:ext uri="{FF2B5EF4-FFF2-40B4-BE49-F238E27FC236}">
                <a16:creationId xmlns:a16="http://schemas.microsoft.com/office/drawing/2014/main" id="{34EA2C04-676B-44CC-90BB-4AB54CE4B9EE}"/>
              </a:ext>
            </a:extLst>
          </p:cNvPr>
          <p:cNvSpPr/>
          <p:nvPr/>
        </p:nvSpPr>
        <p:spPr>
          <a:xfrm>
            <a:off x="827584" y="2594323"/>
            <a:ext cx="7848872" cy="646331"/>
          </a:xfrm>
          <a:prstGeom prst="rect">
            <a:avLst/>
          </a:prstGeom>
        </p:spPr>
        <p:txBody>
          <a:bodyPr wrap="square">
            <a:spAutoFit/>
          </a:bodyPr>
          <a:lstStyle/>
          <a:p>
            <a:r>
              <a:rPr lang="en-US" altLang="zh-CN" dirty="0"/>
              <a:t>2. </a:t>
            </a:r>
            <a:r>
              <a:rPr lang="zh-CN" altLang="en-US" dirty="0"/>
              <a:t>旅行者号的通讯频率高达</a:t>
            </a:r>
            <a:r>
              <a:rPr lang="en-US" altLang="zh-CN" dirty="0"/>
              <a:t>8GHz</a:t>
            </a:r>
            <a:r>
              <a:rPr lang="zh-CN" altLang="en-US" dirty="0"/>
              <a:t>，这个频段上几乎没有任何干扰，也就是信噪比非常高。</a:t>
            </a:r>
          </a:p>
        </p:txBody>
      </p:sp>
      <p:sp>
        <p:nvSpPr>
          <p:cNvPr id="12" name="矩形 11">
            <a:extLst>
              <a:ext uri="{FF2B5EF4-FFF2-40B4-BE49-F238E27FC236}">
                <a16:creationId xmlns:a16="http://schemas.microsoft.com/office/drawing/2014/main" id="{9EB9BCB7-A2ED-4B13-9EE2-4D6A8BF458B6}"/>
              </a:ext>
            </a:extLst>
          </p:cNvPr>
          <p:cNvSpPr/>
          <p:nvPr/>
        </p:nvSpPr>
        <p:spPr>
          <a:xfrm>
            <a:off x="827584" y="3272408"/>
            <a:ext cx="7632848" cy="646331"/>
          </a:xfrm>
          <a:prstGeom prst="rect">
            <a:avLst/>
          </a:prstGeom>
        </p:spPr>
        <p:txBody>
          <a:bodyPr wrap="square">
            <a:spAutoFit/>
          </a:bodyPr>
          <a:lstStyle/>
          <a:p>
            <a:r>
              <a:rPr lang="en-US" altLang="zh-CN" dirty="0"/>
              <a:t>3. </a:t>
            </a:r>
            <a:r>
              <a:rPr lang="zh-CN" altLang="en-US" dirty="0"/>
              <a:t>在理论上来讲无线电波在真空状态下是没有损耗的，即使太空有各种粒子或者其他一些不确定因素影响无线点的传播也微乎其微</a:t>
            </a:r>
          </a:p>
        </p:txBody>
      </p:sp>
      <p:sp>
        <p:nvSpPr>
          <p:cNvPr id="13" name="矩形 12">
            <a:extLst>
              <a:ext uri="{FF2B5EF4-FFF2-40B4-BE49-F238E27FC236}">
                <a16:creationId xmlns:a16="http://schemas.microsoft.com/office/drawing/2014/main" id="{F46C7355-AD52-46A4-80DF-A9DFE1764798}"/>
              </a:ext>
            </a:extLst>
          </p:cNvPr>
          <p:cNvSpPr/>
          <p:nvPr/>
        </p:nvSpPr>
        <p:spPr>
          <a:xfrm>
            <a:off x="829471" y="4621242"/>
            <a:ext cx="8041648" cy="646331"/>
          </a:xfrm>
          <a:prstGeom prst="rect">
            <a:avLst/>
          </a:prstGeom>
        </p:spPr>
        <p:txBody>
          <a:bodyPr wrap="square">
            <a:spAutoFit/>
          </a:bodyPr>
          <a:lstStyle/>
          <a:p>
            <a:r>
              <a:rPr lang="en-US" altLang="zh-CN" dirty="0"/>
              <a:t>5. </a:t>
            </a:r>
            <a:r>
              <a:rPr lang="zh-CN" altLang="en-US" dirty="0"/>
              <a:t>下行的信号很弱就得用增益超大的天线，就是我们平常说的大锅，几十米的直径一个，若干个还能组成天线阵列来增加系统的增益</a:t>
            </a:r>
          </a:p>
        </p:txBody>
      </p:sp>
      <p:sp>
        <p:nvSpPr>
          <p:cNvPr id="14" name="矩形 13">
            <a:extLst>
              <a:ext uri="{FF2B5EF4-FFF2-40B4-BE49-F238E27FC236}">
                <a16:creationId xmlns:a16="http://schemas.microsoft.com/office/drawing/2014/main" id="{63825DD3-B908-4A58-919A-F3DBDBB7508E}"/>
              </a:ext>
            </a:extLst>
          </p:cNvPr>
          <p:cNvSpPr/>
          <p:nvPr/>
        </p:nvSpPr>
        <p:spPr>
          <a:xfrm>
            <a:off x="827584" y="4036757"/>
            <a:ext cx="7128792" cy="369332"/>
          </a:xfrm>
          <a:prstGeom prst="rect">
            <a:avLst/>
          </a:prstGeom>
        </p:spPr>
        <p:txBody>
          <a:bodyPr wrap="square">
            <a:spAutoFit/>
          </a:bodyPr>
          <a:lstStyle/>
          <a:p>
            <a:r>
              <a:rPr lang="en-US" altLang="zh-CN" dirty="0"/>
              <a:t>4. </a:t>
            </a:r>
            <a:r>
              <a:rPr lang="zh-CN" altLang="en-US" dirty="0"/>
              <a:t>降低发信机发信的速率，很慢的一个字节一个字节发送</a:t>
            </a:r>
          </a:p>
        </p:txBody>
      </p:sp>
      <p:pic>
        <p:nvPicPr>
          <p:cNvPr id="9" name="图片 8">
            <a:extLst>
              <a:ext uri="{FF2B5EF4-FFF2-40B4-BE49-F238E27FC236}">
                <a16:creationId xmlns:a16="http://schemas.microsoft.com/office/drawing/2014/main" id="{7F78A3AE-7243-4423-977B-511E86F1315F}"/>
              </a:ext>
            </a:extLst>
          </p:cNvPr>
          <p:cNvPicPr>
            <a:picLocks noChangeAspect="1"/>
          </p:cNvPicPr>
          <p:nvPr/>
        </p:nvPicPr>
        <p:blipFill>
          <a:blip r:embed="rId3"/>
          <a:stretch>
            <a:fillRect/>
          </a:stretch>
        </p:blipFill>
        <p:spPr>
          <a:xfrm>
            <a:off x="1850103" y="3595573"/>
            <a:ext cx="5083754" cy="3199830"/>
          </a:xfrm>
          <a:prstGeom prst="rect">
            <a:avLst/>
          </a:prstGeom>
        </p:spPr>
      </p:pic>
    </p:spTree>
    <p:extLst>
      <p:ext uri="{BB962C8B-B14F-4D97-AF65-F5344CB8AC3E}">
        <p14:creationId xmlns:p14="http://schemas.microsoft.com/office/powerpoint/2010/main" val="3133348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B71DE-D3AA-47EA-AED7-DE0C3B81018A}"/>
              </a:ext>
            </a:extLst>
          </p:cNvPr>
          <p:cNvSpPr>
            <a:spLocks noGrp="1"/>
          </p:cNvSpPr>
          <p:nvPr>
            <p:ph type="title"/>
          </p:nvPr>
        </p:nvSpPr>
        <p:spPr>
          <a:xfrm>
            <a:off x="250825" y="332656"/>
            <a:ext cx="8693150" cy="1054447"/>
          </a:xfrm>
        </p:spPr>
        <p:txBody>
          <a:bodyPr/>
          <a:lstStyle/>
          <a:p>
            <a:r>
              <a:rPr lang="zh-CN" altLang="en-US" dirty="0"/>
              <a:t>本章概要</a:t>
            </a:r>
          </a:p>
        </p:txBody>
      </p:sp>
      <p:sp>
        <p:nvSpPr>
          <p:cNvPr id="3" name="内容占位符 2">
            <a:extLst>
              <a:ext uri="{FF2B5EF4-FFF2-40B4-BE49-F238E27FC236}">
                <a16:creationId xmlns:a16="http://schemas.microsoft.com/office/drawing/2014/main" id="{ED4CCA2F-5744-4892-8491-4703DBE5BBB6}"/>
              </a:ext>
            </a:extLst>
          </p:cNvPr>
          <p:cNvSpPr>
            <a:spLocks noGrp="1"/>
          </p:cNvSpPr>
          <p:nvPr>
            <p:ph idx="1"/>
          </p:nvPr>
        </p:nvSpPr>
        <p:spPr>
          <a:xfrm>
            <a:off x="250825" y="1412776"/>
            <a:ext cx="8704263" cy="4719737"/>
          </a:xfrm>
        </p:spPr>
        <p:txBody>
          <a:bodyPr/>
          <a:lstStyle/>
          <a:p>
            <a:pPr marL="0" indent="0">
              <a:buNone/>
            </a:pPr>
            <a:r>
              <a:rPr lang="en-US" altLang="zh-CN" dirty="0">
                <a:solidFill>
                  <a:srgbClr val="0070C0"/>
                </a:solidFill>
              </a:rPr>
              <a:t>1. </a:t>
            </a:r>
            <a:r>
              <a:rPr lang="zh-CN" altLang="en-US" dirty="0">
                <a:solidFill>
                  <a:srgbClr val="0070C0"/>
                </a:solidFill>
              </a:rPr>
              <a:t>无线通信的概念</a:t>
            </a:r>
            <a:endParaRPr lang="en-US" altLang="zh-CN" dirty="0">
              <a:solidFill>
                <a:srgbClr val="0070C0"/>
              </a:solidFill>
            </a:endParaRPr>
          </a:p>
          <a:p>
            <a:pPr marL="0" indent="0">
              <a:buNone/>
            </a:pPr>
            <a:r>
              <a:rPr lang="en-US" altLang="zh-CN" dirty="0">
                <a:solidFill>
                  <a:srgbClr val="0070C0"/>
                </a:solidFill>
              </a:rPr>
              <a:t>2. </a:t>
            </a:r>
            <a:r>
              <a:rPr lang="zh-CN" altLang="en-US" dirty="0">
                <a:solidFill>
                  <a:srgbClr val="0070C0"/>
                </a:solidFill>
              </a:rPr>
              <a:t>无处不在的无线通信网络</a:t>
            </a:r>
            <a:endParaRPr lang="en-US" altLang="zh-CN" dirty="0">
              <a:solidFill>
                <a:srgbClr val="0070C0"/>
              </a:solidFill>
            </a:endParaRPr>
          </a:p>
          <a:p>
            <a:pPr marL="0" indent="0">
              <a:buNone/>
            </a:pPr>
            <a:r>
              <a:rPr lang="en-US" altLang="zh-CN" dirty="0">
                <a:solidFill>
                  <a:srgbClr val="0070C0"/>
                </a:solidFill>
              </a:rPr>
              <a:t>3. </a:t>
            </a:r>
            <a:r>
              <a:rPr lang="zh-CN" altLang="en-US" dirty="0">
                <a:solidFill>
                  <a:srgbClr val="0070C0"/>
                </a:solidFill>
              </a:rPr>
              <a:t>当前研究热点</a:t>
            </a:r>
            <a:endParaRPr lang="en-US" altLang="zh-CN" dirty="0">
              <a:solidFill>
                <a:srgbClr val="0070C0"/>
              </a:solidFill>
            </a:endParaRPr>
          </a:p>
          <a:p>
            <a:pPr marL="0" indent="0">
              <a:buNone/>
            </a:pPr>
            <a:r>
              <a:rPr lang="en-US" altLang="zh-CN" dirty="0">
                <a:solidFill>
                  <a:srgbClr val="0070C0"/>
                </a:solidFill>
              </a:rPr>
              <a:t>4. </a:t>
            </a:r>
            <a:r>
              <a:rPr lang="zh-CN" altLang="en-US" dirty="0">
                <a:solidFill>
                  <a:srgbClr val="0070C0"/>
                </a:solidFill>
              </a:rPr>
              <a:t>课程定位与内容安排</a:t>
            </a:r>
            <a:endParaRPr lang="en-US" altLang="zh-CN" dirty="0">
              <a:solidFill>
                <a:srgbClr val="0070C0"/>
              </a:solidFill>
            </a:endParaRPr>
          </a:p>
        </p:txBody>
      </p:sp>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13</a:t>
            </a:fld>
            <a:endParaRPr lang="zh-CN" altLang="en-US"/>
          </a:p>
        </p:txBody>
      </p:sp>
    </p:spTree>
    <p:extLst>
      <p:ext uri="{BB962C8B-B14F-4D97-AF65-F5344CB8AC3E}">
        <p14:creationId xmlns:p14="http://schemas.microsoft.com/office/powerpoint/2010/main" val="6232864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8D511-D72A-4B1B-B612-3554C32D06DE}"/>
              </a:ext>
            </a:extLst>
          </p:cNvPr>
          <p:cNvSpPr>
            <a:spLocks noGrp="1"/>
          </p:cNvSpPr>
          <p:nvPr>
            <p:ph type="title"/>
          </p:nvPr>
        </p:nvSpPr>
        <p:spPr/>
        <p:txBody>
          <a:bodyPr/>
          <a:lstStyle/>
          <a:p>
            <a:r>
              <a:rPr lang="en-US" altLang="zh-CN" dirty="0"/>
              <a:t>1.</a:t>
            </a:r>
            <a:r>
              <a:rPr lang="zh-CN" altLang="en-US" dirty="0"/>
              <a:t>通信的概念</a:t>
            </a:r>
          </a:p>
        </p:txBody>
      </p:sp>
      <p:sp>
        <p:nvSpPr>
          <p:cNvPr id="3" name="内容占位符 2">
            <a:extLst>
              <a:ext uri="{FF2B5EF4-FFF2-40B4-BE49-F238E27FC236}">
                <a16:creationId xmlns:a16="http://schemas.microsoft.com/office/drawing/2014/main" id="{47D0C459-E8E6-4EFC-B3C0-36C3EF18746B}"/>
              </a:ext>
            </a:extLst>
          </p:cNvPr>
          <p:cNvSpPr>
            <a:spLocks noGrp="1"/>
          </p:cNvSpPr>
          <p:nvPr>
            <p:ph idx="1"/>
          </p:nvPr>
        </p:nvSpPr>
        <p:spPr/>
        <p:txBody>
          <a:bodyPr/>
          <a:lstStyle/>
          <a:p>
            <a:r>
              <a:rPr lang="zh-CN" altLang="en-US" dirty="0"/>
              <a:t>通信，指人与人或人与自然之间通过某种行为或媒介进行的信息交流与传递</a:t>
            </a:r>
            <a:endParaRPr lang="en-US" altLang="zh-CN" dirty="0"/>
          </a:p>
          <a:p>
            <a:endParaRPr lang="en-US" altLang="zh-CN" sz="2800" dirty="0">
              <a:latin typeface="Comic Sans MS" panose="030F0702030302020204" pitchFamily="66" charset="0"/>
            </a:endParaRPr>
          </a:p>
          <a:p>
            <a:r>
              <a:rPr lang="zh-CN" altLang="en-US" sz="2800" dirty="0">
                <a:latin typeface="Comic Sans MS" panose="030F0702030302020204" pitchFamily="66" charset="0"/>
              </a:rPr>
              <a:t>在古代，人类通过驿站、飞鸽传书、烽火报警、符号、身体语言、眼神、触碰等方式进行信息传递。</a:t>
            </a:r>
          </a:p>
          <a:p>
            <a:endParaRPr lang="en-US" altLang="zh-CN" sz="2800" dirty="0">
              <a:latin typeface="Comic Sans MS" panose="030F0702030302020204" pitchFamily="66" charset="0"/>
            </a:endParaRPr>
          </a:p>
          <a:p>
            <a:r>
              <a:rPr lang="zh-CN" altLang="en-US" sz="2800" dirty="0">
                <a:latin typeface="Comic Sans MS" panose="030F0702030302020204" pitchFamily="66" charset="0"/>
              </a:rPr>
              <a:t>随着现代科学水平的飞速发展，相继出现了无线电、固定电话、移动电话、互联网视频电话等各种通信方式。</a:t>
            </a:r>
          </a:p>
        </p:txBody>
      </p:sp>
      <p:sp>
        <p:nvSpPr>
          <p:cNvPr id="4" name="灯片编号占位符 3">
            <a:extLst>
              <a:ext uri="{FF2B5EF4-FFF2-40B4-BE49-F238E27FC236}">
                <a16:creationId xmlns:a16="http://schemas.microsoft.com/office/drawing/2014/main" id="{51DDBD69-6576-4C84-A004-8D85633D2A92}"/>
              </a:ext>
            </a:extLst>
          </p:cNvPr>
          <p:cNvSpPr>
            <a:spLocks noGrp="1"/>
          </p:cNvSpPr>
          <p:nvPr>
            <p:ph type="sldNum" sz="quarter" idx="12"/>
          </p:nvPr>
        </p:nvSpPr>
        <p:spPr/>
        <p:txBody>
          <a:bodyPr/>
          <a:lstStyle/>
          <a:p>
            <a:pPr>
              <a:defRPr/>
            </a:pPr>
            <a:fld id="{2E157580-05F8-4748-8C40-27F854752E20}" type="slidenum">
              <a:rPr lang="zh-CN" altLang="en-US" smtClean="0"/>
              <a:t>14</a:t>
            </a:fld>
            <a:endParaRPr lang="zh-CN" altLang="en-US"/>
          </a:p>
        </p:txBody>
      </p:sp>
    </p:spTree>
    <p:extLst>
      <p:ext uri="{BB962C8B-B14F-4D97-AF65-F5344CB8AC3E}">
        <p14:creationId xmlns:p14="http://schemas.microsoft.com/office/powerpoint/2010/main" val="1017108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 calcmode="lin" valueType="num">
                                      <p:cBhvr>
                                        <p:cTn id="14"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8D511-D72A-4B1B-B612-3554C32D06DE}"/>
              </a:ext>
            </a:extLst>
          </p:cNvPr>
          <p:cNvSpPr>
            <a:spLocks noGrp="1"/>
          </p:cNvSpPr>
          <p:nvPr>
            <p:ph type="title"/>
          </p:nvPr>
        </p:nvSpPr>
        <p:spPr/>
        <p:txBody>
          <a:bodyPr/>
          <a:lstStyle/>
          <a:p>
            <a:r>
              <a:rPr lang="en-US" altLang="zh-CN" dirty="0"/>
              <a:t>1.</a:t>
            </a:r>
            <a:r>
              <a:rPr lang="zh-CN" altLang="en-US" dirty="0"/>
              <a:t>通信的分类</a:t>
            </a:r>
          </a:p>
        </p:txBody>
      </p:sp>
      <p:sp>
        <p:nvSpPr>
          <p:cNvPr id="3" name="内容占位符 2">
            <a:extLst>
              <a:ext uri="{FF2B5EF4-FFF2-40B4-BE49-F238E27FC236}">
                <a16:creationId xmlns:a16="http://schemas.microsoft.com/office/drawing/2014/main" id="{47D0C459-E8E6-4EFC-B3C0-36C3EF18746B}"/>
              </a:ext>
            </a:extLst>
          </p:cNvPr>
          <p:cNvSpPr>
            <a:spLocks noGrp="1"/>
          </p:cNvSpPr>
          <p:nvPr>
            <p:ph idx="1"/>
          </p:nvPr>
        </p:nvSpPr>
        <p:spPr>
          <a:xfrm>
            <a:off x="250825" y="1628800"/>
            <a:ext cx="8704263" cy="4287838"/>
          </a:xfrm>
        </p:spPr>
        <p:txBody>
          <a:bodyPr/>
          <a:lstStyle/>
          <a:p>
            <a:pPr marL="0" indent="0">
              <a:buNone/>
            </a:pPr>
            <a:r>
              <a:rPr lang="en-US" altLang="zh-CN" sz="1800" dirty="0"/>
              <a:t>1. </a:t>
            </a:r>
            <a:r>
              <a:rPr lang="zh-CN" altLang="en-US" sz="1800" dirty="0"/>
              <a:t>按传输媒质</a:t>
            </a:r>
          </a:p>
          <a:p>
            <a:pPr marL="0" indent="0">
              <a:buNone/>
            </a:pPr>
            <a:r>
              <a:rPr lang="zh-CN" altLang="en-US" sz="1800" dirty="0"/>
              <a:t>　　通信分为两大类：一类称为</a:t>
            </a:r>
            <a:r>
              <a:rPr lang="zh-CN" altLang="en-US" sz="1800" dirty="0">
                <a:solidFill>
                  <a:srgbClr val="0070C0"/>
                </a:solidFill>
              </a:rPr>
              <a:t>有线通信</a:t>
            </a:r>
            <a:r>
              <a:rPr lang="zh-CN" altLang="en-US" sz="1800" dirty="0"/>
              <a:t>，另一类称为</a:t>
            </a:r>
            <a:r>
              <a:rPr lang="zh-CN" altLang="en-US" sz="1800" dirty="0">
                <a:solidFill>
                  <a:srgbClr val="0070C0"/>
                </a:solidFill>
              </a:rPr>
              <a:t>无线通信</a:t>
            </a:r>
            <a:r>
              <a:rPr lang="zh-CN" altLang="en-US" sz="1800" dirty="0"/>
              <a:t>。所谓有线通信，是指传输媒质为导线、电缆、光缆、波导、纳米材料等形式的通信，其特点是媒质能看得见，摸得着。导线可以是架空明线、电缆、光缆及波导等。所谓无线通信，是指传输消息的媒质为看不见、摸不着的媒质</a:t>
            </a:r>
            <a:r>
              <a:rPr lang="en-US" altLang="zh-CN" sz="1800" dirty="0"/>
              <a:t>(</a:t>
            </a:r>
            <a:r>
              <a:rPr lang="zh-CN" altLang="en-US" sz="1800" dirty="0"/>
              <a:t>如电磁波</a:t>
            </a:r>
            <a:r>
              <a:rPr lang="en-US" altLang="zh-CN" sz="1800" dirty="0"/>
              <a:t>)</a:t>
            </a:r>
            <a:r>
              <a:rPr lang="zh-CN" altLang="en-US" sz="1800" dirty="0"/>
              <a:t>的一种通信形式。</a:t>
            </a:r>
            <a:endParaRPr lang="en-US" altLang="zh-CN" sz="1800" dirty="0"/>
          </a:p>
          <a:p>
            <a:pPr marL="0" indent="0">
              <a:buNone/>
            </a:pPr>
            <a:r>
              <a:rPr lang="zh-CN" altLang="en-US" sz="1800" dirty="0"/>
              <a:t>　</a:t>
            </a:r>
          </a:p>
          <a:p>
            <a:pPr marL="0" indent="0">
              <a:buNone/>
            </a:pPr>
            <a:r>
              <a:rPr lang="en-US" altLang="zh-CN" sz="1800" dirty="0"/>
              <a:t>2. </a:t>
            </a:r>
            <a:r>
              <a:rPr lang="zh-CN" altLang="en-US" sz="1800" dirty="0"/>
              <a:t>按信道中传输的信号</a:t>
            </a:r>
          </a:p>
          <a:p>
            <a:pPr marL="0" indent="0">
              <a:buNone/>
            </a:pPr>
            <a:r>
              <a:rPr lang="zh-CN" altLang="en-US" sz="1800" dirty="0"/>
              <a:t>　　信道是个抽象的概念，这里可理解成传输信号的通路。通常信道中传送的信号可分为数字信号和模拟信号，由此，通信亦可分为数字通信和模拟通信。</a:t>
            </a:r>
            <a:endParaRPr lang="en-US" altLang="zh-CN" sz="1800" dirty="0"/>
          </a:p>
          <a:p>
            <a:pPr marL="0" indent="0">
              <a:buNone/>
            </a:pPr>
            <a:endParaRPr lang="zh-CN" altLang="en-US" sz="1800" dirty="0"/>
          </a:p>
          <a:p>
            <a:pPr marL="0" indent="0">
              <a:buNone/>
            </a:pPr>
            <a:r>
              <a:rPr lang="en-US" altLang="zh-CN" sz="1800" dirty="0"/>
              <a:t>3. </a:t>
            </a:r>
            <a:r>
              <a:rPr lang="zh-CN" altLang="en-US" sz="1800" dirty="0"/>
              <a:t>按工作频段</a:t>
            </a:r>
          </a:p>
          <a:p>
            <a:pPr marL="0" indent="0">
              <a:buNone/>
            </a:pPr>
            <a:r>
              <a:rPr lang="zh-CN" altLang="en-US" sz="1800" dirty="0"/>
              <a:t>　　根据通信设备的工作频率不同，通信通常可分为长波通信、中波通信、矩波通信、微波通信等。</a:t>
            </a:r>
            <a:endParaRPr lang="en-US" altLang="zh-CN" sz="1800" dirty="0"/>
          </a:p>
          <a:p>
            <a:pPr marL="0" indent="0">
              <a:buNone/>
            </a:pPr>
            <a:endParaRPr lang="zh-CN" altLang="en-US" sz="1800" dirty="0"/>
          </a:p>
          <a:p>
            <a:pPr marL="0" indent="0">
              <a:buNone/>
            </a:pPr>
            <a:r>
              <a:rPr lang="en-US" altLang="zh-CN" sz="1800" dirty="0"/>
              <a:t>4. </a:t>
            </a:r>
            <a:r>
              <a:rPr lang="zh-CN" altLang="en-US" sz="1800" dirty="0"/>
              <a:t>按调制方式</a:t>
            </a:r>
          </a:p>
          <a:p>
            <a:pPr marL="0" indent="0">
              <a:buNone/>
            </a:pPr>
            <a:r>
              <a:rPr lang="zh-CN" altLang="en-US" sz="1800" dirty="0"/>
              <a:t>　　根据消息在送到信道之前是否采用调制，通信可分为基带传输和频带传输。</a:t>
            </a:r>
            <a:endParaRPr lang="zh-CN" altLang="en-US" sz="1800" dirty="0">
              <a:latin typeface="Comic Sans MS" panose="030F0702030302020204" pitchFamily="66" charset="0"/>
            </a:endParaRPr>
          </a:p>
        </p:txBody>
      </p:sp>
      <p:sp>
        <p:nvSpPr>
          <p:cNvPr id="4" name="灯片编号占位符 3">
            <a:extLst>
              <a:ext uri="{FF2B5EF4-FFF2-40B4-BE49-F238E27FC236}">
                <a16:creationId xmlns:a16="http://schemas.microsoft.com/office/drawing/2014/main" id="{51DDBD69-6576-4C84-A004-8D85633D2A92}"/>
              </a:ext>
            </a:extLst>
          </p:cNvPr>
          <p:cNvSpPr>
            <a:spLocks noGrp="1"/>
          </p:cNvSpPr>
          <p:nvPr>
            <p:ph type="sldNum" sz="quarter" idx="12"/>
          </p:nvPr>
        </p:nvSpPr>
        <p:spPr/>
        <p:txBody>
          <a:bodyPr/>
          <a:lstStyle/>
          <a:p>
            <a:pPr>
              <a:defRPr/>
            </a:pPr>
            <a:fld id="{2E157580-05F8-4748-8C40-27F854752E20}" type="slidenum">
              <a:rPr lang="zh-CN" altLang="en-US" smtClean="0"/>
              <a:t>15</a:t>
            </a:fld>
            <a:endParaRPr lang="zh-CN" altLang="en-US"/>
          </a:p>
        </p:txBody>
      </p:sp>
    </p:spTree>
    <p:extLst>
      <p:ext uri="{BB962C8B-B14F-4D97-AF65-F5344CB8AC3E}">
        <p14:creationId xmlns:p14="http://schemas.microsoft.com/office/powerpoint/2010/main" val="2154188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p:cTn id="56"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57"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58" dur="1000"/>
                                        <p:tgtEl>
                                          <p:spTgt spid="3">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p:cTn id="63" dur="1000" fill="hold"/>
                                        <p:tgtEl>
                                          <p:spTgt spid="3">
                                            <p:txEl>
                                              <p:pRg st="10" end="10"/>
                                            </p:txEl>
                                          </p:spTgt>
                                        </p:tgtEl>
                                        <p:attrNameLst>
                                          <p:attrName>ppt_w</p:attrName>
                                        </p:attrNameLst>
                                      </p:cBhvr>
                                      <p:tavLst>
                                        <p:tav tm="0">
                                          <p:val>
                                            <p:strVal val="#ppt_w*0.70"/>
                                          </p:val>
                                        </p:tav>
                                        <p:tav tm="100000">
                                          <p:val>
                                            <p:strVal val="#ppt_w"/>
                                          </p:val>
                                        </p:tav>
                                      </p:tavLst>
                                    </p:anim>
                                    <p:anim calcmode="lin" valueType="num">
                                      <p:cBhvr>
                                        <p:cTn id="64" dur="1000" fill="hold"/>
                                        <p:tgtEl>
                                          <p:spTgt spid="3">
                                            <p:txEl>
                                              <p:pRg st="10" end="10"/>
                                            </p:txEl>
                                          </p:spTgt>
                                        </p:tgtEl>
                                        <p:attrNameLst>
                                          <p:attrName>ppt_h</p:attrName>
                                        </p:attrNameLst>
                                      </p:cBhvr>
                                      <p:tavLst>
                                        <p:tav tm="0">
                                          <p:val>
                                            <p:strVal val="#ppt_h"/>
                                          </p:val>
                                        </p:tav>
                                        <p:tav tm="100000">
                                          <p:val>
                                            <p:strVal val="#ppt_h"/>
                                          </p:val>
                                        </p:tav>
                                      </p:tavLst>
                                    </p:anim>
                                    <p:animEffect transition="in" filter="fade">
                                      <p:cBhvr>
                                        <p:cTn id="65"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p:txBody>
          <a:bodyPr/>
          <a:lstStyle/>
          <a:p>
            <a:pPr eaLnBrk="1" hangingPunct="1"/>
            <a:r>
              <a:rPr lang="zh-CN" altLang="en-US" dirty="0"/>
              <a:t>通信系统的构成</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16</a:t>
            </a:fld>
            <a:endParaRPr lang="zh-CN" altLang="en-US" dirty="0"/>
          </a:p>
        </p:txBody>
      </p:sp>
      <p:pic>
        <p:nvPicPr>
          <p:cNvPr id="5" name="内容占位符 4">
            <a:extLst>
              <a:ext uri="{FF2B5EF4-FFF2-40B4-BE49-F238E27FC236}">
                <a16:creationId xmlns:a16="http://schemas.microsoft.com/office/drawing/2014/main" id="{496D4AFF-1359-41CD-9B2B-DB3A58EFDC98}"/>
              </a:ext>
            </a:extLst>
          </p:cNvPr>
          <p:cNvPicPr>
            <a:picLocks noGrp="1" noChangeAspect="1"/>
          </p:cNvPicPr>
          <p:nvPr>
            <p:ph idx="1"/>
          </p:nvPr>
        </p:nvPicPr>
        <p:blipFill>
          <a:blip r:embed="rId3"/>
          <a:stretch>
            <a:fillRect/>
          </a:stretch>
        </p:blipFill>
        <p:spPr>
          <a:xfrm>
            <a:off x="308223" y="2057281"/>
            <a:ext cx="8224217" cy="2743438"/>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0FCE081B-99F7-49FD-A5F9-0F1A4D8B7C08}"/>
              </a:ext>
            </a:extLst>
          </p:cNvPr>
          <p:cNvSpPr>
            <a:spLocks noGrp="1"/>
          </p:cNvSpPr>
          <p:nvPr>
            <p:ph idx="1"/>
          </p:nvPr>
        </p:nvSpPr>
        <p:spPr>
          <a:xfrm>
            <a:off x="323529" y="1171575"/>
            <a:ext cx="8820472" cy="4114800"/>
          </a:xfrm>
        </p:spPr>
        <p:txBody>
          <a:bodyPr/>
          <a:lstStyle/>
          <a:p>
            <a:r>
              <a:rPr lang="zh-CN" altLang="en-US" dirty="0"/>
              <a:t>人类发音器官发出的声音，低频声波</a:t>
            </a:r>
            <a:endParaRPr lang="en-US" altLang="zh-CN" dirty="0"/>
          </a:p>
          <a:p>
            <a:r>
              <a:rPr lang="zh-CN" altLang="en-US" dirty="0"/>
              <a:t>依赖机械振动波 发</a:t>
            </a:r>
            <a:r>
              <a:rPr lang="en-US" altLang="zh-CN" dirty="0"/>
              <a:t>100-10KHz    </a:t>
            </a:r>
            <a:r>
              <a:rPr lang="zh-CN" altLang="en-US" dirty="0"/>
              <a:t>听</a:t>
            </a:r>
            <a:r>
              <a:rPr lang="en-US" altLang="zh-CN" dirty="0"/>
              <a:t>20-20KHz</a:t>
            </a:r>
          </a:p>
          <a:p>
            <a:r>
              <a:rPr lang="zh-CN" altLang="en-US" dirty="0"/>
              <a:t>承载语言、语义信息</a:t>
            </a:r>
            <a:endParaRPr lang="en-US" altLang="zh-CN" dirty="0"/>
          </a:p>
          <a:p>
            <a:endParaRPr lang="en-US" altLang="zh-CN" dirty="0"/>
          </a:p>
        </p:txBody>
      </p:sp>
      <p:pic>
        <p:nvPicPr>
          <p:cNvPr id="7" name="Picture 4">
            <a:extLst>
              <a:ext uri="{FF2B5EF4-FFF2-40B4-BE49-F238E27FC236}">
                <a16:creationId xmlns:a16="http://schemas.microsoft.com/office/drawing/2014/main" id="{B7D3D58C-F06D-4B6A-B7B0-24B2D49E0492}"/>
              </a:ext>
            </a:extLst>
          </p:cNvPr>
          <p:cNvPicPr>
            <a:picLocks noChangeAspect="1" noChangeArrowheads="1"/>
          </p:cNvPicPr>
          <p:nvPr/>
        </p:nvPicPr>
        <p:blipFill>
          <a:blip r:embed="rId3">
            <a:lum bright="10000" contrast="10000"/>
            <a:extLst>
              <a:ext uri="{28A0092B-C50C-407E-A947-70E740481C1C}">
                <a14:useLocalDpi xmlns:a14="http://schemas.microsoft.com/office/drawing/2010/main" val="0"/>
              </a:ext>
            </a:extLst>
          </a:blip>
          <a:srcRect/>
          <a:stretch>
            <a:fillRect/>
          </a:stretch>
        </p:blipFill>
        <p:spPr bwMode="auto">
          <a:xfrm>
            <a:off x="0" y="2849563"/>
            <a:ext cx="9144000" cy="343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62A22DB7-8CDF-4B1B-B9FC-E46E123C5E98}"/>
              </a:ext>
            </a:extLst>
          </p:cNvPr>
          <p:cNvSpPr>
            <a:spLocks noGrp="1"/>
          </p:cNvSpPr>
          <p:nvPr>
            <p:ph type="title"/>
          </p:nvPr>
        </p:nvSpPr>
        <p:spPr>
          <a:xfrm>
            <a:off x="250825" y="188640"/>
            <a:ext cx="8693150" cy="1054447"/>
          </a:xfrm>
        </p:spPr>
        <p:txBody>
          <a:bodyPr/>
          <a:lstStyle/>
          <a:p>
            <a:pPr eaLnBrk="1" hangingPunct="1"/>
            <a:r>
              <a:rPr lang="zh-CN" altLang="en-US" dirty="0"/>
              <a:t>自然对话方式</a:t>
            </a:r>
          </a:p>
        </p:txBody>
      </p:sp>
    </p:spTree>
    <p:extLst>
      <p:ext uri="{BB962C8B-B14F-4D97-AF65-F5344CB8AC3E}">
        <p14:creationId xmlns:p14="http://schemas.microsoft.com/office/powerpoint/2010/main" val="190971789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8" name="Picture 4" descr="report1">
            <a:extLst>
              <a:ext uri="{FF2B5EF4-FFF2-40B4-BE49-F238E27FC236}">
                <a16:creationId xmlns:a16="http://schemas.microsoft.com/office/drawing/2014/main" id="{510AF09E-E50F-4C5F-8EB7-42B0539C28CD}"/>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447800" y="1573213"/>
            <a:ext cx="5943600" cy="2617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18789" name="Object 5">
            <a:extLst>
              <a:ext uri="{FF2B5EF4-FFF2-40B4-BE49-F238E27FC236}">
                <a16:creationId xmlns:a16="http://schemas.microsoft.com/office/drawing/2014/main" id="{FAB77D4E-8874-49D0-BE57-6AF9F0087AAE}"/>
              </a:ext>
            </a:extLst>
          </p:cNvPr>
          <p:cNvGraphicFramePr>
            <a:graphicFrameLocks noChangeAspect="1"/>
          </p:cNvGraphicFramePr>
          <p:nvPr/>
        </p:nvGraphicFramePr>
        <p:xfrm>
          <a:off x="914400" y="4419600"/>
          <a:ext cx="6907213" cy="2028825"/>
        </p:xfrm>
        <a:graphic>
          <a:graphicData uri="http://schemas.openxmlformats.org/presentationml/2006/ole">
            <mc:AlternateContent xmlns:mc="http://schemas.openxmlformats.org/markup-compatibility/2006">
              <mc:Choice xmlns:v="urn:schemas-microsoft-com:vml" Requires="v">
                <p:oleObj spid="_x0000_s107898" name="图片" r:id="rId4" imgW="3997440" imgH="1085040" progId="Word.Picture.8">
                  <p:embed/>
                </p:oleObj>
              </mc:Choice>
              <mc:Fallback>
                <p:oleObj name="图片" r:id="rId4" imgW="3997440" imgH="1085040" progId="Word.Picture.8">
                  <p:embed/>
                  <p:pic>
                    <p:nvPicPr>
                      <p:cNvPr id="118789" name="Object 5">
                        <a:extLst>
                          <a:ext uri="{FF2B5EF4-FFF2-40B4-BE49-F238E27FC236}">
                            <a16:creationId xmlns:a16="http://schemas.microsoft.com/office/drawing/2014/main" id="{FAB77D4E-8874-49D0-BE57-6AF9F0087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419600"/>
                        <a:ext cx="6907213" cy="2028825"/>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标题 1">
            <a:extLst>
              <a:ext uri="{FF2B5EF4-FFF2-40B4-BE49-F238E27FC236}">
                <a16:creationId xmlns:a16="http://schemas.microsoft.com/office/drawing/2014/main" id="{61B9F887-BD3F-4EBB-8BA4-973E0B988C4A}"/>
              </a:ext>
            </a:extLst>
          </p:cNvPr>
          <p:cNvSpPr>
            <a:spLocks noGrp="1"/>
          </p:cNvSpPr>
          <p:nvPr>
            <p:ph type="title"/>
          </p:nvPr>
        </p:nvSpPr>
        <p:spPr>
          <a:xfrm>
            <a:off x="250825" y="214314"/>
            <a:ext cx="8693150" cy="1130300"/>
          </a:xfrm>
        </p:spPr>
        <p:txBody>
          <a:bodyPr/>
          <a:lstStyle/>
          <a:p>
            <a:pPr eaLnBrk="1" hangingPunct="1"/>
            <a:r>
              <a:rPr lang="zh-CN" altLang="en-US" dirty="0"/>
              <a:t>自然对话方式</a:t>
            </a:r>
          </a:p>
        </p:txBody>
      </p:sp>
    </p:spTree>
    <p:extLst>
      <p:ext uri="{BB962C8B-B14F-4D97-AF65-F5344CB8AC3E}">
        <p14:creationId xmlns:p14="http://schemas.microsoft.com/office/powerpoint/2010/main" val="42851927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p:txBody>
          <a:bodyPr/>
          <a:lstStyle/>
          <a:p>
            <a:pPr eaLnBrk="1" hangingPunct="1"/>
            <a:r>
              <a:rPr lang="zh-CN" altLang="en-US" dirty="0"/>
              <a:t>低频声波方式</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19</a:t>
            </a:fld>
            <a:endParaRPr lang="zh-CN" altLang="en-US" dirty="0"/>
          </a:p>
        </p:txBody>
      </p:sp>
      <p:pic>
        <p:nvPicPr>
          <p:cNvPr id="2" name="内容占位符 1">
            <a:extLst>
              <a:ext uri="{FF2B5EF4-FFF2-40B4-BE49-F238E27FC236}">
                <a16:creationId xmlns:a16="http://schemas.microsoft.com/office/drawing/2014/main" id="{9D06ECA1-FFDF-4230-B8CF-7A6AF949A4F1}"/>
              </a:ext>
            </a:extLst>
          </p:cNvPr>
          <p:cNvPicPr>
            <a:picLocks noGrp="1" noChangeAspect="1"/>
          </p:cNvPicPr>
          <p:nvPr>
            <p:ph idx="1"/>
          </p:nvPr>
        </p:nvPicPr>
        <p:blipFill>
          <a:blip r:embed="rId3"/>
          <a:stretch>
            <a:fillRect/>
          </a:stretch>
        </p:blipFill>
        <p:spPr>
          <a:xfrm>
            <a:off x="5220072" y="2148799"/>
            <a:ext cx="3880846" cy="3809999"/>
          </a:xfrm>
          <a:prstGeom prst="rect">
            <a:avLst/>
          </a:prstGeom>
        </p:spPr>
      </p:pic>
      <p:pic>
        <p:nvPicPr>
          <p:cNvPr id="4" name="图片 3">
            <a:extLst>
              <a:ext uri="{FF2B5EF4-FFF2-40B4-BE49-F238E27FC236}">
                <a16:creationId xmlns:a16="http://schemas.microsoft.com/office/drawing/2014/main" id="{19A6042D-1971-4D99-BC06-BC83D3BDAE4D}"/>
              </a:ext>
            </a:extLst>
          </p:cNvPr>
          <p:cNvPicPr>
            <a:picLocks noChangeAspect="1"/>
          </p:cNvPicPr>
          <p:nvPr/>
        </p:nvPicPr>
        <p:blipFill>
          <a:blip r:embed="rId4"/>
          <a:stretch>
            <a:fillRect/>
          </a:stretch>
        </p:blipFill>
        <p:spPr>
          <a:xfrm>
            <a:off x="395536" y="2148800"/>
            <a:ext cx="4762500" cy="3810000"/>
          </a:xfrm>
          <a:prstGeom prst="rect">
            <a:avLst/>
          </a:prstGeom>
        </p:spPr>
      </p:pic>
      <p:sp>
        <p:nvSpPr>
          <p:cNvPr id="3" name="文本框 2">
            <a:extLst>
              <a:ext uri="{FF2B5EF4-FFF2-40B4-BE49-F238E27FC236}">
                <a16:creationId xmlns:a16="http://schemas.microsoft.com/office/drawing/2014/main" id="{A2D9A157-E351-4762-A2AF-738E9F08796A}"/>
              </a:ext>
            </a:extLst>
          </p:cNvPr>
          <p:cNvSpPr txBox="1"/>
          <p:nvPr/>
        </p:nvSpPr>
        <p:spPr>
          <a:xfrm>
            <a:off x="1156606" y="6032439"/>
            <a:ext cx="3775434" cy="400110"/>
          </a:xfrm>
          <a:prstGeom prst="rect">
            <a:avLst/>
          </a:prstGeom>
          <a:noFill/>
        </p:spPr>
        <p:txBody>
          <a:bodyPr wrap="square" rtlCol="0">
            <a:spAutoFit/>
          </a:bodyPr>
          <a:lstStyle/>
          <a:p>
            <a:r>
              <a:rPr lang="zh-CN" altLang="en-US" sz="2000" dirty="0"/>
              <a:t>影视剧中的古代击鼓鸣金场景</a:t>
            </a:r>
          </a:p>
        </p:txBody>
      </p:sp>
    </p:spTree>
    <p:extLst>
      <p:ext uri="{BB962C8B-B14F-4D97-AF65-F5344CB8AC3E}">
        <p14:creationId xmlns:p14="http://schemas.microsoft.com/office/powerpoint/2010/main" val="36072198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B71DE-D3AA-47EA-AED7-DE0C3B81018A}"/>
              </a:ext>
            </a:extLst>
          </p:cNvPr>
          <p:cNvSpPr>
            <a:spLocks noGrp="1"/>
          </p:cNvSpPr>
          <p:nvPr>
            <p:ph type="title"/>
          </p:nvPr>
        </p:nvSpPr>
        <p:spPr>
          <a:xfrm>
            <a:off x="254000" y="2492896"/>
            <a:ext cx="8693150" cy="1054447"/>
          </a:xfrm>
        </p:spPr>
        <p:txBody>
          <a:bodyPr/>
          <a:lstStyle/>
          <a:p>
            <a:pPr algn="ctr"/>
            <a:r>
              <a:rPr lang="zh-CN" altLang="en-US" sz="8000" dirty="0">
                <a:latin typeface="方正舒体" panose="02010601030101010101" pitchFamily="2" charset="-122"/>
                <a:ea typeface="方正舒体" panose="02010601030101010101" pitchFamily="2" charset="-122"/>
              </a:rPr>
              <a:t>欢度新学期</a:t>
            </a:r>
          </a:p>
        </p:txBody>
      </p:sp>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2</a:t>
            </a:fld>
            <a:endParaRPr lang="zh-CN" altLang="en-US"/>
          </a:p>
        </p:txBody>
      </p:sp>
    </p:spTree>
    <p:extLst>
      <p:ext uri="{BB962C8B-B14F-4D97-AF65-F5344CB8AC3E}">
        <p14:creationId xmlns:p14="http://schemas.microsoft.com/office/powerpoint/2010/main" val="168280768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p:txBody>
          <a:bodyPr/>
          <a:lstStyle/>
          <a:p>
            <a:pPr eaLnBrk="1" hangingPunct="1"/>
            <a:r>
              <a:rPr lang="zh-CN" altLang="en-US" dirty="0"/>
              <a:t>高频声波 方式</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20</a:t>
            </a:fld>
            <a:endParaRPr lang="zh-CN" altLang="en-US" dirty="0"/>
          </a:p>
        </p:txBody>
      </p:sp>
      <p:pic>
        <p:nvPicPr>
          <p:cNvPr id="2" name="内容占位符 1">
            <a:extLst>
              <a:ext uri="{FF2B5EF4-FFF2-40B4-BE49-F238E27FC236}">
                <a16:creationId xmlns:a16="http://schemas.microsoft.com/office/drawing/2014/main" id="{D3333980-553D-4012-BF4C-48D4EAC11646}"/>
              </a:ext>
            </a:extLst>
          </p:cNvPr>
          <p:cNvPicPr>
            <a:picLocks noGrp="1" noChangeAspect="1"/>
          </p:cNvPicPr>
          <p:nvPr>
            <p:ph idx="1"/>
          </p:nvPr>
        </p:nvPicPr>
        <p:blipFill>
          <a:blip r:embed="rId3"/>
          <a:stretch>
            <a:fillRect/>
          </a:stretch>
        </p:blipFill>
        <p:spPr>
          <a:xfrm>
            <a:off x="1493634" y="1772816"/>
            <a:ext cx="5814670" cy="4353548"/>
          </a:xfrm>
          <a:prstGeom prst="rect">
            <a:avLst/>
          </a:prstGeom>
        </p:spPr>
      </p:pic>
    </p:spTree>
    <p:extLst>
      <p:ext uri="{BB962C8B-B14F-4D97-AF65-F5344CB8AC3E}">
        <p14:creationId xmlns:p14="http://schemas.microsoft.com/office/powerpoint/2010/main" val="14884855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p:txBody>
          <a:bodyPr/>
          <a:lstStyle/>
          <a:p>
            <a:pPr eaLnBrk="1" hangingPunct="1"/>
            <a:r>
              <a:rPr lang="zh-CN" altLang="en-US" dirty="0"/>
              <a:t>高频声波方式</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21</a:t>
            </a:fld>
            <a:endParaRPr lang="zh-CN" altLang="en-US" dirty="0"/>
          </a:p>
        </p:txBody>
      </p:sp>
      <p:pic>
        <p:nvPicPr>
          <p:cNvPr id="8" name="内容占位符 7">
            <a:extLst>
              <a:ext uri="{FF2B5EF4-FFF2-40B4-BE49-F238E27FC236}">
                <a16:creationId xmlns:a16="http://schemas.microsoft.com/office/drawing/2014/main" id="{609AC735-CE57-4EF1-804C-EA5031C599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7664" y="1844824"/>
            <a:ext cx="5760640" cy="4007402"/>
          </a:xfrm>
        </p:spPr>
      </p:pic>
      <p:sp>
        <p:nvSpPr>
          <p:cNvPr id="9" name="矩形 8">
            <a:extLst>
              <a:ext uri="{FF2B5EF4-FFF2-40B4-BE49-F238E27FC236}">
                <a16:creationId xmlns:a16="http://schemas.microsoft.com/office/drawing/2014/main" id="{B9346FA5-2246-47D8-AB37-38B3521821B5}"/>
              </a:ext>
            </a:extLst>
          </p:cNvPr>
          <p:cNvSpPr/>
          <p:nvPr/>
        </p:nvSpPr>
        <p:spPr>
          <a:xfrm>
            <a:off x="719572" y="5920472"/>
            <a:ext cx="7704856" cy="646331"/>
          </a:xfrm>
          <a:prstGeom prst="rect">
            <a:avLst/>
          </a:prstGeom>
        </p:spPr>
        <p:txBody>
          <a:bodyPr wrap="square">
            <a:spAutoFit/>
          </a:bodyPr>
          <a:lstStyle/>
          <a:p>
            <a:r>
              <a:rPr lang="zh-CN" altLang="en-US" dirty="0"/>
              <a:t>水声通信是水面舰艇、潜艇间相互通信的重要手段，利用声纳系统在水下可代替导线的连接，使用声束来传递信息，实现舰艇之间的通信和交流</a:t>
            </a:r>
          </a:p>
        </p:txBody>
      </p:sp>
    </p:spTree>
    <p:extLst>
      <p:ext uri="{BB962C8B-B14F-4D97-AF65-F5344CB8AC3E}">
        <p14:creationId xmlns:p14="http://schemas.microsoft.com/office/powerpoint/2010/main" val="27029249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p:txBody>
          <a:bodyPr/>
          <a:lstStyle/>
          <a:p>
            <a:pPr eaLnBrk="1" hangingPunct="1"/>
            <a:r>
              <a:rPr lang="zh-CN" altLang="en-US" dirty="0"/>
              <a:t>甚高频以上</a:t>
            </a:r>
            <a:r>
              <a:rPr lang="en-US" altLang="zh-CN" dirty="0"/>
              <a:t>(</a:t>
            </a:r>
            <a:r>
              <a:rPr lang="zh-CN" altLang="en-US" dirty="0"/>
              <a:t>光波</a:t>
            </a:r>
            <a:r>
              <a:rPr lang="en-US" altLang="zh-CN" dirty="0"/>
              <a:t>)</a:t>
            </a:r>
            <a:r>
              <a:rPr lang="zh-CN" altLang="en-US" dirty="0"/>
              <a:t>方式</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22</a:t>
            </a:fld>
            <a:endParaRPr lang="zh-CN" altLang="en-US" dirty="0"/>
          </a:p>
        </p:txBody>
      </p:sp>
      <p:pic>
        <p:nvPicPr>
          <p:cNvPr id="5" name="内容占位符 4">
            <a:extLst>
              <a:ext uri="{FF2B5EF4-FFF2-40B4-BE49-F238E27FC236}">
                <a16:creationId xmlns:a16="http://schemas.microsoft.com/office/drawing/2014/main" id="{5A1D0B56-A660-409E-A044-3F37A8103B77}"/>
              </a:ext>
            </a:extLst>
          </p:cNvPr>
          <p:cNvPicPr>
            <a:picLocks noGrp="1" noChangeAspect="1"/>
          </p:cNvPicPr>
          <p:nvPr>
            <p:ph idx="1"/>
          </p:nvPr>
        </p:nvPicPr>
        <p:blipFill>
          <a:blip r:embed="rId3"/>
          <a:stretch>
            <a:fillRect/>
          </a:stretch>
        </p:blipFill>
        <p:spPr>
          <a:xfrm>
            <a:off x="395536" y="1838139"/>
            <a:ext cx="3222822" cy="3960440"/>
          </a:xfrm>
          <a:prstGeom prst="rect">
            <a:avLst/>
          </a:prstGeom>
        </p:spPr>
      </p:pic>
      <p:sp>
        <p:nvSpPr>
          <p:cNvPr id="6" name="矩形 5">
            <a:extLst>
              <a:ext uri="{FF2B5EF4-FFF2-40B4-BE49-F238E27FC236}">
                <a16:creationId xmlns:a16="http://schemas.microsoft.com/office/drawing/2014/main" id="{1D8A144C-F81C-4DC5-8AC8-BE0267A3DE48}"/>
              </a:ext>
            </a:extLst>
          </p:cNvPr>
          <p:cNvSpPr/>
          <p:nvPr/>
        </p:nvSpPr>
        <p:spPr>
          <a:xfrm>
            <a:off x="86264" y="6550223"/>
            <a:ext cx="8971471" cy="307777"/>
          </a:xfrm>
          <a:prstGeom prst="rect">
            <a:avLst/>
          </a:prstGeom>
        </p:spPr>
        <p:txBody>
          <a:bodyPr wrap="square">
            <a:spAutoFit/>
          </a:bodyPr>
          <a:lstStyle/>
          <a:p>
            <a:r>
              <a:rPr lang="en-US" altLang="zh-CN" sz="1400" dirty="0"/>
              <a:t>https://ss0.bdstatic.com/70cFvHSh_Q1YnxGkpoWK1HF6hhy/it/u=561754621,2472216509&amp;fm=27&amp;gp=0.jpg</a:t>
            </a:r>
            <a:endParaRPr lang="zh-CN" altLang="en-US" sz="1400" dirty="0"/>
          </a:p>
        </p:txBody>
      </p:sp>
      <p:pic>
        <p:nvPicPr>
          <p:cNvPr id="8" name="图片 7">
            <a:extLst>
              <a:ext uri="{FF2B5EF4-FFF2-40B4-BE49-F238E27FC236}">
                <a16:creationId xmlns:a16="http://schemas.microsoft.com/office/drawing/2014/main" id="{DADD578D-BB07-46AA-96D3-C547B8BC8ED0}"/>
              </a:ext>
            </a:extLst>
          </p:cNvPr>
          <p:cNvPicPr>
            <a:picLocks noChangeAspect="1"/>
          </p:cNvPicPr>
          <p:nvPr/>
        </p:nvPicPr>
        <p:blipFill>
          <a:blip r:embed="rId4"/>
          <a:stretch>
            <a:fillRect/>
          </a:stretch>
        </p:blipFill>
        <p:spPr>
          <a:xfrm>
            <a:off x="3784936" y="2310590"/>
            <a:ext cx="5359064" cy="3240559"/>
          </a:xfrm>
          <a:prstGeom prst="rect">
            <a:avLst/>
          </a:prstGeom>
        </p:spPr>
      </p:pic>
    </p:spTree>
    <p:extLst>
      <p:ext uri="{BB962C8B-B14F-4D97-AF65-F5344CB8AC3E}">
        <p14:creationId xmlns:p14="http://schemas.microsoft.com/office/powerpoint/2010/main" val="23781548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8D511-D72A-4B1B-B612-3554C32D06DE}"/>
              </a:ext>
            </a:extLst>
          </p:cNvPr>
          <p:cNvSpPr>
            <a:spLocks noGrp="1"/>
          </p:cNvSpPr>
          <p:nvPr>
            <p:ph type="title"/>
          </p:nvPr>
        </p:nvSpPr>
        <p:spPr/>
        <p:txBody>
          <a:bodyPr/>
          <a:lstStyle/>
          <a:p>
            <a:r>
              <a:rPr lang="en-US" altLang="zh-CN" dirty="0"/>
              <a:t>1.</a:t>
            </a:r>
            <a:r>
              <a:rPr lang="zh-CN" altLang="en-US" dirty="0"/>
              <a:t>无线通信的概念</a:t>
            </a:r>
          </a:p>
        </p:txBody>
      </p:sp>
      <p:sp>
        <p:nvSpPr>
          <p:cNvPr id="3" name="内容占位符 2">
            <a:extLst>
              <a:ext uri="{FF2B5EF4-FFF2-40B4-BE49-F238E27FC236}">
                <a16:creationId xmlns:a16="http://schemas.microsoft.com/office/drawing/2014/main" id="{47D0C459-E8E6-4EFC-B3C0-36C3EF18746B}"/>
              </a:ext>
            </a:extLst>
          </p:cNvPr>
          <p:cNvSpPr>
            <a:spLocks noGrp="1"/>
          </p:cNvSpPr>
          <p:nvPr>
            <p:ph idx="1"/>
          </p:nvPr>
        </p:nvSpPr>
        <p:spPr/>
        <p:txBody>
          <a:bodyPr/>
          <a:lstStyle/>
          <a:p>
            <a:r>
              <a:rPr lang="en-US" altLang="zh-CN" sz="2800" dirty="0">
                <a:latin typeface="Comic Sans MS" panose="030F0702030302020204" pitchFamily="66" charset="0"/>
              </a:rPr>
              <a:t>wireless communication, radio communication ,wireless transmission</a:t>
            </a:r>
          </a:p>
          <a:p>
            <a:r>
              <a:rPr lang="en-US" altLang="zh-CN" sz="2800" dirty="0">
                <a:latin typeface="Comic Sans MS" panose="030F0702030302020204" pitchFamily="66" charset="0"/>
              </a:rPr>
              <a:t>Guided communication / Unguided communication</a:t>
            </a:r>
            <a:endParaRPr lang="zh-CN" altLang="en-US" sz="2800" dirty="0">
              <a:latin typeface="Comic Sans MS" panose="030F0702030302020204" pitchFamily="66" charset="0"/>
            </a:endParaRPr>
          </a:p>
          <a:p>
            <a:endParaRPr lang="en-US" altLang="zh-CN" sz="2800" dirty="0">
              <a:latin typeface="Comic Sans MS" panose="030F0702030302020204" pitchFamily="66" charset="0"/>
            </a:endParaRPr>
          </a:p>
          <a:p>
            <a:r>
              <a:rPr lang="zh-CN" altLang="en-US" sz="2800" dirty="0">
                <a:latin typeface="Comic Sans MS" panose="030F0702030302020204" pitchFamily="66" charset="0"/>
              </a:rPr>
              <a:t>是利用</a:t>
            </a:r>
            <a:r>
              <a:rPr lang="zh-CN" altLang="en-US" sz="2800" dirty="0">
                <a:solidFill>
                  <a:srgbClr val="0070C0"/>
                </a:solidFill>
                <a:latin typeface="Comic Sans MS" panose="030F0702030302020204" pitchFamily="66" charset="0"/>
              </a:rPr>
              <a:t>电磁波信号</a:t>
            </a:r>
            <a:r>
              <a:rPr lang="zh-CN" altLang="en-US" sz="2800" dirty="0">
                <a:latin typeface="Comic Sans MS" panose="030F0702030302020204" pitchFamily="66" charset="0"/>
              </a:rPr>
              <a:t>可以在自由空间中传播的特性进行信息交换的一种通信方式</a:t>
            </a:r>
            <a:endParaRPr lang="en-US" altLang="zh-CN" sz="2800" dirty="0">
              <a:latin typeface="Comic Sans MS" panose="030F0702030302020204" pitchFamily="66" charset="0"/>
            </a:endParaRPr>
          </a:p>
          <a:p>
            <a:r>
              <a:rPr lang="en-US" altLang="zh-CN" sz="2800" dirty="0">
                <a:latin typeface="Comic Sans MS" panose="030F0702030302020204" pitchFamily="66" charset="0"/>
              </a:rPr>
              <a:t>Radio 300K-300GHz    microwave 300M-300GHz</a:t>
            </a:r>
          </a:p>
          <a:p>
            <a:endParaRPr lang="en-US" altLang="zh-CN" sz="2800" dirty="0">
              <a:latin typeface="Comic Sans MS" panose="030F0702030302020204" pitchFamily="66" charset="0"/>
            </a:endParaRPr>
          </a:p>
        </p:txBody>
      </p:sp>
      <p:sp>
        <p:nvSpPr>
          <p:cNvPr id="4" name="灯片编号占位符 3">
            <a:extLst>
              <a:ext uri="{FF2B5EF4-FFF2-40B4-BE49-F238E27FC236}">
                <a16:creationId xmlns:a16="http://schemas.microsoft.com/office/drawing/2014/main" id="{51DDBD69-6576-4C84-A004-8D85633D2A92}"/>
              </a:ext>
            </a:extLst>
          </p:cNvPr>
          <p:cNvSpPr>
            <a:spLocks noGrp="1"/>
          </p:cNvSpPr>
          <p:nvPr>
            <p:ph type="sldNum" sz="quarter" idx="12"/>
          </p:nvPr>
        </p:nvSpPr>
        <p:spPr/>
        <p:txBody>
          <a:bodyPr/>
          <a:lstStyle/>
          <a:p>
            <a:pPr>
              <a:defRPr/>
            </a:pPr>
            <a:fld id="{2E157580-05F8-4748-8C40-27F854752E20}" type="slidenum">
              <a:rPr lang="zh-CN" altLang="en-US" smtClean="0"/>
              <a:t>23</a:t>
            </a:fld>
            <a:endParaRPr lang="zh-CN" altLang="en-US"/>
          </a:p>
        </p:txBody>
      </p:sp>
    </p:spTree>
    <p:extLst>
      <p:ext uri="{BB962C8B-B14F-4D97-AF65-F5344CB8AC3E}">
        <p14:creationId xmlns:p14="http://schemas.microsoft.com/office/powerpoint/2010/main" val="3412779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0"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1" dur="10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27"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28"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250825" y="214313"/>
            <a:ext cx="8693150" cy="1126455"/>
          </a:xfrm>
        </p:spPr>
        <p:txBody>
          <a:bodyPr/>
          <a:lstStyle/>
          <a:p>
            <a:pPr eaLnBrk="1" hangingPunct="1"/>
            <a:r>
              <a:rPr lang="en-US" altLang="zh-CN" dirty="0"/>
              <a:t>1.</a:t>
            </a:r>
            <a:r>
              <a:rPr lang="zh-CN" altLang="en-US" dirty="0"/>
              <a:t>无线通信的概念</a:t>
            </a:r>
          </a:p>
        </p:txBody>
      </p:sp>
      <p:sp>
        <p:nvSpPr>
          <p:cNvPr id="18434" name="内容占位符 2"/>
          <p:cNvSpPr>
            <a:spLocks noGrp="1"/>
          </p:cNvSpPr>
          <p:nvPr>
            <p:ph idx="1"/>
          </p:nvPr>
        </p:nvSpPr>
        <p:spPr>
          <a:xfrm>
            <a:off x="273597" y="1319085"/>
            <a:ext cx="8693149" cy="2325939"/>
          </a:xfrm>
        </p:spPr>
        <p:txBody>
          <a:bodyPr/>
          <a:lstStyle/>
          <a:p>
            <a:pPr eaLnBrk="1" hangingPunct="1"/>
            <a:r>
              <a:rPr lang="en-US" altLang="zh-CN" sz="2800" dirty="0"/>
              <a:t>1896</a:t>
            </a:r>
            <a:r>
              <a:rPr lang="zh-CN" altLang="en-US" sz="2800" dirty="0"/>
              <a:t>年，意大利人马可尼（</a:t>
            </a:r>
            <a:r>
              <a:rPr lang="en-US" altLang="zh-CN" sz="2800" dirty="0"/>
              <a:t>Guglielmo Marconi</a:t>
            </a:r>
            <a:r>
              <a:rPr lang="zh-CN" altLang="en-US" sz="2800" dirty="0"/>
              <a:t>）发明了传送信息的无线信号装置。</a:t>
            </a:r>
            <a:endParaRPr lang="en-US" altLang="zh-CN" sz="2800" dirty="0"/>
          </a:p>
          <a:p>
            <a:pPr eaLnBrk="1" hangingPunct="1"/>
            <a:r>
              <a:rPr lang="en-US" altLang="zh-CN" sz="2800" dirty="0"/>
              <a:t>1901</a:t>
            </a:r>
            <a:r>
              <a:rPr lang="zh-CN" altLang="en-US" sz="2800" dirty="0"/>
              <a:t>年，马可尼传输了跨越整个大西洋的无线信号，发射机位于康沃尔（英格兰西南部），接收机位于</a:t>
            </a:r>
            <a:r>
              <a:rPr lang="en-US" altLang="zh-CN" sz="2800" dirty="0"/>
              <a:t>3520km</a:t>
            </a:r>
            <a:r>
              <a:rPr lang="zh-CN" altLang="en-US" sz="2800" dirty="0"/>
              <a:t>外的纽芬兰（加拿大）。</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24</a:t>
            </a:fld>
            <a:endParaRPr lang="zh-CN" altLang="en-US" dirty="0"/>
          </a:p>
        </p:txBody>
      </p:sp>
      <p:pic>
        <p:nvPicPr>
          <p:cNvPr id="108546" name="Picture 2" descr="http://image.tianjimedia.com/uploadImages/2015/364/34/N548V2Y037G8.png">
            <a:extLst>
              <a:ext uri="{FF2B5EF4-FFF2-40B4-BE49-F238E27FC236}">
                <a16:creationId xmlns:a16="http://schemas.microsoft.com/office/drawing/2014/main" id="{578C90A0-4C26-4C8D-B892-ED8E67832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002" y="3642632"/>
            <a:ext cx="5067148" cy="321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249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250825" y="214313"/>
            <a:ext cx="8693150" cy="1126455"/>
          </a:xfrm>
        </p:spPr>
        <p:txBody>
          <a:bodyPr/>
          <a:lstStyle/>
          <a:p>
            <a:pPr eaLnBrk="1" hangingPunct="1"/>
            <a:r>
              <a:rPr lang="en-US" altLang="zh-CN" dirty="0"/>
              <a:t>1.</a:t>
            </a:r>
            <a:r>
              <a:rPr lang="zh-CN" altLang="en-US" dirty="0"/>
              <a:t>无线通信的概念</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25</a:t>
            </a:fld>
            <a:endParaRPr lang="zh-CN" altLang="en-US" dirty="0"/>
          </a:p>
        </p:txBody>
      </p:sp>
      <p:pic>
        <p:nvPicPr>
          <p:cNvPr id="2" name="图片 1">
            <a:extLst>
              <a:ext uri="{FF2B5EF4-FFF2-40B4-BE49-F238E27FC236}">
                <a16:creationId xmlns:a16="http://schemas.microsoft.com/office/drawing/2014/main" id="{62E186B2-58AE-4FC5-A059-90A6E1005E95}"/>
              </a:ext>
            </a:extLst>
          </p:cNvPr>
          <p:cNvPicPr>
            <a:picLocks noChangeAspect="1"/>
          </p:cNvPicPr>
          <p:nvPr/>
        </p:nvPicPr>
        <p:blipFill>
          <a:blip r:embed="rId3"/>
          <a:stretch>
            <a:fillRect/>
          </a:stretch>
        </p:blipFill>
        <p:spPr>
          <a:xfrm>
            <a:off x="4860032" y="2211498"/>
            <a:ext cx="3922111" cy="3161409"/>
          </a:xfrm>
          <a:prstGeom prst="rect">
            <a:avLst/>
          </a:prstGeom>
        </p:spPr>
      </p:pic>
      <p:pic>
        <p:nvPicPr>
          <p:cNvPr id="4" name="图片 3">
            <a:extLst>
              <a:ext uri="{FF2B5EF4-FFF2-40B4-BE49-F238E27FC236}">
                <a16:creationId xmlns:a16="http://schemas.microsoft.com/office/drawing/2014/main" id="{E06A1917-12CC-4181-B8AD-3CC0C3227119}"/>
              </a:ext>
            </a:extLst>
          </p:cNvPr>
          <p:cNvPicPr>
            <a:picLocks noChangeAspect="1"/>
          </p:cNvPicPr>
          <p:nvPr/>
        </p:nvPicPr>
        <p:blipFill>
          <a:blip r:embed="rId4"/>
          <a:stretch>
            <a:fillRect/>
          </a:stretch>
        </p:blipFill>
        <p:spPr>
          <a:xfrm>
            <a:off x="107504" y="2433833"/>
            <a:ext cx="4277957" cy="2616614"/>
          </a:xfrm>
          <a:prstGeom prst="rect">
            <a:avLst/>
          </a:prstGeom>
        </p:spPr>
      </p:pic>
      <p:sp>
        <p:nvSpPr>
          <p:cNvPr id="5" name="矩形 4">
            <a:extLst>
              <a:ext uri="{FF2B5EF4-FFF2-40B4-BE49-F238E27FC236}">
                <a16:creationId xmlns:a16="http://schemas.microsoft.com/office/drawing/2014/main" id="{654B3759-6E41-49A4-95A8-D0DB33CAE3A9}"/>
              </a:ext>
            </a:extLst>
          </p:cNvPr>
          <p:cNvSpPr/>
          <p:nvPr/>
        </p:nvSpPr>
        <p:spPr>
          <a:xfrm>
            <a:off x="1403648" y="5589240"/>
            <a:ext cx="1338828" cy="369332"/>
          </a:xfrm>
          <a:prstGeom prst="rect">
            <a:avLst/>
          </a:prstGeom>
        </p:spPr>
        <p:txBody>
          <a:bodyPr wrap="none">
            <a:spAutoFit/>
          </a:bodyPr>
          <a:lstStyle/>
          <a:p>
            <a:r>
              <a:rPr lang="zh-CN" altLang="en-US" dirty="0"/>
              <a:t>奥斯特实验</a:t>
            </a:r>
          </a:p>
        </p:txBody>
      </p:sp>
      <p:sp>
        <p:nvSpPr>
          <p:cNvPr id="6" name="矩形 5">
            <a:extLst>
              <a:ext uri="{FF2B5EF4-FFF2-40B4-BE49-F238E27FC236}">
                <a16:creationId xmlns:a16="http://schemas.microsoft.com/office/drawing/2014/main" id="{1B67D11F-DD9F-4A2F-90C8-DC2B89A3B772}"/>
              </a:ext>
            </a:extLst>
          </p:cNvPr>
          <p:cNvSpPr/>
          <p:nvPr/>
        </p:nvSpPr>
        <p:spPr>
          <a:xfrm>
            <a:off x="6228184" y="5623606"/>
            <a:ext cx="1107996" cy="369332"/>
          </a:xfrm>
          <a:prstGeom prst="rect">
            <a:avLst/>
          </a:prstGeom>
        </p:spPr>
        <p:txBody>
          <a:bodyPr wrap="none">
            <a:spAutoFit/>
          </a:bodyPr>
          <a:lstStyle/>
          <a:p>
            <a:r>
              <a:rPr lang="zh-CN" altLang="en-US" dirty="0"/>
              <a:t>安培定律</a:t>
            </a:r>
          </a:p>
        </p:txBody>
      </p:sp>
    </p:spTree>
    <p:extLst>
      <p:ext uri="{BB962C8B-B14F-4D97-AF65-F5344CB8AC3E}">
        <p14:creationId xmlns:p14="http://schemas.microsoft.com/office/powerpoint/2010/main" val="42155778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250825" y="214313"/>
            <a:ext cx="8693150" cy="1126455"/>
          </a:xfrm>
        </p:spPr>
        <p:txBody>
          <a:bodyPr/>
          <a:lstStyle/>
          <a:p>
            <a:pPr eaLnBrk="1" hangingPunct="1"/>
            <a:r>
              <a:rPr lang="en-US" altLang="zh-CN" dirty="0"/>
              <a:t>1.</a:t>
            </a:r>
            <a:r>
              <a:rPr lang="zh-CN" altLang="en-US" dirty="0"/>
              <a:t>无线通信的概念</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26</a:t>
            </a:fld>
            <a:endParaRPr lang="zh-CN" altLang="en-US" dirty="0"/>
          </a:p>
        </p:txBody>
      </p:sp>
      <p:pic>
        <p:nvPicPr>
          <p:cNvPr id="3" name="图片 2">
            <a:extLst>
              <a:ext uri="{FF2B5EF4-FFF2-40B4-BE49-F238E27FC236}">
                <a16:creationId xmlns:a16="http://schemas.microsoft.com/office/drawing/2014/main" id="{6DA4A482-3CD4-4B68-BD6C-C670ADB633D8}"/>
              </a:ext>
            </a:extLst>
          </p:cNvPr>
          <p:cNvPicPr>
            <a:picLocks noChangeAspect="1"/>
          </p:cNvPicPr>
          <p:nvPr/>
        </p:nvPicPr>
        <p:blipFill>
          <a:blip r:embed="rId3"/>
          <a:stretch>
            <a:fillRect/>
          </a:stretch>
        </p:blipFill>
        <p:spPr>
          <a:xfrm>
            <a:off x="189098" y="2060848"/>
            <a:ext cx="4376317" cy="3551138"/>
          </a:xfrm>
          <a:prstGeom prst="rect">
            <a:avLst/>
          </a:prstGeom>
        </p:spPr>
      </p:pic>
      <p:pic>
        <p:nvPicPr>
          <p:cNvPr id="4" name="图片 3">
            <a:extLst>
              <a:ext uri="{FF2B5EF4-FFF2-40B4-BE49-F238E27FC236}">
                <a16:creationId xmlns:a16="http://schemas.microsoft.com/office/drawing/2014/main" id="{C30ECE76-D86E-4998-9AD6-57DFC47F13E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000" contrast="2000"/>
                    </a14:imgEffect>
                  </a14:imgLayer>
                </a14:imgProps>
              </a:ext>
            </a:extLst>
          </a:blip>
          <a:stretch>
            <a:fillRect/>
          </a:stretch>
        </p:blipFill>
        <p:spPr>
          <a:xfrm>
            <a:off x="4716016" y="2492896"/>
            <a:ext cx="4389863" cy="2859343"/>
          </a:xfrm>
          <a:prstGeom prst="rect">
            <a:avLst/>
          </a:prstGeom>
        </p:spPr>
      </p:pic>
      <p:sp>
        <p:nvSpPr>
          <p:cNvPr id="6" name="矩形 5">
            <a:extLst>
              <a:ext uri="{FF2B5EF4-FFF2-40B4-BE49-F238E27FC236}">
                <a16:creationId xmlns:a16="http://schemas.microsoft.com/office/drawing/2014/main" id="{D31454B4-AB36-4E14-96A3-6EE4970EE60E}"/>
              </a:ext>
            </a:extLst>
          </p:cNvPr>
          <p:cNvSpPr/>
          <p:nvPr/>
        </p:nvSpPr>
        <p:spPr>
          <a:xfrm>
            <a:off x="1707842" y="5844817"/>
            <a:ext cx="1569660" cy="369332"/>
          </a:xfrm>
          <a:prstGeom prst="rect">
            <a:avLst/>
          </a:prstGeom>
        </p:spPr>
        <p:txBody>
          <a:bodyPr wrap="none">
            <a:spAutoFit/>
          </a:bodyPr>
          <a:lstStyle/>
          <a:p>
            <a:r>
              <a:rPr lang="zh-CN" altLang="en-US" dirty="0"/>
              <a:t>电磁感应现象</a:t>
            </a:r>
          </a:p>
        </p:txBody>
      </p:sp>
    </p:spTree>
    <p:extLst>
      <p:ext uri="{BB962C8B-B14F-4D97-AF65-F5344CB8AC3E}">
        <p14:creationId xmlns:p14="http://schemas.microsoft.com/office/powerpoint/2010/main" val="6787015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250825" y="214313"/>
            <a:ext cx="8693150" cy="1126455"/>
          </a:xfrm>
        </p:spPr>
        <p:txBody>
          <a:bodyPr/>
          <a:lstStyle/>
          <a:p>
            <a:pPr eaLnBrk="1" hangingPunct="1"/>
            <a:r>
              <a:rPr lang="en-US" altLang="zh-CN" dirty="0"/>
              <a:t>1.</a:t>
            </a:r>
            <a:r>
              <a:rPr lang="zh-CN" altLang="en-US" dirty="0"/>
              <a:t>无线通信的概念</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27</a:t>
            </a:fld>
            <a:endParaRPr lang="zh-CN" altLang="en-US" dirty="0"/>
          </a:p>
        </p:txBody>
      </p:sp>
      <p:pic>
        <p:nvPicPr>
          <p:cNvPr id="2" name="图片 1">
            <a:extLst>
              <a:ext uri="{FF2B5EF4-FFF2-40B4-BE49-F238E27FC236}">
                <a16:creationId xmlns:a16="http://schemas.microsoft.com/office/drawing/2014/main" id="{F1E648CA-40D8-46DC-8FFF-A616BEAF2A05}"/>
              </a:ext>
            </a:extLst>
          </p:cNvPr>
          <p:cNvPicPr>
            <a:picLocks noChangeAspect="1"/>
          </p:cNvPicPr>
          <p:nvPr/>
        </p:nvPicPr>
        <p:blipFill>
          <a:blip r:embed="rId3"/>
          <a:stretch>
            <a:fillRect/>
          </a:stretch>
        </p:blipFill>
        <p:spPr>
          <a:xfrm>
            <a:off x="899592" y="2137164"/>
            <a:ext cx="3961884" cy="3395900"/>
          </a:xfrm>
          <a:prstGeom prst="rect">
            <a:avLst/>
          </a:prstGeom>
        </p:spPr>
      </p:pic>
      <p:sp>
        <p:nvSpPr>
          <p:cNvPr id="6" name="矩形 5">
            <a:extLst>
              <a:ext uri="{FF2B5EF4-FFF2-40B4-BE49-F238E27FC236}">
                <a16:creationId xmlns:a16="http://schemas.microsoft.com/office/drawing/2014/main" id="{F1414587-FDF6-443D-8B17-4A1D906A5FF4}"/>
              </a:ext>
            </a:extLst>
          </p:cNvPr>
          <p:cNvSpPr/>
          <p:nvPr/>
        </p:nvSpPr>
        <p:spPr>
          <a:xfrm>
            <a:off x="661867" y="1477356"/>
            <a:ext cx="3393878" cy="523220"/>
          </a:xfrm>
          <a:prstGeom prst="rect">
            <a:avLst/>
          </a:prstGeom>
        </p:spPr>
        <p:txBody>
          <a:bodyPr wrap="none">
            <a:spAutoFit/>
          </a:bodyPr>
          <a:lstStyle/>
          <a:p>
            <a:r>
              <a:rPr lang="en-US" altLang="zh-CN" sz="2800" dirty="0">
                <a:solidFill>
                  <a:srgbClr val="0070C0"/>
                </a:solidFill>
              </a:rPr>
              <a:t>Maxwell's equations</a:t>
            </a:r>
            <a:endParaRPr lang="zh-CN" altLang="en-US" sz="2800" dirty="0">
              <a:solidFill>
                <a:srgbClr val="0070C0"/>
              </a:solidFill>
            </a:endParaRPr>
          </a:p>
        </p:txBody>
      </p:sp>
      <p:sp>
        <p:nvSpPr>
          <p:cNvPr id="8" name="矩形 7">
            <a:extLst>
              <a:ext uri="{FF2B5EF4-FFF2-40B4-BE49-F238E27FC236}">
                <a16:creationId xmlns:a16="http://schemas.microsoft.com/office/drawing/2014/main" id="{EA18E60A-CA6F-4E4D-A982-79F8F6DD1217}"/>
              </a:ext>
            </a:extLst>
          </p:cNvPr>
          <p:cNvSpPr/>
          <p:nvPr/>
        </p:nvSpPr>
        <p:spPr>
          <a:xfrm>
            <a:off x="395536" y="6006294"/>
            <a:ext cx="8352928" cy="646331"/>
          </a:xfrm>
          <a:prstGeom prst="rect">
            <a:avLst/>
          </a:prstGeom>
        </p:spPr>
        <p:txBody>
          <a:bodyPr wrap="square">
            <a:spAutoFit/>
          </a:bodyPr>
          <a:lstStyle/>
          <a:p>
            <a:r>
              <a:rPr lang="zh-CN" altLang="en-US" dirty="0"/>
              <a:t>      </a:t>
            </a:r>
            <a:r>
              <a:rPr lang="en-US" altLang="zh-CN" dirty="0"/>
              <a:t>Maxwell</a:t>
            </a:r>
            <a:r>
              <a:rPr lang="zh-CN" altLang="en-US" dirty="0"/>
              <a:t>在</a:t>
            </a:r>
            <a:r>
              <a:rPr lang="en-US" altLang="zh-CN" dirty="0"/>
              <a:t>1873</a:t>
            </a:r>
            <a:r>
              <a:rPr lang="zh-CN" altLang="en-US" dirty="0"/>
              <a:t>年尝试用四元数来表达，但未成功。现在所使用的数学形式是奥利弗</a:t>
            </a:r>
            <a:r>
              <a:rPr lang="en-US" altLang="zh-CN" dirty="0"/>
              <a:t>·</a:t>
            </a:r>
            <a:r>
              <a:rPr lang="zh-CN" altLang="en-US" dirty="0"/>
              <a:t>赫维赛德和约西亚</a:t>
            </a:r>
            <a:r>
              <a:rPr lang="en-US" altLang="zh-CN" dirty="0"/>
              <a:t>·</a:t>
            </a:r>
            <a:r>
              <a:rPr lang="zh-CN" altLang="en-US" dirty="0"/>
              <a:t>吉布斯于</a:t>
            </a:r>
            <a:r>
              <a:rPr lang="en-US" altLang="zh-CN" dirty="0"/>
              <a:t>1884</a:t>
            </a:r>
            <a:r>
              <a:rPr lang="zh-CN" altLang="en-US" dirty="0"/>
              <a:t>年以矢量分析的形式重新表达的。</a:t>
            </a:r>
          </a:p>
        </p:txBody>
      </p:sp>
      <p:pic>
        <p:nvPicPr>
          <p:cNvPr id="9" name="图片 8">
            <a:extLst>
              <a:ext uri="{FF2B5EF4-FFF2-40B4-BE49-F238E27FC236}">
                <a16:creationId xmlns:a16="http://schemas.microsoft.com/office/drawing/2014/main" id="{0DC73E24-6D46-43EF-B7B9-D3EB54F776EC}"/>
              </a:ext>
            </a:extLst>
          </p:cNvPr>
          <p:cNvPicPr>
            <a:picLocks noChangeAspect="1"/>
          </p:cNvPicPr>
          <p:nvPr/>
        </p:nvPicPr>
        <p:blipFill>
          <a:blip r:embed="rId4"/>
          <a:stretch>
            <a:fillRect/>
          </a:stretch>
        </p:blipFill>
        <p:spPr>
          <a:xfrm>
            <a:off x="5109006" y="2105002"/>
            <a:ext cx="3866287" cy="2899715"/>
          </a:xfrm>
          <a:prstGeom prst="rect">
            <a:avLst/>
          </a:prstGeom>
        </p:spPr>
      </p:pic>
    </p:spTree>
    <p:extLst>
      <p:ext uri="{BB962C8B-B14F-4D97-AF65-F5344CB8AC3E}">
        <p14:creationId xmlns:p14="http://schemas.microsoft.com/office/powerpoint/2010/main" val="42339722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250825" y="214313"/>
            <a:ext cx="8693150" cy="1126455"/>
          </a:xfrm>
        </p:spPr>
        <p:txBody>
          <a:bodyPr/>
          <a:lstStyle/>
          <a:p>
            <a:pPr eaLnBrk="1" hangingPunct="1"/>
            <a:r>
              <a:rPr lang="en-US" altLang="zh-CN" dirty="0"/>
              <a:t>1.</a:t>
            </a:r>
            <a:r>
              <a:rPr lang="zh-CN" altLang="en-US" dirty="0"/>
              <a:t>无线通信的概念</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28</a:t>
            </a:fld>
            <a:endParaRPr lang="zh-CN" altLang="en-US" dirty="0"/>
          </a:p>
        </p:txBody>
      </p:sp>
      <p:sp>
        <p:nvSpPr>
          <p:cNvPr id="2" name="文本框 1">
            <a:extLst>
              <a:ext uri="{FF2B5EF4-FFF2-40B4-BE49-F238E27FC236}">
                <a16:creationId xmlns:a16="http://schemas.microsoft.com/office/drawing/2014/main" id="{A1DBD990-68E3-4321-A1BD-1FF761D9DC82}"/>
              </a:ext>
            </a:extLst>
          </p:cNvPr>
          <p:cNvSpPr txBox="1"/>
          <p:nvPr/>
        </p:nvSpPr>
        <p:spPr>
          <a:xfrm>
            <a:off x="3383868" y="5695769"/>
            <a:ext cx="2376264" cy="369332"/>
          </a:xfrm>
          <a:prstGeom prst="rect">
            <a:avLst/>
          </a:prstGeom>
          <a:noFill/>
        </p:spPr>
        <p:txBody>
          <a:bodyPr wrap="square" rtlCol="0">
            <a:spAutoFit/>
          </a:bodyPr>
          <a:lstStyle/>
          <a:p>
            <a:pPr algn="ctr"/>
            <a:r>
              <a:rPr lang="zh-CN" altLang="en-US" dirty="0"/>
              <a:t>赫兹 电磁波实验模型</a:t>
            </a:r>
          </a:p>
        </p:txBody>
      </p:sp>
      <p:pic>
        <p:nvPicPr>
          <p:cNvPr id="11" name="图片 10">
            <a:hlinkClick r:id="rId3" action="ppaction://hlinkfile"/>
            <a:extLst>
              <a:ext uri="{FF2B5EF4-FFF2-40B4-BE49-F238E27FC236}">
                <a16:creationId xmlns:a16="http://schemas.microsoft.com/office/drawing/2014/main" id="{FE3F7EE0-E7A7-4466-BA87-1A4CE9CE3CFD}"/>
              </a:ext>
            </a:extLst>
          </p:cNvPr>
          <p:cNvPicPr>
            <a:picLocks noChangeAspect="1"/>
          </p:cNvPicPr>
          <p:nvPr/>
        </p:nvPicPr>
        <p:blipFill>
          <a:blip r:embed="rId4">
            <a:lum bright="12000" contrast="6000"/>
          </a:blip>
          <a:stretch>
            <a:fillRect/>
          </a:stretch>
        </p:blipFill>
        <p:spPr>
          <a:xfrm>
            <a:off x="1475656" y="1484784"/>
            <a:ext cx="5897730" cy="4032448"/>
          </a:xfrm>
          <a:prstGeom prst="rect">
            <a:avLst/>
          </a:prstGeom>
        </p:spPr>
      </p:pic>
    </p:spTree>
    <p:extLst>
      <p:ext uri="{BB962C8B-B14F-4D97-AF65-F5344CB8AC3E}">
        <p14:creationId xmlns:p14="http://schemas.microsoft.com/office/powerpoint/2010/main" val="1708873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01A05A5-CCF9-49B1-BF2C-CF33CDCD0EC0}"/>
              </a:ext>
            </a:extLst>
          </p:cNvPr>
          <p:cNvSpPr>
            <a:spLocks noGrp="1" noChangeArrowheads="1"/>
          </p:cNvSpPr>
          <p:nvPr>
            <p:ph type="title"/>
          </p:nvPr>
        </p:nvSpPr>
        <p:spPr/>
        <p:txBody>
          <a:bodyPr/>
          <a:lstStyle/>
          <a:p>
            <a:r>
              <a:rPr lang="en-US" altLang="zh-CN" dirty="0"/>
              <a:t>1.</a:t>
            </a:r>
            <a:r>
              <a:rPr lang="zh-CN" altLang="en-US" dirty="0"/>
              <a:t>无线通信的概念</a:t>
            </a:r>
          </a:p>
        </p:txBody>
      </p:sp>
      <p:pic>
        <p:nvPicPr>
          <p:cNvPr id="5" name="内容占位符 4">
            <a:extLst>
              <a:ext uri="{FF2B5EF4-FFF2-40B4-BE49-F238E27FC236}">
                <a16:creationId xmlns:a16="http://schemas.microsoft.com/office/drawing/2014/main" id="{71033B1A-8FC0-43BB-9E41-6B5AD0FD95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8720" y="1772816"/>
            <a:ext cx="5086559" cy="4176464"/>
          </a:xfrm>
        </p:spPr>
      </p:pic>
      <p:sp>
        <p:nvSpPr>
          <p:cNvPr id="2" name="文本框 1">
            <a:extLst>
              <a:ext uri="{FF2B5EF4-FFF2-40B4-BE49-F238E27FC236}">
                <a16:creationId xmlns:a16="http://schemas.microsoft.com/office/drawing/2014/main" id="{1A05062F-449B-4EC1-A48E-E18C4947289B}"/>
              </a:ext>
            </a:extLst>
          </p:cNvPr>
          <p:cNvSpPr txBox="1"/>
          <p:nvPr/>
        </p:nvSpPr>
        <p:spPr>
          <a:xfrm>
            <a:off x="4952552" y="1217183"/>
            <a:ext cx="3507879" cy="523220"/>
          </a:xfrm>
          <a:prstGeom prst="rect">
            <a:avLst/>
          </a:prstGeom>
          <a:noFill/>
        </p:spPr>
        <p:txBody>
          <a:bodyPr wrap="square" rtlCol="0">
            <a:spAutoFit/>
          </a:bodyPr>
          <a:lstStyle/>
          <a:p>
            <a:r>
              <a:rPr lang="zh-CN" altLang="en-US" sz="2800" dirty="0">
                <a:solidFill>
                  <a:srgbClr val="0070C0"/>
                </a:solidFill>
              </a:rPr>
              <a:t>变化的磁场产生电场</a:t>
            </a:r>
          </a:p>
        </p:txBody>
      </p:sp>
    </p:spTree>
    <p:extLst>
      <p:ext uri="{BB962C8B-B14F-4D97-AF65-F5344CB8AC3E}">
        <p14:creationId xmlns:p14="http://schemas.microsoft.com/office/powerpoint/2010/main" val="20351191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3</a:t>
            </a:fld>
            <a:endParaRPr lang="zh-CN" altLang="en-US"/>
          </a:p>
        </p:txBody>
      </p:sp>
      <p:pic>
        <p:nvPicPr>
          <p:cNvPr id="3" name="图片 2">
            <a:extLst>
              <a:ext uri="{FF2B5EF4-FFF2-40B4-BE49-F238E27FC236}">
                <a16:creationId xmlns:a16="http://schemas.microsoft.com/office/drawing/2014/main" id="{E71D26C2-86BB-45E7-B728-AC0D879B464B}"/>
              </a:ext>
            </a:extLst>
          </p:cNvPr>
          <p:cNvPicPr>
            <a:picLocks noChangeAspect="1"/>
          </p:cNvPicPr>
          <p:nvPr/>
        </p:nvPicPr>
        <p:blipFill>
          <a:blip r:embed="rId3"/>
          <a:stretch>
            <a:fillRect/>
          </a:stretch>
        </p:blipFill>
        <p:spPr>
          <a:xfrm>
            <a:off x="2124075" y="-31134"/>
            <a:ext cx="4918075" cy="6889133"/>
          </a:xfrm>
          <a:prstGeom prst="rect">
            <a:avLst/>
          </a:prstGeom>
        </p:spPr>
      </p:pic>
    </p:spTree>
    <p:extLst>
      <p:ext uri="{BB962C8B-B14F-4D97-AF65-F5344CB8AC3E}">
        <p14:creationId xmlns:p14="http://schemas.microsoft.com/office/powerpoint/2010/main" val="409324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01A05A5-CCF9-49B1-BF2C-CF33CDCD0EC0}"/>
              </a:ext>
            </a:extLst>
          </p:cNvPr>
          <p:cNvSpPr>
            <a:spLocks noGrp="1" noChangeArrowheads="1"/>
          </p:cNvSpPr>
          <p:nvPr>
            <p:ph type="title"/>
          </p:nvPr>
        </p:nvSpPr>
        <p:spPr/>
        <p:txBody>
          <a:bodyPr/>
          <a:lstStyle/>
          <a:p>
            <a:r>
              <a:rPr lang="en-US" altLang="zh-CN" dirty="0"/>
              <a:t>1.</a:t>
            </a:r>
            <a:r>
              <a:rPr lang="zh-CN" altLang="en-US" dirty="0"/>
              <a:t>无线通信的概念</a:t>
            </a:r>
          </a:p>
        </p:txBody>
      </p:sp>
      <p:pic>
        <p:nvPicPr>
          <p:cNvPr id="6" name="图片 5">
            <a:extLst>
              <a:ext uri="{FF2B5EF4-FFF2-40B4-BE49-F238E27FC236}">
                <a16:creationId xmlns:a16="http://schemas.microsoft.com/office/drawing/2014/main" id="{432112F2-BF1D-473A-8731-C00BECC3AF44}"/>
              </a:ext>
            </a:extLst>
          </p:cNvPr>
          <p:cNvPicPr>
            <a:picLocks noChangeAspect="1"/>
          </p:cNvPicPr>
          <p:nvPr/>
        </p:nvPicPr>
        <p:blipFill>
          <a:blip r:embed="rId3"/>
          <a:stretch>
            <a:fillRect/>
          </a:stretch>
        </p:blipFill>
        <p:spPr>
          <a:xfrm>
            <a:off x="250825" y="2780928"/>
            <a:ext cx="8880515" cy="2520280"/>
          </a:xfrm>
          <a:prstGeom prst="rect">
            <a:avLst/>
          </a:prstGeom>
        </p:spPr>
      </p:pic>
      <p:sp>
        <p:nvSpPr>
          <p:cNvPr id="7" name="内容占位符 6">
            <a:extLst>
              <a:ext uri="{FF2B5EF4-FFF2-40B4-BE49-F238E27FC236}">
                <a16:creationId xmlns:a16="http://schemas.microsoft.com/office/drawing/2014/main" id="{4B39D36A-ACB4-41DE-851C-3D9FD043D060}"/>
              </a:ext>
            </a:extLst>
          </p:cNvPr>
          <p:cNvSpPr txBox="1">
            <a:spLocks noGrp="1"/>
          </p:cNvSpPr>
          <p:nvPr>
            <p:ph idx="1"/>
          </p:nvPr>
        </p:nvSpPr>
        <p:spPr>
          <a:xfrm>
            <a:off x="250825" y="1844675"/>
            <a:ext cx="8704263" cy="523220"/>
          </a:xfrm>
          <a:prstGeom prst="rect">
            <a:avLst/>
          </a:prstGeom>
          <a:noFill/>
        </p:spPr>
        <p:txBody>
          <a:bodyPr wrap="square" rtlCol="0">
            <a:spAutoFit/>
          </a:bodyPr>
          <a:lstStyle/>
          <a:p>
            <a:r>
              <a:rPr lang="zh-CN" altLang="en-US" sz="2800" dirty="0">
                <a:solidFill>
                  <a:srgbClr val="0070C0"/>
                </a:solidFill>
              </a:rPr>
              <a:t>变化的电场产生磁场</a:t>
            </a:r>
          </a:p>
        </p:txBody>
      </p:sp>
    </p:spTree>
    <p:extLst>
      <p:ext uri="{BB962C8B-B14F-4D97-AF65-F5344CB8AC3E}">
        <p14:creationId xmlns:p14="http://schemas.microsoft.com/office/powerpoint/2010/main" val="2344899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z experiment2">
            <a:hlinkClick r:id="" action="ppaction://media"/>
            <a:extLst>
              <a:ext uri="{FF2B5EF4-FFF2-40B4-BE49-F238E27FC236}">
                <a16:creationId xmlns:a16="http://schemas.microsoft.com/office/drawing/2014/main" id="{6E66D35E-AD2B-4D48-9527-20D8C1F718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535" y="1356518"/>
            <a:ext cx="8232577" cy="4664770"/>
          </a:xfrm>
          <a:prstGeom prst="rect">
            <a:avLst/>
          </a:prstGeom>
        </p:spPr>
      </p:pic>
      <p:sp>
        <p:nvSpPr>
          <p:cNvPr id="18433" name="标题 1"/>
          <p:cNvSpPr>
            <a:spLocks noGrp="1"/>
          </p:cNvSpPr>
          <p:nvPr>
            <p:ph type="title"/>
          </p:nvPr>
        </p:nvSpPr>
        <p:spPr>
          <a:xfrm>
            <a:off x="250825" y="214313"/>
            <a:ext cx="8693150" cy="1126455"/>
          </a:xfrm>
        </p:spPr>
        <p:txBody>
          <a:bodyPr/>
          <a:lstStyle/>
          <a:p>
            <a:pPr eaLnBrk="1" hangingPunct="1"/>
            <a:r>
              <a:rPr lang="en-US" altLang="zh-CN" dirty="0"/>
              <a:t>1.</a:t>
            </a:r>
            <a:r>
              <a:rPr lang="zh-CN" altLang="en-US" dirty="0"/>
              <a:t>无线通信的概念</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31</a:t>
            </a:fld>
            <a:endParaRPr lang="zh-CN" altLang="en-US" dirty="0"/>
          </a:p>
        </p:txBody>
      </p:sp>
      <p:sp>
        <p:nvSpPr>
          <p:cNvPr id="2" name="文本框 1">
            <a:extLst>
              <a:ext uri="{FF2B5EF4-FFF2-40B4-BE49-F238E27FC236}">
                <a16:creationId xmlns:a16="http://schemas.microsoft.com/office/drawing/2014/main" id="{A1DBD990-68E3-4321-A1BD-1FF761D9DC82}"/>
              </a:ext>
            </a:extLst>
          </p:cNvPr>
          <p:cNvSpPr txBox="1"/>
          <p:nvPr/>
        </p:nvSpPr>
        <p:spPr>
          <a:xfrm>
            <a:off x="3409268" y="6181534"/>
            <a:ext cx="2376264" cy="369332"/>
          </a:xfrm>
          <a:prstGeom prst="rect">
            <a:avLst/>
          </a:prstGeom>
          <a:noFill/>
        </p:spPr>
        <p:txBody>
          <a:bodyPr wrap="square" rtlCol="0">
            <a:spAutoFit/>
          </a:bodyPr>
          <a:lstStyle/>
          <a:p>
            <a:pPr algn="ctr"/>
            <a:r>
              <a:rPr lang="zh-CN" altLang="en-US" dirty="0"/>
              <a:t>赫兹 电磁波实验模型</a:t>
            </a:r>
          </a:p>
        </p:txBody>
      </p:sp>
    </p:spTree>
    <p:extLst>
      <p:ext uri="{BB962C8B-B14F-4D97-AF65-F5344CB8AC3E}">
        <p14:creationId xmlns:p14="http://schemas.microsoft.com/office/powerpoint/2010/main" val="224377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250825" y="214313"/>
            <a:ext cx="8693150" cy="1126455"/>
          </a:xfrm>
        </p:spPr>
        <p:txBody>
          <a:bodyPr/>
          <a:lstStyle/>
          <a:p>
            <a:pPr eaLnBrk="1" hangingPunct="1"/>
            <a:r>
              <a:rPr lang="en-US" altLang="zh-CN" dirty="0"/>
              <a:t>1.</a:t>
            </a:r>
            <a:r>
              <a:rPr lang="zh-CN" altLang="en-US" dirty="0"/>
              <a:t>无线通信的概念</a:t>
            </a:r>
          </a:p>
        </p:txBody>
      </p:sp>
      <p:sp>
        <p:nvSpPr>
          <p:cNvPr id="7" name="灯片编号占位符 6"/>
          <p:cNvSpPr>
            <a:spLocks noGrp="1"/>
          </p:cNvSpPr>
          <p:nvPr>
            <p:ph type="sldNum" sz="quarter" idx="12"/>
          </p:nvPr>
        </p:nvSpPr>
        <p:spPr/>
        <p:txBody>
          <a:bodyPr/>
          <a:lstStyle/>
          <a:p>
            <a:pPr>
              <a:defRPr/>
            </a:pPr>
            <a:fld id="{E9AE4EB4-C84E-4C7F-AC0F-4129AC28A641}" type="slidenum">
              <a:rPr lang="zh-CN" altLang="en-US"/>
              <a:t>32</a:t>
            </a:fld>
            <a:endParaRPr lang="zh-CN" altLang="en-US" dirty="0"/>
          </a:p>
        </p:txBody>
      </p:sp>
      <p:pic>
        <p:nvPicPr>
          <p:cNvPr id="111618" name="Picture 2" descr="https://ss2.bdstatic.com/70cFvnSh_Q1YnxGkpoWK1HF6hhy/it/u=1167553055,97608422&amp;fm=27&amp;gp=0.jpg">
            <a:extLst>
              <a:ext uri="{FF2B5EF4-FFF2-40B4-BE49-F238E27FC236}">
                <a16:creationId xmlns:a16="http://schemas.microsoft.com/office/drawing/2014/main" id="{21B4A249-75F9-460B-A42D-8880AF1FFA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714" y="1448780"/>
            <a:ext cx="4248254" cy="2325687"/>
          </a:xfrm>
          <a:prstGeom prst="rect">
            <a:avLst/>
          </a:prstGeom>
          <a:noFill/>
          <a:extLst>
            <a:ext uri="{909E8E84-426E-40DD-AFC4-6F175D3DCCD1}">
              <a14:hiddenFill xmlns:a14="http://schemas.microsoft.com/office/drawing/2010/main">
                <a:solidFill>
                  <a:srgbClr val="FFFFFF"/>
                </a:solidFill>
              </a14:hiddenFill>
            </a:ext>
          </a:extLst>
        </p:spPr>
      </p:pic>
      <p:pic>
        <p:nvPicPr>
          <p:cNvPr id="111622" name="Picture 6" descr="https://ss0.bdstatic.com/70cFvHSh_Q1YnxGkpoWK1HF6hhy/it/u=4063040375,786200096&amp;fm=27&amp;gp=0.jpg">
            <a:extLst>
              <a:ext uri="{FF2B5EF4-FFF2-40B4-BE49-F238E27FC236}">
                <a16:creationId xmlns:a16="http://schemas.microsoft.com/office/drawing/2014/main" id="{A8253AD1-D532-4225-B835-1D23EA464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236" y="836713"/>
            <a:ext cx="44100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1DBD990-68E3-4321-A1BD-1FF761D9DC82}"/>
              </a:ext>
            </a:extLst>
          </p:cNvPr>
          <p:cNvSpPr txBox="1"/>
          <p:nvPr/>
        </p:nvSpPr>
        <p:spPr>
          <a:xfrm>
            <a:off x="755576" y="3990492"/>
            <a:ext cx="2376264" cy="369332"/>
          </a:xfrm>
          <a:prstGeom prst="rect">
            <a:avLst/>
          </a:prstGeom>
          <a:noFill/>
        </p:spPr>
        <p:txBody>
          <a:bodyPr wrap="square" rtlCol="0">
            <a:spAutoFit/>
          </a:bodyPr>
          <a:lstStyle/>
          <a:p>
            <a:pPr algn="ctr"/>
            <a:r>
              <a:rPr lang="zh-CN" altLang="en-US" dirty="0"/>
              <a:t>发报机</a:t>
            </a:r>
          </a:p>
        </p:txBody>
      </p:sp>
      <p:sp>
        <p:nvSpPr>
          <p:cNvPr id="10" name="文本框 9">
            <a:extLst>
              <a:ext uri="{FF2B5EF4-FFF2-40B4-BE49-F238E27FC236}">
                <a16:creationId xmlns:a16="http://schemas.microsoft.com/office/drawing/2014/main" id="{DA8141C8-2CA7-470F-BC0D-7F7B78B8E9A1}"/>
              </a:ext>
            </a:extLst>
          </p:cNvPr>
          <p:cNvSpPr txBox="1"/>
          <p:nvPr/>
        </p:nvSpPr>
        <p:spPr>
          <a:xfrm>
            <a:off x="5796136" y="3990492"/>
            <a:ext cx="2376264" cy="369332"/>
          </a:xfrm>
          <a:prstGeom prst="rect">
            <a:avLst/>
          </a:prstGeom>
          <a:noFill/>
        </p:spPr>
        <p:txBody>
          <a:bodyPr wrap="square" rtlCol="0">
            <a:spAutoFit/>
          </a:bodyPr>
          <a:lstStyle/>
          <a:p>
            <a:pPr algn="ctr"/>
            <a:r>
              <a:rPr lang="zh-CN" altLang="en-US" dirty="0"/>
              <a:t>接收机</a:t>
            </a:r>
          </a:p>
        </p:txBody>
      </p:sp>
      <p:pic>
        <p:nvPicPr>
          <p:cNvPr id="111624" name="Picture 8" descr="https://ss2.bdstatic.com/70cFvnSh_Q1YnxGkpoWK1HF6hhy/it/u=1650566656,1413257896&amp;fm=27&amp;gp=0.jpg">
            <a:extLst>
              <a:ext uri="{FF2B5EF4-FFF2-40B4-BE49-F238E27FC236}">
                <a16:creationId xmlns:a16="http://schemas.microsoft.com/office/drawing/2014/main" id="{2F0FA1CD-CC6D-4CBE-AAF3-46487C292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891" y="836712"/>
            <a:ext cx="4434348" cy="293775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33B8DBD0-6DE7-46E5-A87D-A8DC4AA09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6994" y="3557487"/>
            <a:ext cx="3319181" cy="3297126"/>
          </a:xfrm>
          <a:prstGeom prst="rect">
            <a:avLst/>
          </a:prstGeom>
        </p:spPr>
      </p:pic>
    </p:spTree>
    <p:extLst>
      <p:ext uri="{BB962C8B-B14F-4D97-AF65-F5344CB8AC3E}">
        <p14:creationId xmlns:p14="http://schemas.microsoft.com/office/powerpoint/2010/main" val="22870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624"/>
                                        </p:tgtEl>
                                        <p:attrNameLst>
                                          <p:attrName>style.visibility</p:attrName>
                                        </p:attrNameLst>
                                      </p:cBhvr>
                                      <p:to>
                                        <p:strVal val="visible"/>
                                      </p:to>
                                    </p:set>
                                    <p:anim calcmode="lin" valueType="num">
                                      <p:cBhvr additive="base">
                                        <p:cTn id="7" dur="500" fill="hold"/>
                                        <p:tgtEl>
                                          <p:spTgt spid="111624"/>
                                        </p:tgtEl>
                                        <p:attrNameLst>
                                          <p:attrName>ppt_x</p:attrName>
                                        </p:attrNameLst>
                                      </p:cBhvr>
                                      <p:tavLst>
                                        <p:tav tm="0">
                                          <p:val>
                                            <p:strVal val="#ppt_x"/>
                                          </p:val>
                                        </p:tav>
                                        <p:tav tm="100000">
                                          <p:val>
                                            <p:strVal val="#ppt_x"/>
                                          </p:val>
                                        </p:tav>
                                      </p:tavLst>
                                    </p:anim>
                                    <p:anim calcmode="lin" valueType="num">
                                      <p:cBhvr additive="base">
                                        <p:cTn id="8" dur="500" fill="hold"/>
                                        <p:tgtEl>
                                          <p:spTgt spid="1116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1624"/>
                                        </p:tgtEl>
                                        <p:attrNameLst>
                                          <p:attrName>ppt_x</p:attrName>
                                        </p:attrNameLst>
                                      </p:cBhvr>
                                      <p:tavLst>
                                        <p:tav tm="0">
                                          <p:val>
                                            <p:strVal val="ppt_x"/>
                                          </p:val>
                                        </p:tav>
                                        <p:tav tm="100000">
                                          <p:val>
                                            <p:strVal val="ppt_x"/>
                                          </p:val>
                                        </p:tav>
                                      </p:tavLst>
                                    </p:anim>
                                    <p:anim calcmode="lin" valueType="num">
                                      <p:cBhvr additive="base">
                                        <p:cTn id="13" dur="500"/>
                                        <p:tgtEl>
                                          <p:spTgt spid="111624"/>
                                        </p:tgtEl>
                                        <p:attrNameLst>
                                          <p:attrName>ppt_y</p:attrName>
                                        </p:attrNameLst>
                                      </p:cBhvr>
                                      <p:tavLst>
                                        <p:tav tm="0">
                                          <p:val>
                                            <p:strVal val="ppt_y"/>
                                          </p:val>
                                        </p:tav>
                                        <p:tav tm="100000">
                                          <p:val>
                                            <p:strVal val="1+ppt_h/2"/>
                                          </p:val>
                                        </p:tav>
                                      </p:tavLst>
                                    </p:anim>
                                    <p:set>
                                      <p:cBhvr>
                                        <p:cTn id="14" dur="1" fill="hold">
                                          <p:stCondLst>
                                            <p:cond delay="499"/>
                                          </p:stCondLst>
                                        </p:cTn>
                                        <p:tgtEl>
                                          <p:spTgt spid="1116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1097915"/>
          </a:xfrm>
        </p:spPr>
        <p:txBody>
          <a:bodyPr/>
          <a:lstStyle/>
          <a:p>
            <a:pPr eaLnBrk="1" hangingPunct="1"/>
            <a:r>
              <a:rPr lang="en-US" altLang="zh-CN" sz="4000" dirty="0"/>
              <a:t>2. </a:t>
            </a:r>
            <a:r>
              <a:rPr lang="zh-CN" altLang="en-US" sz="4000" dirty="0"/>
              <a:t>无所不在的无线通信与网络</a:t>
            </a:r>
          </a:p>
        </p:txBody>
      </p:sp>
      <p:sp>
        <p:nvSpPr>
          <p:cNvPr id="19458" name="内容占位符 2"/>
          <p:cNvSpPr>
            <a:spLocks noGrp="1"/>
          </p:cNvSpPr>
          <p:nvPr>
            <p:ph idx="1"/>
          </p:nvPr>
        </p:nvSpPr>
        <p:spPr>
          <a:xfrm>
            <a:off x="250825" y="1414145"/>
            <a:ext cx="8704263" cy="4287838"/>
          </a:xfrm>
        </p:spPr>
        <p:txBody>
          <a:bodyPr/>
          <a:lstStyle/>
          <a:p>
            <a:pPr lvl="1" eaLnBrk="1" hangingPunct="1"/>
            <a:r>
              <a:rPr lang="zh-CN" altLang="en-US" sz="3200" dirty="0">
                <a:ea typeface="宋体" panose="02010600030101010101" pitchFamily="2" charset="-122"/>
                <a:sym typeface="+mn-ea"/>
              </a:rPr>
              <a:t>蜂窝通信网络</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sym typeface="+mn-ea"/>
              </a:rPr>
              <a:t>卫星系统</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sym typeface="+mn-ea"/>
              </a:rPr>
              <a:t>无线</a:t>
            </a:r>
            <a:r>
              <a:rPr lang="en-US" altLang="zh-CN" sz="3200" dirty="0">
                <a:ea typeface="宋体" panose="02010600030101010101" pitchFamily="2" charset="-122"/>
                <a:sym typeface="+mn-ea"/>
              </a:rPr>
              <a:t>LAN/PAN</a:t>
            </a:r>
            <a:endParaRPr lang="en-US" altLang="zh-CN" sz="3200" dirty="0">
              <a:ea typeface="宋体" panose="02010600030101010101" pitchFamily="2" charset="-122"/>
            </a:endParaRPr>
          </a:p>
          <a:p>
            <a:pPr lvl="1" eaLnBrk="1" hangingPunct="1"/>
            <a:r>
              <a:rPr lang="en-US" altLang="zh-CN" sz="3200" dirty="0">
                <a:ea typeface="宋体" panose="02010600030101010101" pitchFamily="2" charset="-122"/>
                <a:sym typeface="+mn-ea"/>
              </a:rPr>
              <a:t>Ad hoc</a:t>
            </a:r>
            <a:r>
              <a:rPr lang="zh-CN" altLang="en-US" sz="3200" dirty="0">
                <a:ea typeface="宋体" panose="02010600030101010101" pitchFamily="2" charset="-122"/>
                <a:sym typeface="+mn-ea"/>
              </a:rPr>
              <a:t>网络</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sym typeface="+mn-ea"/>
              </a:rPr>
              <a:t>传感器网络</a:t>
            </a:r>
            <a:endParaRPr lang="zh-CN" altLang="en-US" dirty="0"/>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33</a:t>
            </a:fld>
            <a:endParaRPr lang="zh-CN" altLang="en-US" dirty="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4"/>
          <p:cNvSpPr>
            <a:spLocks noGrp="1"/>
          </p:cNvSpPr>
          <p:nvPr>
            <p:ph type="sldNum" sz="quarter" idx="11"/>
          </p:nvPr>
        </p:nvSpPr>
        <p:spPr>
          <a:xfrm>
            <a:off x="5981700" y="6343648"/>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r">
              <a:spcBef>
                <a:spcPct val="0"/>
              </a:spcBef>
              <a:buClrTx/>
              <a:buFontTx/>
              <a:buNone/>
            </a:pPr>
            <a:fld id="{41BA69E0-9D20-422B-8A22-AF6CD0A1A414}" type="slidenum">
              <a:rPr lang="en-US" altLang="zh-CN" sz="1400" smtClean="0"/>
              <a:pPr algn="r">
                <a:spcBef>
                  <a:spcPct val="0"/>
                </a:spcBef>
                <a:buClrTx/>
                <a:buFontTx/>
                <a:buNone/>
              </a:pPr>
              <a:t>34</a:t>
            </a:fld>
            <a:endParaRPr lang="en-US" altLang="zh-CN" sz="1400" dirty="0"/>
          </a:p>
        </p:txBody>
      </p:sp>
      <p:grpSp>
        <p:nvGrpSpPr>
          <p:cNvPr id="2" name="Group 2"/>
          <p:cNvGrpSpPr>
            <a:grpSpLocks/>
          </p:cNvGrpSpPr>
          <p:nvPr/>
        </p:nvGrpSpPr>
        <p:grpSpPr bwMode="auto">
          <a:xfrm>
            <a:off x="1203325" y="1947863"/>
            <a:ext cx="4079875" cy="2424112"/>
            <a:chOff x="758" y="1227"/>
            <a:chExt cx="2570" cy="1527"/>
          </a:xfrm>
        </p:grpSpPr>
        <p:sp>
          <p:nvSpPr>
            <p:cNvPr id="46137" name="Oval 3"/>
            <p:cNvSpPr>
              <a:spLocks noChangeArrowheads="1"/>
            </p:cNvSpPr>
            <p:nvPr/>
          </p:nvSpPr>
          <p:spPr bwMode="auto">
            <a:xfrm>
              <a:off x="948" y="2136"/>
              <a:ext cx="1230" cy="618"/>
            </a:xfrm>
            <a:prstGeom prst="ellipse">
              <a:avLst/>
            </a:prstGeom>
            <a:solidFill>
              <a:srgbClr val="CCCCFF"/>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38" name="Text Box 4"/>
            <p:cNvSpPr txBox="1">
              <a:spLocks noChangeArrowheads="1"/>
            </p:cNvSpPr>
            <p:nvPr/>
          </p:nvSpPr>
          <p:spPr bwMode="auto">
            <a:xfrm>
              <a:off x="2588" y="2359"/>
              <a:ext cx="74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400" dirty="0">
                  <a:latin typeface="Arial" panose="020B0604020202020204" pitchFamily="34" charset="0"/>
                  <a:ea typeface="宋体" panose="02010600030101010101" pitchFamily="2" charset="-122"/>
                </a:rPr>
                <a:t>定位区</a:t>
              </a:r>
              <a:endParaRPr kumimoji="1" lang="en-US" altLang="zh-CN" sz="1400" dirty="0">
                <a:latin typeface="Arial" panose="020B0604020202020204" pitchFamily="34" charset="0"/>
                <a:ea typeface="宋体" panose="02010600030101010101" pitchFamily="2" charset="-122"/>
              </a:endParaRPr>
            </a:p>
          </p:txBody>
        </p:sp>
        <p:grpSp>
          <p:nvGrpSpPr>
            <p:cNvPr id="46139" name="Group 5"/>
            <p:cNvGrpSpPr>
              <a:grpSpLocks/>
            </p:cNvGrpSpPr>
            <p:nvPr/>
          </p:nvGrpSpPr>
          <p:grpSpPr bwMode="auto">
            <a:xfrm>
              <a:off x="1212" y="1620"/>
              <a:ext cx="400" cy="248"/>
              <a:chOff x="1806" y="3246"/>
              <a:chExt cx="438" cy="314"/>
            </a:xfrm>
          </p:grpSpPr>
          <p:sp>
            <p:nvSpPr>
              <p:cNvPr id="46158" name="Rectangle 6"/>
              <p:cNvSpPr>
                <a:spLocks noChangeArrowheads="1"/>
              </p:cNvSpPr>
              <p:nvPr/>
            </p:nvSpPr>
            <p:spPr bwMode="auto">
              <a:xfrm>
                <a:off x="1840" y="3264"/>
                <a:ext cx="376" cy="296"/>
              </a:xfrm>
              <a:prstGeom prst="rect">
                <a:avLst/>
              </a:prstGeom>
              <a:gradFill rotWithShape="0">
                <a:gsLst>
                  <a:gs pos="0">
                    <a:srgbClr val="FFCCFF"/>
                  </a:gs>
                  <a:gs pos="50000">
                    <a:srgbClr val="FFFFFF"/>
                  </a:gs>
                  <a:gs pos="100000">
                    <a:srgbClr val="FFCCFF"/>
                  </a:gs>
                </a:gsLst>
                <a:lin ang="5400000" scaled="1"/>
              </a:gradFill>
              <a:ln w="9525">
                <a:miter lim="800000"/>
                <a:headEnd/>
                <a:tailEnd/>
              </a:ln>
              <a:scene3d>
                <a:camera prst="legacyObliqueTopLeft"/>
                <a:lightRig rig="legacyFlat3" dir="t"/>
              </a:scene3d>
              <a:sp3d extrusionH="430200" prstMaterial="legacyMatte">
                <a:bevelT w="13500" h="13500" prst="angle"/>
                <a:bevelB w="13500" h="13500" prst="angle"/>
                <a:extrusionClr>
                  <a:srgbClr val="FFCCFF"/>
                </a:extrusionClr>
                <a:contourClr>
                  <a:srgbClr val="FFCCFF"/>
                </a:contourClr>
              </a:sp3d>
            </p:spPr>
            <p:txBody>
              <a:bodyPr wrap="none" anchor="ctr">
                <a:flatTx/>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9" name="Text Box 7"/>
              <p:cNvSpPr txBox="1">
                <a:spLocks noChangeArrowheads="1"/>
              </p:cNvSpPr>
              <p:nvPr/>
            </p:nvSpPr>
            <p:spPr bwMode="auto">
              <a:xfrm>
                <a:off x="1806" y="3246"/>
                <a:ext cx="438" cy="268"/>
              </a:xfrm>
              <a:prstGeom prst="rect">
                <a:avLst/>
              </a:prstGeom>
              <a:gradFill rotWithShape="0">
                <a:gsLst>
                  <a:gs pos="0">
                    <a:srgbClr val="FFCCFF"/>
                  </a:gs>
                  <a:gs pos="50000">
                    <a:srgbClr val="FFFFFF"/>
                  </a:gs>
                  <a:gs pos="100000">
                    <a:srgbClr val="FFCCFF"/>
                  </a:gs>
                </a:gsLst>
                <a:lin ang="5400000" scaled="1"/>
              </a:gra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600">
                    <a:solidFill>
                      <a:srgbClr val="0066CC"/>
                    </a:solidFill>
                    <a:latin typeface="Arial" panose="020B0604020202020204" pitchFamily="34" charset="0"/>
                    <a:ea typeface="宋体" panose="02010600030101010101" pitchFamily="2" charset="-122"/>
                  </a:rPr>
                  <a:t>MSC</a:t>
                </a:r>
              </a:p>
            </p:txBody>
          </p:sp>
        </p:grpSp>
        <p:grpSp>
          <p:nvGrpSpPr>
            <p:cNvPr id="46140" name="Group 8"/>
            <p:cNvGrpSpPr>
              <a:grpSpLocks/>
            </p:cNvGrpSpPr>
            <p:nvPr/>
          </p:nvGrpSpPr>
          <p:grpSpPr bwMode="auto">
            <a:xfrm>
              <a:off x="1206" y="2214"/>
              <a:ext cx="696" cy="438"/>
              <a:chOff x="1218" y="1986"/>
              <a:chExt cx="696" cy="438"/>
            </a:xfrm>
          </p:grpSpPr>
          <p:sp>
            <p:nvSpPr>
              <p:cNvPr id="46150" name="AutoShape 9"/>
              <p:cNvSpPr>
                <a:spLocks noChangeArrowheads="1"/>
              </p:cNvSpPr>
              <p:nvPr/>
            </p:nvSpPr>
            <p:spPr bwMode="auto">
              <a:xfrm>
                <a:off x="1422" y="220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1" name="AutoShape 10"/>
              <p:cNvSpPr>
                <a:spLocks noChangeArrowheads="1"/>
              </p:cNvSpPr>
              <p:nvPr/>
            </p:nvSpPr>
            <p:spPr bwMode="auto">
              <a:xfrm>
                <a:off x="1632" y="208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2" name="AutoShape 11"/>
              <p:cNvSpPr>
                <a:spLocks noChangeArrowheads="1"/>
              </p:cNvSpPr>
              <p:nvPr/>
            </p:nvSpPr>
            <p:spPr bwMode="auto">
              <a:xfrm>
                <a:off x="1218" y="2100"/>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3" name="AutoShape 12"/>
              <p:cNvSpPr>
                <a:spLocks noChangeArrowheads="1"/>
              </p:cNvSpPr>
              <p:nvPr/>
            </p:nvSpPr>
            <p:spPr bwMode="auto">
              <a:xfrm>
                <a:off x="1428" y="1986"/>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4" name="Oval 13"/>
              <p:cNvSpPr>
                <a:spLocks noChangeArrowheads="1"/>
              </p:cNvSpPr>
              <p:nvPr/>
            </p:nvSpPr>
            <p:spPr bwMode="auto">
              <a:xfrm>
                <a:off x="1542" y="208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5" name="Oval 14"/>
              <p:cNvSpPr>
                <a:spLocks noChangeArrowheads="1"/>
              </p:cNvSpPr>
              <p:nvPr/>
            </p:nvSpPr>
            <p:spPr bwMode="auto">
              <a:xfrm>
                <a:off x="1542" y="2286"/>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6" name="Oval 15"/>
              <p:cNvSpPr>
                <a:spLocks noChangeArrowheads="1"/>
              </p:cNvSpPr>
              <p:nvPr/>
            </p:nvSpPr>
            <p:spPr bwMode="auto">
              <a:xfrm>
                <a:off x="1746" y="217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57" name="Oval 16"/>
              <p:cNvSpPr>
                <a:spLocks noChangeArrowheads="1"/>
              </p:cNvSpPr>
              <p:nvPr/>
            </p:nvSpPr>
            <p:spPr bwMode="auto">
              <a:xfrm>
                <a:off x="1338" y="2184"/>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sp>
          <p:nvSpPr>
            <p:cNvPr id="46141" name="AutoShape 17"/>
            <p:cNvSpPr>
              <a:spLocks noChangeArrowheads="1"/>
            </p:cNvSpPr>
            <p:nvPr/>
          </p:nvSpPr>
          <p:spPr bwMode="auto">
            <a:xfrm>
              <a:off x="882" y="1614"/>
              <a:ext cx="240" cy="306"/>
            </a:xfrm>
            <a:prstGeom prst="can">
              <a:avLst>
                <a:gd name="adj" fmla="val 31875"/>
              </a:avLst>
            </a:prstGeom>
            <a:gradFill rotWithShape="0">
              <a:gsLst>
                <a:gs pos="0">
                  <a:srgbClr val="CCFFCC"/>
                </a:gs>
                <a:gs pos="50000">
                  <a:srgbClr val="FFFFFF"/>
                </a:gs>
                <a:gs pos="100000">
                  <a:srgbClr val="CCFFCC"/>
                </a:gs>
              </a:gsLst>
              <a:lin ang="5400000" scaled="1"/>
            </a:gra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400">
                  <a:latin typeface="Arial" panose="020B0604020202020204" pitchFamily="34" charset="0"/>
                  <a:ea typeface="宋体" panose="02010600030101010101" pitchFamily="2" charset="-122"/>
                </a:rPr>
                <a:t>VLR</a:t>
              </a:r>
            </a:p>
          </p:txBody>
        </p:sp>
        <p:sp>
          <p:nvSpPr>
            <p:cNvPr id="46142" name="Line 18"/>
            <p:cNvSpPr>
              <a:spLocks noChangeShapeType="1"/>
            </p:cNvSpPr>
            <p:nvPr/>
          </p:nvSpPr>
          <p:spPr bwMode="auto">
            <a:xfrm flipV="1">
              <a:off x="1602" y="1536"/>
              <a:ext cx="234" cy="228"/>
            </a:xfrm>
            <a:prstGeom prst="line">
              <a:avLst/>
            </a:prstGeom>
            <a:noFill/>
            <a:ln w="158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43" name="Line 19"/>
            <p:cNvSpPr>
              <a:spLocks noChangeShapeType="1"/>
            </p:cNvSpPr>
            <p:nvPr/>
          </p:nvSpPr>
          <p:spPr bwMode="auto">
            <a:xfrm>
              <a:off x="1350" y="1848"/>
              <a:ext cx="0" cy="58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44" name="Line 20"/>
            <p:cNvSpPr>
              <a:spLocks noChangeShapeType="1"/>
            </p:cNvSpPr>
            <p:nvPr/>
          </p:nvSpPr>
          <p:spPr bwMode="auto">
            <a:xfrm flipH="1" flipV="1">
              <a:off x="1428" y="1860"/>
              <a:ext cx="138" cy="462"/>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45" name="Freeform 21"/>
            <p:cNvSpPr>
              <a:spLocks/>
            </p:cNvSpPr>
            <p:nvPr/>
          </p:nvSpPr>
          <p:spPr bwMode="auto">
            <a:xfrm>
              <a:off x="1500" y="1860"/>
              <a:ext cx="176" cy="678"/>
            </a:xfrm>
            <a:custGeom>
              <a:avLst/>
              <a:gdLst>
                <a:gd name="T0" fmla="*/ 0 w 224"/>
                <a:gd name="T1" fmla="*/ 0 h 678"/>
                <a:gd name="T2" fmla="*/ 31 w 224"/>
                <a:gd name="T3" fmla="*/ 222 h 678"/>
                <a:gd name="T4" fmla="*/ 7 w 224"/>
                <a:gd name="T5" fmla="*/ 678 h 678"/>
                <a:gd name="T6" fmla="*/ 0 60000 65536"/>
                <a:gd name="T7" fmla="*/ 0 60000 65536"/>
                <a:gd name="T8" fmla="*/ 0 60000 65536"/>
                <a:gd name="T9" fmla="*/ 0 w 224"/>
                <a:gd name="T10" fmla="*/ 0 h 678"/>
                <a:gd name="T11" fmla="*/ 224 w 224"/>
                <a:gd name="T12" fmla="*/ 678 h 678"/>
              </a:gdLst>
              <a:ahLst/>
              <a:cxnLst>
                <a:cxn ang="T6">
                  <a:pos x="T0" y="T1"/>
                </a:cxn>
                <a:cxn ang="T7">
                  <a:pos x="T2" y="T3"/>
                </a:cxn>
                <a:cxn ang="T8">
                  <a:pos x="T4" y="T5"/>
                </a:cxn>
              </a:cxnLst>
              <a:rect l="T9" t="T10" r="T11" b="T12"/>
              <a:pathLst>
                <a:path w="224" h="678">
                  <a:moveTo>
                    <a:pt x="0" y="0"/>
                  </a:moveTo>
                  <a:cubicBezTo>
                    <a:pt x="104" y="54"/>
                    <a:pt x="208" y="109"/>
                    <a:pt x="216" y="222"/>
                  </a:cubicBezTo>
                  <a:cubicBezTo>
                    <a:pt x="224" y="335"/>
                    <a:pt x="76" y="602"/>
                    <a:pt x="48" y="678"/>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46" name="Freeform 22"/>
            <p:cNvSpPr>
              <a:spLocks/>
            </p:cNvSpPr>
            <p:nvPr/>
          </p:nvSpPr>
          <p:spPr bwMode="auto">
            <a:xfrm>
              <a:off x="1578" y="1854"/>
              <a:ext cx="319" cy="576"/>
            </a:xfrm>
            <a:custGeom>
              <a:avLst/>
              <a:gdLst>
                <a:gd name="T0" fmla="*/ 0 w 319"/>
                <a:gd name="T1" fmla="*/ 0 h 576"/>
                <a:gd name="T2" fmla="*/ 288 w 319"/>
                <a:gd name="T3" fmla="*/ 216 h 576"/>
                <a:gd name="T4" fmla="*/ 186 w 319"/>
                <a:gd name="T5" fmla="*/ 576 h 576"/>
                <a:gd name="T6" fmla="*/ 0 60000 65536"/>
                <a:gd name="T7" fmla="*/ 0 60000 65536"/>
                <a:gd name="T8" fmla="*/ 0 60000 65536"/>
                <a:gd name="T9" fmla="*/ 0 w 319"/>
                <a:gd name="T10" fmla="*/ 0 h 576"/>
                <a:gd name="T11" fmla="*/ 319 w 319"/>
                <a:gd name="T12" fmla="*/ 576 h 576"/>
              </a:gdLst>
              <a:ahLst/>
              <a:cxnLst>
                <a:cxn ang="T6">
                  <a:pos x="T0" y="T1"/>
                </a:cxn>
                <a:cxn ang="T7">
                  <a:pos x="T2" y="T3"/>
                </a:cxn>
                <a:cxn ang="T8">
                  <a:pos x="T4" y="T5"/>
                </a:cxn>
              </a:cxnLst>
              <a:rect l="T9" t="T10" r="T11" b="T12"/>
              <a:pathLst>
                <a:path w="319" h="576">
                  <a:moveTo>
                    <a:pt x="0" y="0"/>
                  </a:moveTo>
                  <a:cubicBezTo>
                    <a:pt x="128" y="60"/>
                    <a:pt x="257" y="120"/>
                    <a:pt x="288" y="216"/>
                  </a:cubicBezTo>
                  <a:cubicBezTo>
                    <a:pt x="319" y="312"/>
                    <a:pt x="252" y="444"/>
                    <a:pt x="186" y="576"/>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47" name="Text Box 23"/>
            <p:cNvSpPr txBox="1">
              <a:spLocks noChangeArrowheads="1"/>
            </p:cNvSpPr>
            <p:nvPr/>
          </p:nvSpPr>
          <p:spPr bwMode="auto">
            <a:xfrm>
              <a:off x="758" y="1227"/>
              <a:ext cx="10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200" dirty="0">
                  <a:latin typeface="Arial" panose="020B0604020202020204" pitchFamily="34" charset="0"/>
                  <a:ea typeface="宋体" panose="02010600030101010101" pitchFamily="2" charset="-122"/>
                </a:rPr>
                <a:t>移动交换中心</a:t>
              </a:r>
              <a:r>
                <a:rPr kumimoji="1" lang="en-US" altLang="zh-CN" sz="1200" dirty="0">
                  <a:latin typeface="Arial" panose="020B0604020202020204" pitchFamily="34" charset="0"/>
                  <a:ea typeface="宋体" panose="02010600030101010101" pitchFamily="2" charset="-122"/>
                </a:rPr>
                <a:t> (MSC)</a:t>
              </a:r>
            </a:p>
          </p:txBody>
        </p:sp>
        <p:sp>
          <p:nvSpPr>
            <p:cNvPr id="46148" name="Text Box 24"/>
            <p:cNvSpPr txBox="1">
              <a:spLocks noChangeArrowheads="1"/>
            </p:cNvSpPr>
            <p:nvPr/>
          </p:nvSpPr>
          <p:spPr bwMode="auto">
            <a:xfrm>
              <a:off x="2798" y="2475"/>
              <a:ext cx="3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200">
                  <a:latin typeface="Arial" panose="020B0604020202020204" pitchFamily="34" charset="0"/>
                  <a:ea typeface="宋体" panose="02010600030101010101" pitchFamily="2" charset="-122"/>
                </a:rPr>
                <a:t>(LA)</a:t>
              </a:r>
            </a:p>
          </p:txBody>
        </p:sp>
        <p:sp>
          <p:nvSpPr>
            <p:cNvPr id="46149" name="Line 25"/>
            <p:cNvSpPr>
              <a:spLocks noChangeShapeType="1"/>
            </p:cNvSpPr>
            <p:nvPr/>
          </p:nvSpPr>
          <p:spPr bwMode="auto">
            <a:xfrm flipH="1">
              <a:off x="2118" y="2466"/>
              <a:ext cx="486" cy="66"/>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6085" name="Rectangle 26"/>
          <p:cNvSpPr>
            <a:spLocks noGrp="1" noChangeArrowheads="1"/>
          </p:cNvSpPr>
          <p:nvPr>
            <p:ph type="title"/>
          </p:nvPr>
        </p:nvSpPr>
        <p:spPr>
          <a:xfrm>
            <a:off x="679892" y="503241"/>
            <a:ext cx="7429500" cy="644525"/>
          </a:xfrm>
        </p:spPr>
        <p:txBody>
          <a:bodyPr/>
          <a:lstStyle/>
          <a:p>
            <a:pPr eaLnBrk="1" hangingPunct="1"/>
            <a:r>
              <a:rPr lang="zh-CN" altLang="en-US" sz="2800" dirty="0">
                <a:ea typeface="宋体" panose="02010600030101010101" pitchFamily="2" charset="-122"/>
              </a:rPr>
              <a:t>蜂窝通信系统</a:t>
            </a:r>
            <a:endParaRPr lang="en-US" altLang="zh-CN" sz="2400" dirty="0">
              <a:ea typeface="宋体" panose="02010600030101010101" pitchFamily="2" charset="-122"/>
            </a:endParaRPr>
          </a:p>
        </p:txBody>
      </p:sp>
      <p:sp>
        <p:nvSpPr>
          <p:cNvPr id="46086" name="Cloud"/>
          <p:cNvSpPr>
            <a:spLocks noChangeAspect="1" noEditPoints="1" noChangeArrowheads="1"/>
          </p:cNvSpPr>
          <p:nvPr/>
        </p:nvSpPr>
        <p:spPr bwMode="auto">
          <a:xfrm>
            <a:off x="2847975" y="1814513"/>
            <a:ext cx="3248025" cy="11763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EEDD"/>
          </a:soli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600" dirty="0">
                <a:latin typeface="Arial" panose="020B0604020202020204" pitchFamily="34" charset="0"/>
                <a:ea typeface="宋体" panose="02010600030101010101" pitchFamily="2" charset="-122"/>
              </a:rPr>
              <a:t>公用电话</a:t>
            </a:r>
            <a:endParaRPr kumimoji="1" lang="en-US" altLang="zh-CN" sz="1600" dirty="0">
              <a:latin typeface="Arial" panose="020B0604020202020204" pitchFamily="34" charset="0"/>
              <a:ea typeface="宋体" panose="02010600030101010101" pitchFamily="2" charset="-122"/>
            </a:endParaRPr>
          </a:p>
          <a:p>
            <a:pPr algn="ctr">
              <a:spcBef>
                <a:spcPct val="0"/>
              </a:spcBef>
              <a:buClrTx/>
              <a:buFontTx/>
              <a:buNone/>
            </a:pPr>
            <a:r>
              <a:rPr kumimoji="1" lang="zh-CN" altLang="en-US" sz="1600" dirty="0">
                <a:latin typeface="Arial" panose="020B0604020202020204" pitchFamily="34" charset="0"/>
                <a:ea typeface="宋体" panose="02010600030101010101" pitchFamily="2" charset="-122"/>
              </a:rPr>
              <a:t>交换网络</a:t>
            </a:r>
            <a:endParaRPr kumimoji="1" lang="en-US" altLang="zh-CN" sz="1600" dirty="0">
              <a:latin typeface="Arial" panose="020B0604020202020204" pitchFamily="34" charset="0"/>
              <a:ea typeface="宋体" panose="02010600030101010101" pitchFamily="2" charset="-122"/>
            </a:endParaRPr>
          </a:p>
        </p:txBody>
      </p:sp>
      <p:grpSp>
        <p:nvGrpSpPr>
          <p:cNvPr id="46087" name="Group 28"/>
          <p:cNvGrpSpPr>
            <a:grpSpLocks/>
          </p:cNvGrpSpPr>
          <p:nvPr/>
        </p:nvGrpSpPr>
        <p:grpSpPr bwMode="auto">
          <a:xfrm>
            <a:off x="695325" y="4752975"/>
            <a:ext cx="3400425" cy="1190625"/>
            <a:chOff x="378" y="2766"/>
            <a:chExt cx="2142" cy="750"/>
          </a:xfrm>
        </p:grpSpPr>
        <p:sp>
          <p:nvSpPr>
            <p:cNvPr id="46125" name="Oval 29"/>
            <p:cNvSpPr>
              <a:spLocks noChangeArrowheads="1"/>
            </p:cNvSpPr>
            <p:nvPr/>
          </p:nvSpPr>
          <p:spPr bwMode="auto">
            <a:xfrm>
              <a:off x="378" y="2766"/>
              <a:ext cx="2142" cy="750"/>
            </a:xfrm>
            <a:prstGeom prst="ellipse">
              <a:avLst/>
            </a:prstGeom>
            <a:solidFill>
              <a:srgbClr val="C7ECF3"/>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pic>
          <p:nvPicPr>
            <p:cNvPr id="46126" name="Picture 30" descr="en00906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8" y="2901"/>
              <a:ext cx="300"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6127" name="Object 31"/>
            <p:cNvGraphicFramePr>
              <a:graphicFrameLocks noChangeAspect="1"/>
            </p:cNvGraphicFramePr>
            <p:nvPr/>
          </p:nvGraphicFramePr>
          <p:xfrm>
            <a:off x="563" y="3004"/>
            <a:ext cx="236" cy="269"/>
          </p:xfrm>
          <a:graphic>
            <a:graphicData uri="http://schemas.openxmlformats.org/presentationml/2006/ole">
              <mc:AlternateContent xmlns:mc="http://schemas.openxmlformats.org/markup-compatibility/2006">
                <mc:Choice xmlns:v="urn:schemas-microsoft-com:vml" Requires="v">
                  <p:oleObj spid="_x0000_s122984" name="CorelDRAW" r:id="rId6" imgW="1990725" imgH="2276475" progId="CorelDraw.Graphic.8">
                    <p:embed/>
                  </p:oleObj>
                </mc:Choice>
                <mc:Fallback>
                  <p:oleObj name="CorelDRAW" r:id="rId6" imgW="1990725" imgH="2276475" progId="CorelDraw.Graphic.8">
                    <p:embed/>
                    <p:pic>
                      <p:nvPicPr>
                        <p:cNvPr id="46127"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 y="3004"/>
                          <a:ext cx="23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8" name="Object 32"/>
            <p:cNvGraphicFramePr>
              <a:graphicFrameLocks noChangeAspect="1"/>
            </p:cNvGraphicFramePr>
            <p:nvPr/>
          </p:nvGraphicFramePr>
          <p:xfrm>
            <a:off x="1001" y="3172"/>
            <a:ext cx="243" cy="276"/>
          </p:xfrm>
          <a:graphic>
            <a:graphicData uri="http://schemas.openxmlformats.org/presentationml/2006/ole">
              <mc:AlternateContent xmlns:mc="http://schemas.openxmlformats.org/markup-compatibility/2006">
                <mc:Choice xmlns:v="urn:schemas-microsoft-com:vml" Requires="v">
                  <p:oleObj spid="_x0000_s122985" name="CorelDRAW" r:id="rId8" imgW="1990725" imgH="2276475" progId="CorelDraw.Graphic.8">
                    <p:embed/>
                  </p:oleObj>
                </mc:Choice>
                <mc:Fallback>
                  <p:oleObj name="CorelDRAW" r:id="rId8" imgW="1990725" imgH="2276475" progId="CorelDraw.Graphic.8">
                    <p:embed/>
                    <p:pic>
                      <p:nvPicPr>
                        <p:cNvPr id="46128"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 y="3172"/>
                          <a:ext cx="243"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9" name="Object 33"/>
            <p:cNvGraphicFramePr>
              <a:graphicFrameLocks noChangeAspect="1"/>
            </p:cNvGraphicFramePr>
            <p:nvPr/>
          </p:nvGraphicFramePr>
          <p:xfrm>
            <a:off x="1007" y="2782"/>
            <a:ext cx="237" cy="270"/>
          </p:xfrm>
          <a:graphic>
            <a:graphicData uri="http://schemas.openxmlformats.org/presentationml/2006/ole">
              <mc:AlternateContent xmlns:mc="http://schemas.openxmlformats.org/markup-compatibility/2006">
                <mc:Choice xmlns:v="urn:schemas-microsoft-com:vml" Requires="v">
                  <p:oleObj spid="_x0000_s122986" name="CorelDRAW" r:id="rId9" imgW="1990725" imgH="2276475" progId="CorelDraw.Graphic.8">
                    <p:embed/>
                  </p:oleObj>
                </mc:Choice>
                <mc:Fallback>
                  <p:oleObj name="CorelDRAW" r:id="rId9" imgW="1990725" imgH="2276475" progId="CorelDraw.Graphic.8">
                    <p:embed/>
                    <p:pic>
                      <p:nvPicPr>
                        <p:cNvPr id="46129"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 y="2782"/>
                          <a:ext cx="237"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30" name="Object 34"/>
            <p:cNvGraphicFramePr>
              <a:graphicFrameLocks noChangeAspect="1"/>
            </p:cNvGraphicFramePr>
            <p:nvPr/>
          </p:nvGraphicFramePr>
          <p:xfrm>
            <a:off x="1967" y="3178"/>
            <a:ext cx="232" cy="264"/>
          </p:xfrm>
          <a:graphic>
            <a:graphicData uri="http://schemas.openxmlformats.org/presentationml/2006/ole">
              <mc:AlternateContent xmlns:mc="http://schemas.openxmlformats.org/markup-compatibility/2006">
                <mc:Choice xmlns:v="urn:schemas-microsoft-com:vml" Requires="v">
                  <p:oleObj spid="_x0000_s122987" name="CorelDRAW" r:id="rId10" imgW="1990725" imgH="2276475" progId="CorelDraw.Graphic.8">
                    <p:embed/>
                  </p:oleObj>
                </mc:Choice>
                <mc:Fallback>
                  <p:oleObj name="CorelDRAW" r:id="rId10" imgW="1990725" imgH="2276475" progId="CorelDraw.Graphic.8">
                    <p:embed/>
                    <p:pic>
                      <p:nvPicPr>
                        <p:cNvPr id="4613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7" y="3178"/>
                          <a:ext cx="232"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31" name="Object 35"/>
            <p:cNvGraphicFramePr>
              <a:graphicFrameLocks noChangeAspect="1"/>
            </p:cNvGraphicFramePr>
            <p:nvPr/>
          </p:nvGraphicFramePr>
          <p:xfrm>
            <a:off x="1973" y="2866"/>
            <a:ext cx="232" cy="264"/>
          </p:xfrm>
          <a:graphic>
            <a:graphicData uri="http://schemas.openxmlformats.org/presentationml/2006/ole">
              <mc:AlternateContent xmlns:mc="http://schemas.openxmlformats.org/markup-compatibility/2006">
                <mc:Choice xmlns:v="urn:schemas-microsoft-com:vml" Requires="v">
                  <p:oleObj spid="_x0000_s122988" name="CorelDRAW" r:id="rId11" imgW="1990725" imgH="2276475" progId="CorelDraw.Graphic.8">
                    <p:embed/>
                  </p:oleObj>
                </mc:Choice>
                <mc:Fallback>
                  <p:oleObj name="CorelDRAW" r:id="rId11" imgW="1990725" imgH="2276475" progId="CorelDraw.Graphic.8">
                    <p:embed/>
                    <p:pic>
                      <p:nvPicPr>
                        <p:cNvPr id="46131"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3" y="2866"/>
                          <a:ext cx="232"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132" name="Freeform 36"/>
            <p:cNvSpPr>
              <a:spLocks/>
            </p:cNvSpPr>
            <p:nvPr/>
          </p:nvSpPr>
          <p:spPr bwMode="auto">
            <a:xfrm>
              <a:off x="1698" y="3246"/>
              <a:ext cx="228" cy="120"/>
            </a:xfrm>
            <a:custGeom>
              <a:avLst/>
              <a:gdLst>
                <a:gd name="T0" fmla="*/ 0 w 228"/>
                <a:gd name="T1" fmla="*/ 0 h 120"/>
                <a:gd name="T2" fmla="*/ 108 w 228"/>
                <a:gd name="T3" fmla="*/ 108 h 120"/>
                <a:gd name="T4" fmla="*/ 108 w 228"/>
                <a:gd name="T5" fmla="*/ 0 h 120"/>
                <a:gd name="T6" fmla="*/ 228 w 228"/>
                <a:gd name="T7" fmla="*/ 120 h 120"/>
                <a:gd name="T8" fmla="*/ 0 60000 65536"/>
                <a:gd name="T9" fmla="*/ 0 60000 65536"/>
                <a:gd name="T10" fmla="*/ 0 60000 65536"/>
                <a:gd name="T11" fmla="*/ 0 60000 65536"/>
                <a:gd name="T12" fmla="*/ 0 w 228"/>
                <a:gd name="T13" fmla="*/ 0 h 120"/>
                <a:gd name="T14" fmla="*/ 228 w 228"/>
                <a:gd name="T15" fmla="*/ 120 h 120"/>
              </a:gdLst>
              <a:ahLst/>
              <a:cxnLst>
                <a:cxn ang="T8">
                  <a:pos x="T0" y="T1"/>
                </a:cxn>
                <a:cxn ang="T9">
                  <a:pos x="T2" y="T3"/>
                </a:cxn>
                <a:cxn ang="T10">
                  <a:pos x="T4" y="T5"/>
                </a:cxn>
                <a:cxn ang="T11">
                  <a:pos x="T6" y="T7"/>
                </a:cxn>
              </a:cxnLst>
              <a:rect l="T12" t="T13" r="T14" b="T15"/>
              <a:pathLst>
                <a:path w="228" h="120">
                  <a:moveTo>
                    <a:pt x="0" y="0"/>
                  </a:moveTo>
                  <a:lnTo>
                    <a:pt x="108" y="108"/>
                  </a:lnTo>
                  <a:lnTo>
                    <a:pt x="108" y="0"/>
                  </a:lnTo>
                  <a:lnTo>
                    <a:pt x="228" y="12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33" name="Freeform 37"/>
            <p:cNvSpPr>
              <a:spLocks/>
            </p:cNvSpPr>
            <p:nvPr/>
          </p:nvSpPr>
          <p:spPr bwMode="auto">
            <a:xfrm>
              <a:off x="1746" y="2964"/>
              <a:ext cx="276" cy="72"/>
            </a:xfrm>
            <a:custGeom>
              <a:avLst/>
              <a:gdLst>
                <a:gd name="T0" fmla="*/ 0 w 276"/>
                <a:gd name="T1" fmla="*/ 72 h 72"/>
                <a:gd name="T2" fmla="*/ 162 w 276"/>
                <a:gd name="T3" fmla="*/ 72 h 72"/>
                <a:gd name="T4" fmla="*/ 90 w 276"/>
                <a:gd name="T5" fmla="*/ 0 h 72"/>
                <a:gd name="T6" fmla="*/ 276 w 276"/>
                <a:gd name="T7" fmla="*/ 0 h 72"/>
                <a:gd name="T8" fmla="*/ 0 60000 65536"/>
                <a:gd name="T9" fmla="*/ 0 60000 65536"/>
                <a:gd name="T10" fmla="*/ 0 60000 65536"/>
                <a:gd name="T11" fmla="*/ 0 60000 65536"/>
                <a:gd name="T12" fmla="*/ 0 w 276"/>
                <a:gd name="T13" fmla="*/ 0 h 72"/>
                <a:gd name="T14" fmla="*/ 276 w 276"/>
                <a:gd name="T15" fmla="*/ 72 h 72"/>
              </a:gdLst>
              <a:ahLst/>
              <a:cxnLst>
                <a:cxn ang="T8">
                  <a:pos x="T0" y="T1"/>
                </a:cxn>
                <a:cxn ang="T9">
                  <a:pos x="T2" y="T3"/>
                </a:cxn>
                <a:cxn ang="T10">
                  <a:pos x="T4" y="T5"/>
                </a:cxn>
                <a:cxn ang="T11">
                  <a:pos x="T6" y="T7"/>
                </a:cxn>
              </a:cxnLst>
              <a:rect l="T12" t="T13" r="T14" b="T15"/>
              <a:pathLst>
                <a:path w="276" h="72">
                  <a:moveTo>
                    <a:pt x="0" y="72"/>
                  </a:moveTo>
                  <a:lnTo>
                    <a:pt x="162" y="72"/>
                  </a:lnTo>
                  <a:lnTo>
                    <a:pt x="90" y="0"/>
                  </a:lnTo>
                  <a:lnTo>
                    <a:pt x="276" y="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34" name="Freeform 38"/>
            <p:cNvSpPr>
              <a:spLocks/>
            </p:cNvSpPr>
            <p:nvPr/>
          </p:nvSpPr>
          <p:spPr bwMode="auto">
            <a:xfrm>
              <a:off x="1206" y="3204"/>
              <a:ext cx="240" cy="96"/>
            </a:xfrm>
            <a:custGeom>
              <a:avLst/>
              <a:gdLst>
                <a:gd name="T0" fmla="*/ 0 w 240"/>
                <a:gd name="T1" fmla="*/ 11 h 132"/>
                <a:gd name="T2" fmla="*/ 132 w 240"/>
                <a:gd name="T3" fmla="*/ 0 h 132"/>
                <a:gd name="T4" fmla="*/ 132 w 240"/>
                <a:gd name="T5" fmla="*/ 9 h 132"/>
                <a:gd name="T6" fmla="*/ 240 w 240"/>
                <a:gd name="T7" fmla="*/ 1 h 132"/>
                <a:gd name="T8" fmla="*/ 0 60000 65536"/>
                <a:gd name="T9" fmla="*/ 0 60000 65536"/>
                <a:gd name="T10" fmla="*/ 0 60000 65536"/>
                <a:gd name="T11" fmla="*/ 0 60000 65536"/>
                <a:gd name="T12" fmla="*/ 0 w 240"/>
                <a:gd name="T13" fmla="*/ 0 h 132"/>
                <a:gd name="T14" fmla="*/ 240 w 240"/>
                <a:gd name="T15" fmla="*/ 132 h 132"/>
              </a:gdLst>
              <a:ahLst/>
              <a:cxnLst>
                <a:cxn ang="T8">
                  <a:pos x="T0" y="T1"/>
                </a:cxn>
                <a:cxn ang="T9">
                  <a:pos x="T2" y="T3"/>
                </a:cxn>
                <a:cxn ang="T10">
                  <a:pos x="T4" y="T5"/>
                </a:cxn>
                <a:cxn ang="T11">
                  <a:pos x="T6" y="T7"/>
                </a:cxn>
              </a:cxnLst>
              <a:rect l="T12" t="T13" r="T14" b="T15"/>
              <a:pathLst>
                <a:path w="240" h="132">
                  <a:moveTo>
                    <a:pt x="0" y="132"/>
                  </a:moveTo>
                  <a:lnTo>
                    <a:pt x="132" y="0"/>
                  </a:lnTo>
                  <a:lnTo>
                    <a:pt x="132" y="114"/>
                  </a:lnTo>
                  <a:lnTo>
                    <a:pt x="240" y="6"/>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35" name="Freeform 39"/>
            <p:cNvSpPr>
              <a:spLocks/>
            </p:cNvSpPr>
            <p:nvPr/>
          </p:nvSpPr>
          <p:spPr bwMode="auto">
            <a:xfrm>
              <a:off x="1230" y="2856"/>
              <a:ext cx="228" cy="60"/>
            </a:xfrm>
            <a:custGeom>
              <a:avLst/>
              <a:gdLst>
                <a:gd name="T0" fmla="*/ 0 w 228"/>
                <a:gd name="T1" fmla="*/ 0 h 60"/>
                <a:gd name="T2" fmla="*/ 138 w 228"/>
                <a:gd name="T3" fmla="*/ 0 h 60"/>
                <a:gd name="T4" fmla="*/ 60 w 228"/>
                <a:gd name="T5" fmla="*/ 60 h 60"/>
                <a:gd name="T6" fmla="*/ 228 w 228"/>
                <a:gd name="T7" fmla="*/ 60 h 60"/>
                <a:gd name="T8" fmla="*/ 0 60000 65536"/>
                <a:gd name="T9" fmla="*/ 0 60000 65536"/>
                <a:gd name="T10" fmla="*/ 0 60000 65536"/>
                <a:gd name="T11" fmla="*/ 0 60000 65536"/>
                <a:gd name="T12" fmla="*/ 0 w 228"/>
                <a:gd name="T13" fmla="*/ 0 h 60"/>
                <a:gd name="T14" fmla="*/ 228 w 228"/>
                <a:gd name="T15" fmla="*/ 60 h 60"/>
              </a:gdLst>
              <a:ahLst/>
              <a:cxnLst>
                <a:cxn ang="T8">
                  <a:pos x="T0" y="T1"/>
                </a:cxn>
                <a:cxn ang="T9">
                  <a:pos x="T2" y="T3"/>
                </a:cxn>
                <a:cxn ang="T10">
                  <a:pos x="T4" y="T5"/>
                </a:cxn>
                <a:cxn ang="T11">
                  <a:pos x="T6" y="T7"/>
                </a:cxn>
              </a:cxnLst>
              <a:rect l="T12" t="T13" r="T14" b="T15"/>
              <a:pathLst>
                <a:path w="228" h="60">
                  <a:moveTo>
                    <a:pt x="0" y="0"/>
                  </a:moveTo>
                  <a:lnTo>
                    <a:pt x="138" y="0"/>
                  </a:lnTo>
                  <a:lnTo>
                    <a:pt x="60" y="60"/>
                  </a:lnTo>
                  <a:lnTo>
                    <a:pt x="228" y="6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36" name="Freeform 40"/>
            <p:cNvSpPr>
              <a:spLocks/>
            </p:cNvSpPr>
            <p:nvPr/>
          </p:nvSpPr>
          <p:spPr bwMode="auto">
            <a:xfrm>
              <a:off x="828" y="3084"/>
              <a:ext cx="552" cy="60"/>
            </a:xfrm>
            <a:custGeom>
              <a:avLst/>
              <a:gdLst>
                <a:gd name="T0" fmla="*/ 0 w 552"/>
                <a:gd name="T1" fmla="*/ 0 h 60"/>
                <a:gd name="T2" fmla="*/ 306 w 552"/>
                <a:gd name="T3" fmla="*/ 0 h 60"/>
                <a:gd name="T4" fmla="*/ 180 w 552"/>
                <a:gd name="T5" fmla="*/ 60 h 60"/>
                <a:gd name="T6" fmla="*/ 552 w 552"/>
                <a:gd name="T7" fmla="*/ 60 h 60"/>
                <a:gd name="T8" fmla="*/ 0 60000 65536"/>
                <a:gd name="T9" fmla="*/ 0 60000 65536"/>
                <a:gd name="T10" fmla="*/ 0 60000 65536"/>
                <a:gd name="T11" fmla="*/ 0 60000 65536"/>
                <a:gd name="T12" fmla="*/ 0 w 552"/>
                <a:gd name="T13" fmla="*/ 0 h 60"/>
                <a:gd name="T14" fmla="*/ 552 w 552"/>
                <a:gd name="T15" fmla="*/ 60 h 60"/>
              </a:gdLst>
              <a:ahLst/>
              <a:cxnLst>
                <a:cxn ang="T8">
                  <a:pos x="T0" y="T1"/>
                </a:cxn>
                <a:cxn ang="T9">
                  <a:pos x="T2" y="T3"/>
                </a:cxn>
                <a:cxn ang="T10">
                  <a:pos x="T4" y="T5"/>
                </a:cxn>
                <a:cxn ang="T11">
                  <a:pos x="T6" y="T7"/>
                </a:cxn>
              </a:cxnLst>
              <a:rect l="T12" t="T13" r="T14" b="T15"/>
              <a:pathLst>
                <a:path w="552" h="60">
                  <a:moveTo>
                    <a:pt x="0" y="0"/>
                  </a:moveTo>
                  <a:lnTo>
                    <a:pt x="306" y="0"/>
                  </a:lnTo>
                  <a:lnTo>
                    <a:pt x="180" y="60"/>
                  </a:lnTo>
                  <a:lnTo>
                    <a:pt x="552" y="60"/>
                  </a:lnTo>
                </a:path>
              </a:pathLst>
            </a:custGeom>
            <a:noFill/>
            <a:ln w="1905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6088" name="Line 41"/>
          <p:cNvSpPr>
            <a:spLocks noChangeShapeType="1"/>
          </p:cNvSpPr>
          <p:nvPr/>
        </p:nvSpPr>
        <p:spPr bwMode="auto">
          <a:xfrm flipH="1">
            <a:off x="752475" y="4038600"/>
            <a:ext cx="1485900" cy="1133475"/>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89" name="Line 42"/>
          <p:cNvSpPr>
            <a:spLocks noChangeShapeType="1"/>
          </p:cNvSpPr>
          <p:nvPr/>
        </p:nvSpPr>
        <p:spPr bwMode="auto">
          <a:xfrm>
            <a:off x="2676525" y="4029075"/>
            <a:ext cx="1362075" cy="1152525"/>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0" name="Text Box 43"/>
          <p:cNvSpPr txBox="1">
            <a:spLocks noChangeArrowheads="1"/>
          </p:cNvSpPr>
          <p:nvPr/>
        </p:nvSpPr>
        <p:spPr bwMode="auto">
          <a:xfrm>
            <a:off x="4489450" y="4406900"/>
            <a:ext cx="1235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600" dirty="0">
                <a:latin typeface="Arial" panose="020B0604020202020204" pitchFamily="34" charset="0"/>
                <a:ea typeface="宋体" panose="02010600030101010101" pitchFamily="2" charset="-122"/>
              </a:rPr>
              <a:t>基站</a:t>
            </a:r>
            <a:endParaRPr kumimoji="1" lang="en-US" altLang="zh-CN" sz="1600" dirty="0">
              <a:latin typeface="Arial" panose="020B0604020202020204" pitchFamily="34" charset="0"/>
              <a:ea typeface="宋体" panose="02010600030101010101" pitchFamily="2" charset="-122"/>
            </a:endParaRPr>
          </a:p>
        </p:txBody>
      </p:sp>
      <p:sp>
        <p:nvSpPr>
          <p:cNvPr id="46091" name="Line 44"/>
          <p:cNvSpPr>
            <a:spLocks noChangeShapeType="1"/>
          </p:cNvSpPr>
          <p:nvPr/>
        </p:nvSpPr>
        <p:spPr bwMode="auto">
          <a:xfrm>
            <a:off x="6029325" y="2581275"/>
            <a:ext cx="933450" cy="923925"/>
          </a:xfrm>
          <a:prstGeom prst="line">
            <a:avLst/>
          </a:prstGeom>
          <a:noFill/>
          <a:ln w="158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 name="Group 45"/>
          <p:cNvGrpSpPr>
            <a:grpSpLocks/>
          </p:cNvGrpSpPr>
          <p:nvPr/>
        </p:nvGrpSpPr>
        <p:grpSpPr bwMode="auto">
          <a:xfrm>
            <a:off x="5981700" y="1779589"/>
            <a:ext cx="1978025" cy="1258888"/>
            <a:chOff x="3768" y="1121"/>
            <a:chExt cx="1246" cy="793"/>
          </a:xfrm>
        </p:grpSpPr>
        <p:sp>
          <p:nvSpPr>
            <p:cNvPr id="46121" name="Line 46"/>
            <p:cNvSpPr>
              <a:spLocks noChangeShapeType="1"/>
            </p:cNvSpPr>
            <p:nvPr/>
          </p:nvSpPr>
          <p:spPr bwMode="auto">
            <a:xfrm>
              <a:off x="3796" y="1640"/>
              <a:ext cx="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22" name="Oval 47"/>
            <p:cNvSpPr>
              <a:spLocks noChangeArrowheads="1"/>
            </p:cNvSpPr>
            <p:nvPr/>
          </p:nvSpPr>
          <p:spPr bwMode="auto">
            <a:xfrm>
              <a:off x="4265" y="1121"/>
              <a:ext cx="588" cy="486"/>
            </a:xfrm>
            <a:prstGeom prst="ellipse">
              <a:avLst/>
            </a:prstGeom>
            <a:gradFill rotWithShape="0">
              <a:gsLst>
                <a:gs pos="0">
                  <a:srgbClr val="FFCC66"/>
                </a:gs>
                <a:gs pos="100000">
                  <a:srgbClr val="FFFFFF"/>
                </a:gs>
              </a:gsLst>
              <a:lin ang="5400000" scaled="1"/>
            </a:gradFill>
            <a:ln w="9525">
              <a:round/>
              <a:headEnd/>
              <a:tailEnd/>
            </a:ln>
            <a:scene3d>
              <a:camera prst="legacyObliqueTopRight"/>
              <a:lightRig rig="legacyFlat3" dir="b"/>
            </a:scene3d>
            <a:sp3d extrusionH="430200" prstMaterial="legacyMatte">
              <a:bevelT w="13500" h="13500" prst="angle"/>
              <a:bevelB w="13500" h="13500" prst="angle"/>
              <a:extrusionClr>
                <a:srgbClr val="FFCC66"/>
              </a:extrusionClr>
              <a:contourClr>
                <a:srgbClr val="FFCC66"/>
              </a:contourClr>
            </a:sp3d>
          </p:spPr>
          <p:txBody>
            <a:bodyPr wrap="none" anchor="ctr">
              <a:flatTx/>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2400" b="0">
                  <a:latin typeface="Arial" panose="020B0604020202020204" pitchFamily="34" charset="0"/>
                  <a:ea typeface="宋体" panose="02010600030101010101" pitchFamily="2" charset="-122"/>
                </a:rPr>
                <a:t>HLR</a:t>
              </a:r>
            </a:p>
          </p:txBody>
        </p:sp>
        <p:sp>
          <p:nvSpPr>
            <p:cNvPr id="46123" name="Line 48"/>
            <p:cNvSpPr>
              <a:spLocks noChangeShapeType="1"/>
            </p:cNvSpPr>
            <p:nvPr/>
          </p:nvSpPr>
          <p:spPr bwMode="auto">
            <a:xfrm>
              <a:off x="3768" y="1308"/>
              <a:ext cx="504" cy="0"/>
            </a:xfrm>
            <a:prstGeom prst="line">
              <a:avLst/>
            </a:prstGeom>
            <a:noFill/>
            <a:ln w="158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24" name="Text Box 49"/>
            <p:cNvSpPr txBox="1">
              <a:spLocks noChangeArrowheads="1"/>
            </p:cNvSpPr>
            <p:nvPr/>
          </p:nvSpPr>
          <p:spPr bwMode="auto">
            <a:xfrm>
              <a:off x="4219" y="1623"/>
              <a:ext cx="79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200" dirty="0">
                  <a:latin typeface="Arial" panose="020B0604020202020204" pitchFamily="34" charset="0"/>
                  <a:ea typeface="宋体" panose="02010600030101010101" pitchFamily="2" charset="-122"/>
                </a:rPr>
                <a:t>归属位置寄存器</a:t>
              </a:r>
              <a:endParaRPr kumimoji="1" lang="en-US" altLang="zh-CN" sz="1200" dirty="0">
                <a:latin typeface="Arial" panose="020B0604020202020204" pitchFamily="34" charset="0"/>
                <a:ea typeface="宋体" panose="02010600030101010101" pitchFamily="2" charset="-122"/>
              </a:endParaRPr>
            </a:p>
            <a:p>
              <a:pPr algn="ctr">
                <a:spcBef>
                  <a:spcPct val="0"/>
                </a:spcBef>
                <a:buClrTx/>
                <a:buFontTx/>
                <a:buNone/>
              </a:pPr>
              <a:r>
                <a:rPr kumimoji="1" lang="en-US" altLang="zh-CN" sz="1200" dirty="0">
                  <a:latin typeface="Arial" panose="020B0604020202020204" pitchFamily="34" charset="0"/>
                  <a:ea typeface="宋体" panose="02010600030101010101" pitchFamily="2" charset="-122"/>
                </a:rPr>
                <a:t>(HLR)</a:t>
              </a:r>
            </a:p>
          </p:txBody>
        </p:sp>
      </p:grpSp>
      <p:sp>
        <p:nvSpPr>
          <p:cNvPr id="46093" name="Line 50"/>
          <p:cNvSpPr>
            <a:spLocks noChangeShapeType="1"/>
          </p:cNvSpPr>
          <p:nvPr/>
        </p:nvSpPr>
        <p:spPr bwMode="auto">
          <a:xfrm flipH="1">
            <a:off x="2886075" y="4581525"/>
            <a:ext cx="1641475" cy="428625"/>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4" name="Text Box 51"/>
          <p:cNvSpPr txBox="1">
            <a:spLocks noChangeArrowheads="1"/>
          </p:cNvSpPr>
          <p:nvPr/>
        </p:nvSpPr>
        <p:spPr bwMode="auto">
          <a:xfrm>
            <a:off x="2184400" y="4384675"/>
            <a:ext cx="557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600">
                <a:latin typeface="Arial" panose="020B0604020202020204" pitchFamily="34" charset="0"/>
                <a:ea typeface="宋体" panose="02010600030101010101" pitchFamily="2" charset="-122"/>
              </a:rPr>
              <a:t>Cell</a:t>
            </a:r>
          </a:p>
        </p:txBody>
      </p:sp>
      <p:sp>
        <p:nvSpPr>
          <p:cNvPr id="46095" name="Text Box 52"/>
          <p:cNvSpPr txBox="1">
            <a:spLocks noChangeArrowheads="1"/>
          </p:cNvSpPr>
          <p:nvPr/>
        </p:nvSpPr>
        <p:spPr bwMode="auto">
          <a:xfrm>
            <a:off x="3756025" y="5707063"/>
            <a:ext cx="13292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400" dirty="0">
                <a:latin typeface="Arial" panose="020B0604020202020204" pitchFamily="34" charset="0"/>
                <a:ea typeface="宋体" panose="02010600030101010101" pitchFamily="2" charset="-122"/>
              </a:rPr>
              <a:t>移动终端 </a:t>
            </a:r>
            <a:r>
              <a:rPr kumimoji="1" lang="en-US" altLang="zh-CN" sz="1400" dirty="0">
                <a:latin typeface="Arial" panose="020B0604020202020204" pitchFamily="34" charset="0"/>
                <a:ea typeface="宋体" panose="02010600030101010101" pitchFamily="2" charset="-122"/>
              </a:rPr>
              <a:t>(MT)</a:t>
            </a:r>
          </a:p>
        </p:txBody>
      </p:sp>
      <p:sp>
        <p:nvSpPr>
          <p:cNvPr id="46096" name="Line 53"/>
          <p:cNvSpPr>
            <a:spLocks noChangeShapeType="1"/>
          </p:cNvSpPr>
          <p:nvPr/>
        </p:nvSpPr>
        <p:spPr bwMode="auto">
          <a:xfrm flipH="1" flipV="1">
            <a:off x="3419475" y="5715000"/>
            <a:ext cx="371475" cy="1524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7" name="Group 54"/>
          <p:cNvGrpSpPr>
            <a:grpSpLocks/>
          </p:cNvGrpSpPr>
          <p:nvPr/>
        </p:nvGrpSpPr>
        <p:grpSpPr bwMode="auto">
          <a:xfrm>
            <a:off x="4829176" y="3205163"/>
            <a:ext cx="3386138" cy="2090737"/>
            <a:chOff x="3042" y="2019"/>
            <a:chExt cx="2133" cy="1317"/>
          </a:xfrm>
        </p:grpSpPr>
        <p:sp>
          <p:nvSpPr>
            <p:cNvPr id="46098" name="Oval 55"/>
            <p:cNvSpPr>
              <a:spLocks noChangeArrowheads="1"/>
            </p:cNvSpPr>
            <p:nvPr/>
          </p:nvSpPr>
          <p:spPr bwMode="auto">
            <a:xfrm>
              <a:off x="3738" y="2718"/>
              <a:ext cx="1230" cy="618"/>
            </a:xfrm>
            <a:prstGeom prst="ellipse">
              <a:avLst/>
            </a:prstGeom>
            <a:solidFill>
              <a:srgbClr val="CCCCFF"/>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nvGrpSpPr>
            <p:cNvPr id="46099" name="Group 56"/>
            <p:cNvGrpSpPr>
              <a:grpSpLocks/>
            </p:cNvGrpSpPr>
            <p:nvPr/>
          </p:nvGrpSpPr>
          <p:grpSpPr bwMode="auto">
            <a:xfrm>
              <a:off x="4212" y="2298"/>
              <a:ext cx="429" cy="254"/>
              <a:chOff x="1806" y="3246"/>
              <a:chExt cx="410" cy="314"/>
            </a:xfrm>
          </p:grpSpPr>
          <p:sp>
            <p:nvSpPr>
              <p:cNvPr id="46119" name="Rectangle 57"/>
              <p:cNvSpPr>
                <a:spLocks noChangeArrowheads="1"/>
              </p:cNvSpPr>
              <p:nvPr/>
            </p:nvSpPr>
            <p:spPr bwMode="auto">
              <a:xfrm>
                <a:off x="1840" y="3264"/>
                <a:ext cx="376" cy="296"/>
              </a:xfrm>
              <a:prstGeom prst="rect">
                <a:avLst/>
              </a:prstGeom>
              <a:gradFill rotWithShape="0">
                <a:gsLst>
                  <a:gs pos="0">
                    <a:srgbClr val="FFCCFF"/>
                  </a:gs>
                  <a:gs pos="50000">
                    <a:srgbClr val="FFFFFF"/>
                  </a:gs>
                  <a:gs pos="100000">
                    <a:srgbClr val="FFCCFF"/>
                  </a:gs>
                </a:gsLst>
                <a:lin ang="5400000" scaled="1"/>
              </a:gradFill>
              <a:ln w="9525">
                <a:miter lim="800000"/>
                <a:headEnd/>
                <a:tailEnd/>
              </a:ln>
              <a:scene3d>
                <a:camera prst="legacyObliqueTopLeft"/>
                <a:lightRig rig="legacyFlat3" dir="t"/>
              </a:scene3d>
              <a:sp3d extrusionH="430200" prstMaterial="legacyMatte">
                <a:bevelT w="13500" h="13500" prst="angle"/>
                <a:bevelB w="13500" h="13500" prst="angle"/>
                <a:extrusionClr>
                  <a:srgbClr val="FFCCFF"/>
                </a:extrusionClr>
                <a:contourClr>
                  <a:srgbClr val="FFCCFF"/>
                </a:contourClr>
              </a:sp3d>
            </p:spPr>
            <p:txBody>
              <a:bodyPr wrap="none" anchor="ctr">
                <a:flatTx/>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20" name="Text Box 58"/>
              <p:cNvSpPr txBox="1">
                <a:spLocks noChangeArrowheads="1"/>
              </p:cNvSpPr>
              <p:nvPr/>
            </p:nvSpPr>
            <p:spPr bwMode="auto">
              <a:xfrm>
                <a:off x="1806" y="3246"/>
                <a:ext cx="382" cy="262"/>
              </a:xfrm>
              <a:prstGeom prst="rect">
                <a:avLst/>
              </a:prstGeom>
              <a:gradFill rotWithShape="0">
                <a:gsLst>
                  <a:gs pos="0">
                    <a:srgbClr val="FFCCFF"/>
                  </a:gs>
                  <a:gs pos="50000">
                    <a:srgbClr val="FFFFFF"/>
                  </a:gs>
                  <a:gs pos="100000">
                    <a:srgbClr val="FFCCFF"/>
                  </a:gs>
                </a:gsLst>
                <a:lin ang="5400000" scaled="1"/>
              </a:gra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en-US" altLang="zh-CN" sz="1600">
                    <a:solidFill>
                      <a:srgbClr val="0066CC"/>
                    </a:solidFill>
                    <a:latin typeface="Arial" panose="020B0604020202020204" pitchFamily="34" charset="0"/>
                    <a:ea typeface="宋体" panose="02010600030101010101" pitchFamily="2" charset="-122"/>
                  </a:rPr>
                  <a:t>MSC</a:t>
                </a:r>
              </a:p>
            </p:txBody>
          </p:sp>
        </p:grpSp>
        <p:sp>
          <p:nvSpPr>
            <p:cNvPr id="46100" name="AutoShape 59"/>
            <p:cNvSpPr>
              <a:spLocks noChangeArrowheads="1"/>
            </p:cNvSpPr>
            <p:nvPr/>
          </p:nvSpPr>
          <p:spPr bwMode="auto">
            <a:xfrm>
              <a:off x="3870" y="2184"/>
              <a:ext cx="240" cy="306"/>
            </a:xfrm>
            <a:prstGeom prst="can">
              <a:avLst>
                <a:gd name="adj" fmla="val 31875"/>
              </a:avLst>
            </a:prstGeom>
            <a:gradFill rotWithShape="0">
              <a:gsLst>
                <a:gs pos="0">
                  <a:srgbClr val="CCFFCC"/>
                </a:gs>
                <a:gs pos="50000">
                  <a:srgbClr val="FFFFFF"/>
                </a:gs>
                <a:gs pos="100000">
                  <a:srgbClr val="CCFFCC"/>
                </a:gs>
              </a:gsLst>
              <a:lin ang="5400000" scaled="1"/>
            </a:gra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400">
                  <a:latin typeface="Arial" panose="020B0604020202020204" pitchFamily="34" charset="0"/>
                  <a:ea typeface="宋体" panose="02010600030101010101" pitchFamily="2" charset="-122"/>
                </a:rPr>
                <a:t>VLR</a:t>
              </a:r>
            </a:p>
          </p:txBody>
        </p:sp>
        <p:grpSp>
          <p:nvGrpSpPr>
            <p:cNvPr id="46101" name="Group 60"/>
            <p:cNvGrpSpPr>
              <a:grpSpLocks/>
            </p:cNvGrpSpPr>
            <p:nvPr/>
          </p:nvGrpSpPr>
          <p:grpSpPr bwMode="auto">
            <a:xfrm>
              <a:off x="4008" y="2796"/>
              <a:ext cx="696" cy="438"/>
              <a:chOff x="1218" y="1986"/>
              <a:chExt cx="696" cy="438"/>
            </a:xfrm>
          </p:grpSpPr>
          <p:sp>
            <p:nvSpPr>
              <p:cNvPr id="46111" name="AutoShape 61"/>
              <p:cNvSpPr>
                <a:spLocks noChangeArrowheads="1"/>
              </p:cNvSpPr>
              <p:nvPr/>
            </p:nvSpPr>
            <p:spPr bwMode="auto">
              <a:xfrm>
                <a:off x="1422" y="220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2" name="AutoShape 62"/>
              <p:cNvSpPr>
                <a:spLocks noChangeArrowheads="1"/>
              </p:cNvSpPr>
              <p:nvPr/>
            </p:nvSpPr>
            <p:spPr bwMode="auto">
              <a:xfrm>
                <a:off x="1632" y="2088"/>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3" name="AutoShape 63"/>
              <p:cNvSpPr>
                <a:spLocks noChangeArrowheads="1"/>
              </p:cNvSpPr>
              <p:nvPr/>
            </p:nvSpPr>
            <p:spPr bwMode="auto">
              <a:xfrm>
                <a:off x="1218" y="2100"/>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4" name="AutoShape 64"/>
              <p:cNvSpPr>
                <a:spLocks noChangeArrowheads="1"/>
              </p:cNvSpPr>
              <p:nvPr/>
            </p:nvSpPr>
            <p:spPr bwMode="auto">
              <a:xfrm>
                <a:off x="1428" y="1986"/>
                <a:ext cx="282" cy="216"/>
              </a:xfrm>
              <a:prstGeom prst="hexagon">
                <a:avLst>
                  <a:gd name="adj" fmla="val 32639"/>
                  <a:gd name="vf" fmla="val 115470"/>
                </a:avLst>
              </a:prstGeom>
              <a:solidFill>
                <a:srgbClr val="FFFFCC"/>
              </a:solidFill>
              <a:ln w="12700" cap="sq">
                <a:solidFill>
                  <a:schemeClr val="tx1"/>
                </a:solidFill>
                <a:miter lim="800000"/>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5" name="Oval 65"/>
              <p:cNvSpPr>
                <a:spLocks noChangeArrowheads="1"/>
              </p:cNvSpPr>
              <p:nvPr/>
            </p:nvSpPr>
            <p:spPr bwMode="auto">
              <a:xfrm>
                <a:off x="1542" y="208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6" name="Oval 66"/>
              <p:cNvSpPr>
                <a:spLocks noChangeArrowheads="1"/>
              </p:cNvSpPr>
              <p:nvPr/>
            </p:nvSpPr>
            <p:spPr bwMode="auto">
              <a:xfrm>
                <a:off x="1542" y="2286"/>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7" name="Oval 67"/>
              <p:cNvSpPr>
                <a:spLocks noChangeArrowheads="1"/>
              </p:cNvSpPr>
              <p:nvPr/>
            </p:nvSpPr>
            <p:spPr bwMode="auto">
              <a:xfrm>
                <a:off x="1746" y="2172"/>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6118" name="Oval 68"/>
              <p:cNvSpPr>
                <a:spLocks noChangeArrowheads="1"/>
              </p:cNvSpPr>
              <p:nvPr/>
            </p:nvSpPr>
            <p:spPr bwMode="auto">
              <a:xfrm>
                <a:off x="1338" y="2184"/>
                <a:ext cx="56" cy="56"/>
              </a:xfrm>
              <a:prstGeom prst="ellipse">
                <a:avLst/>
              </a:prstGeom>
              <a:solidFill>
                <a:schemeClr val="tx1"/>
              </a:solidFill>
              <a:ln w="12700" cap="sq">
                <a:solidFill>
                  <a:schemeClr val="tx1"/>
                </a:solidFill>
                <a:round/>
                <a:headEnd/>
                <a:tailEnd/>
              </a:ln>
            </p:spPr>
            <p:txBody>
              <a:bodyPr wrap="none" anchor="ct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sp>
          <p:nvSpPr>
            <p:cNvPr id="46102" name="Text Box 69"/>
            <p:cNvSpPr txBox="1">
              <a:spLocks noChangeArrowheads="1"/>
            </p:cNvSpPr>
            <p:nvPr/>
          </p:nvSpPr>
          <p:spPr bwMode="auto">
            <a:xfrm>
              <a:off x="4766" y="2687"/>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r>
                <a:rPr kumimoji="1" lang="zh-CN" altLang="en-US" sz="1800" dirty="0">
                  <a:latin typeface="Arial" panose="020B0604020202020204" pitchFamily="34" charset="0"/>
                  <a:ea typeface="宋体" panose="02010600030101010101" pitchFamily="2" charset="-122"/>
                </a:rPr>
                <a:t>蜂窝</a:t>
              </a:r>
              <a:endParaRPr kumimoji="1" lang="en-US" altLang="zh-CN" sz="1800" dirty="0">
                <a:latin typeface="Arial" panose="020B0604020202020204" pitchFamily="34" charset="0"/>
                <a:ea typeface="宋体" panose="02010600030101010101" pitchFamily="2" charset="-122"/>
              </a:endParaRPr>
            </a:p>
          </p:txBody>
        </p:sp>
        <p:sp>
          <p:nvSpPr>
            <p:cNvPr id="46103" name="Line 70"/>
            <p:cNvSpPr>
              <a:spLocks noChangeShapeType="1"/>
            </p:cNvSpPr>
            <p:nvPr/>
          </p:nvSpPr>
          <p:spPr bwMode="auto">
            <a:xfrm flipH="1">
              <a:off x="4362" y="2556"/>
              <a:ext cx="24" cy="37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4" name="Line 71"/>
            <p:cNvSpPr>
              <a:spLocks noChangeShapeType="1"/>
            </p:cNvSpPr>
            <p:nvPr/>
          </p:nvSpPr>
          <p:spPr bwMode="auto">
            <a:xfrm flipH="1">
              <a:off x="4146" y="2568"/>
              <a:ext cx="150" cy="45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5" name="Freeform 72"/>
            <p:cNvSpPr>
              <a:spLocks/>
            </p:cNvSpPr>
            <p:nvPr/>
          </p:nvSpPr>
          <p:spPr bwMode="auto">
            <a:xfrm>
              <a:off x="4368" y="2568"/>
              <a:ext cx="158" cy="552"/>
            </a:xfrm>
            <a:custGeom>
              <a:avLst/>
              <a:gdLst>
                <a:gd name="T0" fmla="*/ 84 w 158"/>
                <a:gd name="T1" fmla="*/ 0 h 552"/>
                <a:gd name="T2" fmla="*/ 144 w 158"/>
                <a:gd name="T3" fmla="*/ 246 h 552"/>
                <a:gd name="T4" fmla="*/ 0 w 158"/>
                <a:gd name="T5" fmla="*/ 552 h 552"/>
                <a:gd name="T6" fmla="*/ 0 60000 65536"/>
                <a:gd name="T7" fmla="*/ 0 60000 65536"/>
                <a:gd name="T8" fmla="*/ 0 60000 65536"/>
                <a:gd name="T9" fmla="*/ 0 w 158"/>
                <a:gd name="T10" fmla="*/ 0 h 552"/>
                <a:gd name="T11" fmla="*/ 158 w 158"/>
                <a:gd name="T12" fmla="*/ 552 h 552"/>
              </a:gdLst>
              <a:ahLst/>
              <a:cxnLst>
                <a:cxn ang="T6">
                  <a:pos x="T0" y="T1"/>
                </a:cxn>
                <a:cxn ang="T7">
                  <a:pos x="T2" y="T3"/>
                </a:cxn>
                <a:cxn ang="T8">
                  <a:pos x="T4" y="T5"/>
                </a:cxn>
              </a:cxnLst>
              <a:rect l="T9" t="T10" r="T11" b="T12"/>
              <a:pathLst>
                <a:path w="158" h="552">
                  <a:moveTo>
                    <a:pt x="84" y="0"/>
                  </a:moveTo>
                  <a:cubicBezTo>
                    <a:pt x="121" y="77"/>
                    <a:pt x="158" y="154"/>
                    <a:pt x="144" y="246"/>
                  </a:cubicBezTo>
                  <a:cubicBezTo>
                    <a:pt x="130" y="338"/>
                    <a:pt x="24" y="501"/>
                    <a:pt x="0" y="552"/>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06" name="Freeform 73"/>
            <p:cNvSpPr>
              <a:spLocks/>
            </p:cNvSpPr>
            <p:nvPr/>
          </p:nvSpPr>
          <p:spPr bwMode="auto">
            <a:xfrm>
              <a:off x="4554" y="2574"/>
              <a:ext cx="156" cy="450"/>
            </a:xfrm>
            <a:custGeom>
              <a:avLst/>
              <a:gdLst>
                <a:gd name="T0" fmla="*/ 0 w 156"/>
                <a:gd name="T1" fmla="*/ 0 h 450"/>
                <a:gd name="T2" fmla="*/ 156 w 156"/>
                <a:gd name="T3" fmla="*/ 138 h 450"/>
                <a:gd name="T4" fmla="*/ 0 w 156"/>
                <a:gd name="T5" fmla="*/ 450 h 450"/>
                <a:gd name="T6" fmla="*/ 0 60000 65536"/>
                <a:gd name="T7" fmla="*/ 0 60000 65536"/>
                <a:gd name="T8" fmla="*/ 0 60000 65536"/>
                <a:gd name="T9" fmla="*/ 0 w 156"/>
                <a:gd name="T10" fmla="*/ 0 h 450"/>
                <a:gd name="T11" fmla="*/ 156 w 156"/>
                <a:gd name="T12" fmla="*/ 450 h 450"/>
              </a:gdLst>
              <a:ahLst/>
              <a:cxnLst>
                <a:cxn ang="T6">
                  <a:pos x="T0" y="T1"/>
                </a:cxn>
                <a:cxn ang="T7">
                  <a:pos x="T2" y="T3"/>
                </a:cxn>
                <a:cxn ang="T8">
                  <a:pos x="T4" y="T5"/>
                </a:cxn>
              </a:cxnLst>
              <a:rect l="T9" t="T10" r="T11" b="T12"/>
              <a:pathLst>
                <a:path w="156" h="450">
                  <a:moveTo>
                    <a:pt x="0" y="0"/>
                  </a:moveTo>
                  <a:cubicBezTo>
                    <a:pt x="78" y="31"/>
                    <a:pt x="156" y="63"/>
                    <a:pt x="156" y="138"/>
                  </a:cubicBezTo>
                  <a:cubicBezTo>
                    <a:pt x="156" y="213"/>
                    <a:pt x="78" y="331"/>
                    <a:pt x="0" y="450"/>
                  </a:cubicBezTo>
                </a:path>
              </a:pathLst>
            </a:cu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107" name="Line 74"/>
            <p:cNvSpPr>
              <a:spLocks noChangeShapeType="1"/>
            </p:cNvSpPr>
            <p:nvPr/>
          </p:nvSpPr>
          <p:spPr bwMode="auto">
            <a:xfrm>
              <a:off x="3682" y="2906"/>
              <a:ext cx="422" cy="112"/>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08" name="Line 75"/>
            <p:cNvSpPr>
              <a:spLocks noChangeShapeType="1"/>
            </p:cNvSpPr>
            <p:nvPr/>
          </p:nvSpPr>
          <p:spPr bwMode="auto">
            <a:xfrm flipH="1">
              <a:off x="4668" y="2868"/>
              <a:ext cx="126" cy="84"/>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109" name="Text Box 76"/>
            <p:cNvSpPr txBox="1">
              <a:spLocks noChangeArrowheads="1"/>
            </p:cNvSpPr>
            <p:nvPr/>
          </p:nvSpPr>
          <p:spPr bwMode="auto">
            <a:xfrm>
              <a:off x="3042" y="2019"/>
              <a:ext cx="79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zh-CN" altLang="en-US" sz="1200" dirty="0">
                  <a:latin typeface="Arial" panose="020B0604020202020204" pitchFamily="34" charset="0"/>
                  <a:ea typeface="宋体" panose="02010600030101010101" pitchFamily="2" charset="-122"/>
                </a:rPr>
                <a:t>漫游位置寄存器</a:t>
              </a:r>
              <a:endParaRPr kumimoji="1" lang="en-US" altLang="zh-CN" sz="1200" dirty="0">
                <a:latin typeface="Arial" panose="020B0604020202020204" pitchFamily="34" charset="0"/>
                <a:ea typeface="宋体" panose="02010600030101010101" pitchFamily="2" charset="-122"/>
              </a:endParaRPr>
            </a:p>
            <a:p>
              <a:pPr algn="ctr">
                <a:spcBef>
                  <a:spcPct val="0"/>
                </a:spcBef>
                <a:buClrTx/>
                <a:buFontTx/>
                <a:buNone/>
              </a:pPr>
              <a:r>
                <a:rPr kumimoji="1" lang="en-US" altLang="zh-CN" sz="1200" dirty="0">
                  <a:latin typeface="Arial" panose="020B0604020202020204" pitchFamily="34" charset="0"/>
                  <a:ea typeface="宋体" panose="02010600030101010101" pitchFamily="2" charset="-122"/>
                </a:rPr>
                <a:t>(VLR)</a:t>
              </a:r>
            </a:p>
          </p:txBody>
        </p:sp>
        <p:sp>
          <p:nvSpPr>
            <p:cNvPr id="46110" name="Line 77"/>
            <p:cNvSpPr>
              <a:spLocks noChangeShapeType="1"/>
            </p:cNvSpPr>
            <p:nvPr/>
          </p:nvSpPr>
          <p:spPr bwMode="auto">
            <a:xfrm>
              <a:off x="3330" y="2472"/>
              <a:ext cx="624" cy="324"/>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 name="矩形 2">
            <a:extLst>
              <a:ext uri="{FF2B5EF4-FFF2-40B4-BE49-F238E27FC236}">
                <a16:creationId xmlns:a16="http://schemas.microsoft.com/office/drawing/2014/main" id="{6CAF27A8-56ED-4ECF-9F61-3AEBE3E895B9}"/>
              </a:ext>
            </a:extLst>
          </p:cNvPr>
          <p:cNvSpPr/>
          <p:nvPr/>
        </p:nvSpPr>
        <p:spPr>
          <a:xfrm>
            <a:off x="1495425" y="6309894"/>
            <a:ext cx="6105526" cy="590931"/>
          </a:xfrm>
          <a:prstGeom prst="rect">
            <a:avLst/>
          </a:prstGeom>
        </p:spPr>
        <p:txBody>
          <a:bodyPr wrap="square">
            <a:spAutoFit/>
          </a:bodyPr>
          <a:lstStyle/>
          <a:p>
            <a:pPr lvl="1" eaLnBrk="1" hangingPunct="1">
              <a:lnSpc>
                <a:spcPct val="90000"/>
              </a:lnSpc>
            </a:pPr>
            <a:r>
              <a:rPr lang="zh-CN" altLang="en-US" dirty="0"/>
              <a:t>    优势：灵活支持漫游</a:t>
            </a:r>
            <a:endParaRPr lang="en-US" altLang="zh-CN" dirty="0"/>
          </a:p>
          <a:p>
            <a:pPr lvl="1" eaLnBrk="1" hangingPunct="1">
              <a:lnSpc>
                <a:spcPct val="90000"/>
              </a:lnSpc>
            </a:pPr>
            <a:r>
              <a:rPr lang="zh-CN" altLang="en-US" dirty="0"/>
              <a:t>局限性：覆盖范围，传输速率，传输错误</a:t>
            </a:r>
            <a:endParaRPr lang="en-US" altLang="zh-CN" dirty="0"/>
          </a:p>
        </p:txBody>
      </p:sp>
    </p:spTree>
    <p:extLst>
      <p:ext uri="{BB962C8B-B14F-4D97-AF65-F5344CB8AC3E}">
        <p14:creationId xmlns:p14="http://schemas.microsoft.com/office/powerpoint/2010/main" val="324895018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灯片编号占位符 4"/>
          <p:cNvSpPr>
            <a:spLocks noGrp="1"/>
          </p:cNvSpPr>
          <p:nvPr>
            <p:ph type="sldNum" sz="quarter" idx="11"/>
          </p:nvPr>
        </p:nvSpPr>
        <p:spPr>
          <a:xfrm>
            <a:off x="5923635" y="6243777"/>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r">
              <a:spcBef>
                <a:spcPct val="0"/>
              </a:spcBef>
              <a:buClrTx/>
              <a:buFontTx/>
              <a:buNone/>
            </a:pPr>
            <a:fld id="{673CD460-D0D5-4E73-A5ED-7A3E5786A837}" type="slidenum">
              <a:rPr lang="en-US" altLang="zh-CN" sz="1400" smtClean="0"/>
              <a:pPr algn="r">
                <a:spcBef>
                  <a:spcPct val="0"/>
                </a:spcBef>
                <a:buClrTx/>
                <a:buFontTx/>
                <a:buNone/>
              </a:pPr>
              <a:t>35</a:t>
            </a:fld>
            <a:endParaRPr lang="en-US" altLang="zh-CN" sz="1400" dirty="0"/>
          </a:p>
        </p:txBody>
      </p:sp>
      <p:sp>
        <p:nvSpPr>
          <p:cNvPr id="44036" name="Rectangle 2"/>
          <p:cNvSpPr>
            <a:spLocks noGrp="1" noChangeArrowheads="1"/>
          </p:cNvSpPr>
          <p:nvPr>
            <p:ph type="title"/>
          </p:nvPr>
        </p:nvSpPr>
        <p:spPr>
          <a:xfrm>
            <a:off x="250825" y="214630"/>
            <a:ext cx="8693150" cy="1029335"/>
          </a:xfrm>
        </p:spPr>
        <p:txBody>
          <a:bodyPr/>
          <a:lstStyle/>
          <a:p>
            <a:pPr eaLnBrk="1" hangingPunct="1"/>
            <a:r>
              <a:rPr lang="en-US" altLang="zh-CN" sz="2800" dirty="0">
                <a:ea typeface="宋体" panose="02010600030101010101" pitchFamily="2" charset="-122"/>
              </a:rPr>
              <a:t>   </a:t>
            </a:r>
            <a:r>
              <a:rPr lang="zh-CN" altLang="en-US" sz="2800" dirty="0">
                <a:ea typeface="宋体" panose="02010600030101010101" pitchFamily="2" charset="-122"/>
              </a:rPr>
              <a:t>蜂窝通信系统</a:t>
            </a:r>
            <a:endParaRPr lang="en-US" altLang="zh-CN" sz="2800" dirty="0">
              <a:ea typeface="宋体" panose="02010600030101010101" pitchFamily="2" charset="-122"/>
            </a:endParaRPr>
          </a:p>
        </p:txBody>
      </p:sp>
      <p:sp>
        <p:nvSpPr>
          <p:cNvPr id="44037" name="Text Box 3"/>
          <p:cNvSpPr txBox="1">
            <a:spLocks noChangeArrowheads="1"/>
          </p:cNvSpPr>
          <p:nvPr/>
        </p:nvSpPr>
        <p:spPr bwMode="auto">
          <a:xfrm>
            <a:off x="990600" y="5486400"/>
            <a:ext cx="701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50000"/>
              </a:spcBef>
              <a:buClrTx/>
              <a:buFontTx/>
              <a:buNone/>
            </a:pPr>
            <a:r>
              <a:rPr lang="zh-CN" altLang="en-US" sz="2000" b="0" dirty="0">
                <a:solidFill>
                  <a:srgbClr val="000066"/>
                </a:solidFill>
                <a:latin typeface="Helvetica" panose="020B0604020202020204" pitchFamily="34" charset="0"/>
                <a:ea typeface="宋体" panose="02010600030101010101" pitchFamily="2" charset="-122"/>
              </a:rPr>
              <a:t>图示：一个带有移动设备和基站的蜂窝</a:t>
            </a:r>
            <a:endParaRPr lang="en-US" altLang="zh-CN" sz="2000" b="0" dirty="0">
              <a:solidFill>
                <a:srgbClr val="000066"/>
              </a:solidFill>
              <a:latin typeface="Helvetica" panose="020B0604020202020204" pitchFamily="34" charset="0"/>
              <a:ea typeface="宋体" panose="02010600030101010101" pitchFamily="2" charset="-122"/>
            </a:endParaRPr>
          </a:p>
        </p:txBody>
      </p:sp>
      <p:pic>
        <p:nvPicPr>
          <p:cNvPr id="44038"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4438" y="3584575"/>
            <a:ext cx="129063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3213" y="2865438"/>
            <a:ext cx="187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40" name="Group 6"/>
          <p:cNvGrpSpPr/>
          <p:nvPr/>
        </p:nvGrpSpPr>
        <p:grpSpPr bwMode="auto">
          <a:xfrm>
            <a:off x="3944938" y="2247900"/>
            <a:ext cx="815975" cy="744538"/>
            <a:chOff x="782" y="413"/>
            <a:chExt cx="514" cy="469"/>
          </a:xfrm>
        </p:grpSpPr>
        <p:sp>
          <p:nvSpPr>
            <p:cNvPr id="44054" name="Line 7"/>
            <p:cNvSpPr>
              <a:spLocks noChangeShapeType="1"/>
            </p:cNvSpPr>
            <p:nvPr/>
          </p:nvSpPr>
          <p:spPr bwMode="auto">
            <a:xfrm flipH="1">
              <a:off x="966" y="413"/>
              <a:ext cx="73"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55" name="Line 8"/>
            <p:cNvSpPr>
              <a:spLocks noChangeShapeType="1"/>
            </p:cNvSpPr>
            <p:nvPr/>
          </p:nvSpPr>
          <p:spPr bwMode="auto">
            <a:xfrm>
              <a:off x="1039" y="413"/>
              <a:ext cx="73"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56" name="Line 9"/>
            <p:cNvSpPr>
              <a:spLocks noChangeShapeType="1"/>
            </p:cNvSpPr>
            <p:nvPr/>
          </p:nvSpPr>
          <p:spPr bwMode="auto">
            <a:xfrm>
              <a:off x="1002" y="480"/>
              <a:ext cx="74"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57" name="Line 10"/>
            <p:cNvSpPr>
              <a:spLocks noChangeShapeType="1"/>
            </p:cNvSpPr>
            <p:nvPr/>
          </p:nvSpPr>
          <p:spPr bwMode="auto">
            <a:xfrm flipH="1">
              <a:off x="929" y="480"/>
              <a:ext cx="110" cy="40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58" name="Line 11"/>
            <p:cNvSpPr>
              <a:spLocks noChangeShapeType="1"/>
            </p:cNvSpPr>
            <p:nvPr/>
          </p:nvSpPr>
          <p:spPr bwMode="auto">
            <a:xfrm>
              <a:off x="1039" y="480"/>
              <a:ext cx="110" cy="40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59" name="Line 12"/>
            <p:cNvSpPr>
              <a:spLocks noChangeShapeType="1"/>
            </p:cNvSpPr>
            <p:nvPr/>
          </p:nvSpPr>
          <p:spPr bwMode="auto">
            <a:xfrm>
              <a:off x="929" y="881"/>
              <a:ext cx="220"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60" name="Line 13"/>
            <p:cNvSpPr>
              <a:spLocks noChangeShapeType="1"/>
            </p:cNvSpPr>
            <p:nvPr/>
          </p:nvSpPr>
          <p:spPr bwMode="auto">
            <a:xfrm>
              <a:off x="1002" y="614"/>
              <a:ext cx="74"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61" name="Line 14"/>
            <p:cNvSpPr>
              <a:spLocks noChangeShapeType="1"/>
            </p:cNvSpPr>
            <p:nvPr/>
          </p:nvSpPr>
          <p:spPr bwMode="auto">
            <a:xfrm>
              <a:off x="966" y="681"/>
              <a:ext cx="146"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62" name="Line 15"/>
            <p:cNvSpPr>
              <a:spLocks noChangeShapeType="1"/>
            </p:cNvSpPr>
            <p:nvPr/>
          </p:nvSpPr>
          <p:spPr bwMode="auto">
            <a:xfrm>
              <a:off x="966" y="747"/>
              <a:ext cx="146"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63" name="Line 16"/>
            <p:cNvSpPr>
              <a:spLocks noChangeShapeType="1"/>
            </p:cNvSpPr>
            <p:nvPr/>
          </p:nvSpPr>
          <p:spPr bwMode="auto">
            <a:xfrm>
              <a:off x="929" y="815"/>
              <a:ext cx="220"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64" name="Line 17"/>
            <p:cNvSpPr>
              <a:spLocks noChangeShapeType="1"/>
            </p:cNvSpPr>
            <p:nvPr/>
          </p:nvSpPr>
          <p:spPr bwMode="auto">
            <a:xfrm>
              <a:off x="1002" y="614"/>
              <a:ext cx="147" cy="267"/>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65" name="Line 18"/>
            <p:cNvSpPr>
              <a:spLocks noChangeShapeType="1"/>
            </p:cNvSpPr>
            <p:nvPr/>
          </p:nvSpPr>
          <p:spPr bwMode="auto">
            <a:xfrm flipV="1">
              <a:off x="929" y="614"/>
              <a:ext cx="147" cy="267"/>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66" name="Line 19"/>
            <p:cNvSpPr>
              <a:spLocks noChangeShapeType="1"/>
            </p:cNvSpPr>
            <p:nvPr/>
          </p:nvSpPr>
          <p:spPr bwMode="auto">
            <a:xfrm flipH="1">
              <a:off x="782" y="413"/>
              <a:ext cx="110"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67" name="Line 20"/>
            <p:cNvSpPr>
              <a:spLocks noChangeShapeType="1"/>
            </p:cNvSpPr>
            <p:nvPr/>
          </p:nvSpPr>
          <p:spPr bwMode="auto">
            <a:xfrm>
              <a:off x="782" y="547"/>
              <a:ext cx="110"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68" name="Line 21"/>
            <p:cNvSpPr>
              <a:spLocks noChangeShapeType="1"/>
            </p:cNvSpPr>
            <p:nvPr/>
          </p:nvSpPr>
          <p:spPr bwMode="auto">
            <a:xfrm flipH="1">
              <a:off x="782" y="547"/>
              <a:ext cx="110"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69" name="Line 22"/>
            <p:cNvSpPr>
              <a:spLocks noChangeShapeType="1"/>
            </p:cNvSpPr>
            <p:nvPr/>
          </p:nvSpPr>
          <p:spPr bwMode="auto">
            <a:xfrm>
              <a:off x="1186" y="413"/>
              <a:ext cx="110"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70" name="Line 23"/>
            <p:cNvSpPr>
              <a:spLocks noChangeShapeType="1"/>
            </p:cNvSpPr>
            <p:nvPr/>
          </p:nvSpPr>
          <p:spPr bwMode="auto">
            <a:xfrm flipH="1">
              <a:off x="1186" y="547"/>
              <a:ext cx="110"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71" name="Line 24"/>
            <p:cNvSpPr>
              <a:spLocks noChangeShapeType="1"/>
            </p:cNvSpPr>
            <p:nvPr/>
          </p:nvSpPr>
          <p:spPr bwMode="auto">
            <a:xfrm>
              <a:off x="1186" y="547"/>
              <a:ext cx="110"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72" name="Line 25"/>
            <p:cNvSpPr>
              <a:spLocks noChangeShapeType="1"/>
            </p:cNvSpPr>
            <p:nvPr/>
          </p:nvSpPr>
          <p:spPr bwMode="auto">
            <a:xfrm flipH="1">
              <a:off x="966" y="413"/>
              <a:ext cx="73"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73" name="Line 26"/>
            <p:cNvSpPr>
              <a:spLocks noChangeShapeType="1"/>
            </p:cNvSpPr>
            <p:nvPr/>
          </p:nvSpPr>
          <p:spPr bwMode="auto">
            <a:xfrm>
              <a:off x="1039" y="413"/>
              <a:ext cx="73"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74" name="Line 27"/>
            <p:cNvSpPr>
              <a:spLocks noChangeShapeType="1"/>
            </p:cNvSpPr>
            <p:nvPr/>
          </p:nvSpPr>
          <p:spPr bwMode="auto">
            <a:xfrm>
              <a:off x="1002" y="480"/>
              <a:ext cx="74"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75" name="Line 28"/>
            <p:cNvSpPr>
              <a:spLocks noChangeShapeType="1"/>
            </p:cNvSpPr>
            <p:nvPr/>
          </p:nvSpPr>
          <p:spPr bwMode="auto">
            <a:xfrm flipH="1">
              <a:off x="929" y="480"/>
              <a:ext cx="110" cy="40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76" name="Line 29"/>
            <p:cNvSpPr>
              <a:spLocks noChangeShapeType="1"/>
            </p:cNvSpPr>
            <p:nvPr/>
          </p:nvSpPr>
          <p:spPr bwMode="auto">
            <a:xfrm>
              <a:off x="1039" y="480"/>
              <a:ext cx="110" cy="40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77" name="Line 30"/>
            <p:cNvSpPr>
              <a:spLocks noChangeShapeType="1"/>
            </p:cNvSpPr>
            <p:nvPr/>
          </p:nvSpPr>
          <p:spPr bwMode="auto">
            <a:xfrm>
              <a:off x="929" y="881"/>
              <a:ext cx="220"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78" name="Line 31"/>
            <p:cNvSpPr>
              <a:spLocks noChangeShapeType="1"/>
            </p:cNvSpPr>
            <p:nvPr/>
          </p:nvSpPr>
          <p:spPr bwMode="auto">
            <a:xfrm>
              <a:off x="1002" y="614"/>
              <a:ext cx="74"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79" name="Line 32"/>
            <p:cNvSpPr>
              <a:spLocks noChangeShapeType="1"/>
            </p:cNvSpPr>
            <p:nvPr/>
          </p:nvSpPr>
          <p:spPr bwMode="auto">
            <a:xfrm>
              <a:off x="966" y="681"/>
              <a:ext cx="146"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80" name="Line 33"/>
            <p:cNvSpPr>
              <a:spLocks noChangeShapeType="1"/>
            </p:cNvSpPr>
            <p:nvPr/>
          </p:nvSpPr>
          <p:spPr bwMode="auto">
            <a:xfrm>
              <a:off x="966" y="747"/>
              <a:ext cx="146"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81" name="Line 34"/>
            <p:cNvSpPr>
              <a:spLocks noChangeShapeType="1"/>
            </p:cNvSpPr>
            <p:nvPr/>
          </p:nvSpPr>
          <p:spPr bwMode="auto">
            <a:xfrm>
              <a:off x="929" y="815"/>
              <a:ext cx="220"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82" name="Line 35"/>
            <p:cNvSpPr>
              <a:spLocks noChangeShapeType="1"/>
            </p:cNvSpPr>
            <p:nvPr/>
          </p:nvSpPr>
          <p:spPr bwMode="auto">
            <a:xfrm>
              <a:off x="1002" y="614"/>
              <a:ext cx="147" cy="267"/>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83" name="Line 36"/>
            <p:cNvSpPr>
              <a:spLocks noChangeShapeType="1"/>
            </p:cNvSpPr>
            <p:nvPr/>
          </p:nvSpPr>
          <p:spPr bwMode="auto">
            <a:xfrm flipV="1">
              <a:off x="929" y="614"/>
              <a:ext cx="147" cy="267"/>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84" name="Line 37"/>
            <p:cNvSpPr>
              <a:spLocks noChangeShapeType="1"/>
            </p:cNvSpPr>
            <p:nvPr/>
          </p:nvSpPr>
          <p:spPr bwMode="auto">
            <a:xfrm flipH="1">
              <a:off x="782" y="413"/>
              <a:ext cx="110"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85" name="Line 38"/>
            <p:cNvSpPr>
              <a:spLocks noChangeShapeType="1"/>
            </p:cNvSpPr>
            <p:nvPr/>
          </p:nvSpPr>
          <p:spPr bwMode="auto">
            <a:xfrm>
              <a:off x="782" y="547"/>
              <a:ext cx="110"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86" name="Line 39"/>
            <p:cNvSpPr>
              <a:spLocks noChangeShapeType="1"/>
            </p:cNvSpPr>
            <p:nvPr/>
          </p:nvSpPr>
          <p:spPr bwMode="auto">
            <a:xfrm flipH="1">
              <a:off x="782" y="547"/>
              <a:ext cx="110"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87" name="Line 40"/>
            <p:cNvSpPr>
              <a:spLocks noChangeShapeType="1"/>
            </p:cNvSpPr>
            <p:nvPr/>
          </p:nvSpPr>
          <p:spPr bwMode="auto">
            <a:xfrm>
              <a:off x="1186" y="413"/>
              <a:ext cx="110"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88" name="Line 41"/>
            <p:cNvSpPr>
              <a:spLocks noChangeShapeType="1"/>
            </p:cNvSpPr>
            <p:nvPr/>
          </p:nvSpPr>
          <p:spPr bwMode="auto">
            <a:xfrm flipH="1">
              <a:off x="1186" y="547"/>
              <a:ext cx="110"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44089" name="Line 42"/>
            <p:cNvSpPr>
              <a:spLocks noChangeShapeType="1"/>
            </p:cNvSpPr>
            <p:nvPr/>
          </p:nvSpPr>
          <p:spPr bwMode="auto">
            <a:xfrm>
              <a:off x="1186" y="547"/>
              <a:ext cx="110" cy="13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endParaRPr lang="en-US"/>
            </a:p>
          </p:txBody>
        </p:sp>
      </p:grpSp>
      <p:sp>
        <p:nvSpPr>
          <p:cNvPr id="44041" name="Rectangle 43"/>
          <p:cNvSpPr>
            <a:spLocks noChangeArrowheads="1"/>
          </p:cNvSpPr>
          <p:nvPr/>
        </p:nvSpPr>
        <p:spPr bwMode="auto">
          <a:xfrm>
            <a:off x="4192588" y="3035300"/>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r>
              <a:rPr lang="en-US" altLang="zh-CN" sz="1800" b="0">
                <a:solidFill>
                  <a:srgbClr val="000066"/>
                </a:solidFill>
                <a:latin typeface="Helvetica" panose="020B0604020202020204" pitchFamily="34" charset="0"/>
                <a:ea typeface="宋体" panose="02010600030101010101" pitchFamily="2" charset="-122"/>
              </a:rPr>
              <a:t>BS</a:t>
            </a:r>
          </a:p>
        </p:txBody>
      </p:sp>
      <p:sp>
        <p:nvSpPr>
          <p:cNvPr id="44042" name="Rectangle 44"/>
          <p:cNvSpPr>
            <a:spLocks noChangeArrowheads="1"/>
          </p:cNvSpPr>
          <p:nvPr/>
        </p:nvSpPr>
        <p:spPr bwMode="auto">
          <a:xfrm>
            <a:off x="4208463" y="4054475"/>
            <a:ext cx="342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r>
              <a:rPr lang="en-US" altLang="zh-CN" sz="1800" b="0">
                <a:solidFill>
                  <a:srgbClr val="000066"/>
                </a:solidFill>
                <a:latin typeface="Helvetica" panose="020B0604020202020204" pitchFamily="34" charset="0"/>
                <a:ea typeface="宋体" panose="02010600030101010101" pitchFamily="2" charset="-122"/>
              </a:rPr>
              <a:t>MS</a:t>
            </a:r>
          </a:p>
        </p:txBody>
      </p:sp>
      <p:sp>
        <p:nvSpPr>
          <p:cNvPr id="44043" name="Rectangle 45"/>
          <p:cNvSpPr>
            <a:spLocks noChangeArrowheads="1"/>
          </p:cNvSpPr>
          <p:nvPr/>
        </p:nvSpPr>
        <p:spPr bwMode="auto">
          <a:xfrm>
            <a:off x="3073400" y="3165475"/>
            <a:ext cx="393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r>
              <a:rPr lang="en-US" altLang="zh-CN" sz="1800" b="0">
                <a:solidFill>
                  <a:srgbClr val="000066"/>
                </a:solidFill>
                <a:latin typeface="Helvetica" panose="020B0604020202020204" pitchFamily="34" charset="0"/>
                <a:ea typeface="宋体" panose="02010600030101010101" pitchFamily="2" charset="-122"/>
              </a:rPr>
              <a:t>Cell</a:t>
            </a:r>
          </a:p>
        </p:txBody>
      </p:sp>
      <p:sp>
        <p:nvSpPr>
          <p:cNvPr id="44044" name="Text Box 46"/>
          <p:cNvSpPr txBox="1">
            <a:spLocks noChangeArrowheads="1"/>
          </p:cNvSpPr>
          <p:nvPr/>
        </p:nvSpPr>
        <p:spPr bwMode="auto">
          <a:xfrm>
            <a:off x="6530975" y="4195763"/>
            <a:ext cx="215582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eaLnBrk="1" hangingPunct="1">
              <a:spcBef>
                <a:spcPct val="0"/>
              </a:spcBef>
              <a:buClrTx/>
              <a:buFontTx/>
              <a:buNone/>
            </a:pPr>
            <a:r>
              <a:rPr lang="zh-CN" altLang="en-US" sz="1800" b="0" dirty="0">
                <a:solidFill>
                  <a:srgbClr val="000066"/>
                </a:solidFill>
                <a:latin typeface="Helvetica" panose="020B0604020202020204" pitchFamily="34" charset="0"/>
                <a:ea typeface="宋体" panose="02010600030101010101" pitchFamily="2" charset="-122"/>
                <a:cs typeface="Times New Roman" panose="02020603050405020304" charset="0"/>
              </a:rPr>
              <a:t>大多数模型中使用六边形蜂窝区域</a:t>
            </a:r>
            <a:endParaRPr lang="en-US" altLang="zh-CN" sz="1800" b="0" dirty="0">
              <a:solidFill>
                <a:srgbClr val="000066"/>
              </a:solidFill>
              <a:latin typeface="Helvetica" panose="020B0604020202020204" pitchFamily="34" charset="0"/>
              <a:ea typeface="宋体" panose="02010600030101010101" pitchFamily="2" charset="-122"/>
              <a:cs typeface="Times New Roman" panose="02020603050405020304" charset="0"/>
            </a:endParaRPr>
          </a:p>
        </p:txBody>
      </p:sp>
      <p:sp>
        <p:nvSpPr>
          <p:cNvPr id="44045" name="Line 47"/>
          <p:cNvSpPr>
            <a:spLocks noChangeShapeType="1"/>
          </p:cNvSpPr>
          <p:nvPr/>
        </p:nvSpPr>
        <p:spPr bwMode="auto">
          <a:xfrm flipH="1">
            <a:off x="5715000" y="1978025"/>
            <a:ext cx="887413" cy="38417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6" name="Text Box 48"/>
          <p:cNvSpPr txBox="1">
            <a:spLocks noChangeArrowheads="1"/>
          </p:cNvSpPr>
          <p:nvPr/>
        </p:nvSpPr>
        <p:spPr bwMode="auto">
          <a:xfrm>
            <a:off x="6508750" y="1774825"/>
            <a:ext cx="18923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r>
              <a:rPr lang="zh-CN" altLang="en-US" sz="1800" b="0" dirty="0">
                <a:solidFill>
                  <a:schemeClr val="folHlink"/>
                </a:solidFill>
                <a:ea typeface="宋体" panose="02010600030101010101" pitchFamily="2" charset="-122"/>
                <a:cs typeface="Times New Roman" panose="02020603050405020304" charset="0"/>
              </a:rPr>
              <a:t>理想蜂窝区域</a:t>
            </a:r>
            <a:r>
              <a:rPr lang="en-US" altLang="zh-CN" sz="1800" b="0" dirty="0">
                <a:solidFill>
                  <a:schemeClr val="folHlink"/>
                </a:solidFill>
                <a:ea typeface="宋体" panose="02010600030101010101" pitchFamily="2" charset="-122"/>
                <a:cs typeface="Times New Roman" panose="02020603050405020304" charset="0"/>
              </a:rPr>
              <a:t> </a:t>
            </a:r>
          </a:p>
          <a:p>
            <a:pPr algn="ctr" eaLnBrk="1" hangingPunct="1">
              <a:spcBef>
                <a:spcPct val="0"/>
              </a:spcBef>
              <a:buClrTx/>
              <a:buFontTx/>
              <a:buNone/>
            </a:pPr>
            <a:r>
              <a:rPr lang="zh-CN" altLang="en-US" sz="1800" b="0" dirty="0">
                <a:solidFill>
                  <a:schemeClr val="folHlink"/>
                </a:solidFill>
                <a:ea typeface="宋体" panose="02010600030101010101" pitchFamily="2" charset="-122"/>
                <a:cs typeface="Times New Roman" panose="02020603050405020304" charset="0"/>
              </a:rPr>
              <a:t>（</a:t>
            </a:r>
            <a:r>
              <a:rPr lang="en-US" altLang="zh-CN" sz="1800" b="0" dirty="0">
                <a:solidFill>
                  <a:schemeClr val="folHlink"/>
                </a:solidFill>
                <a:ea typeface="宋体" panose="02010600030101010101" pitchFamily="2" charset="-122"/>
                <a:cs typeface="Times New Roman" panose="02020603050405020304" charset="0"/>
              </a:rPr>
              <a:t>2-10</a:t>
            </a:r>
            <a:r>
              <a:rPr lang="zh-CN" altLang="en-US" sz="1800" b="0" dirty="0">
                <a:solidFill>
                  <a:schemeClr val="folHlink"/>
                </a:solidFill>
                <a:ea typeface="宋体" panose="02010600030101010101" pitchFamily="2" charset="-122"/>
                <a:cs typeface="Times New Roman" panose="02020603050405020304" charset="0"/>
              </a:rPr>
              <a:t>公里半径）</a:t>
            </a:r>
            <a:endParaRPr lang="en-US" altLang="zh-CN" sz="1800" b="0" dirty="0">
              <a:solidFill>
                <a:schemeClr val="folHlink"/>
              </a:solidFill>
              <a:ea typeface="宋体" panose="02010600030101010101" pitchFamily="2" charset="-122"/>
              <a:cs typeface="Times New Roman" panose="02020603050405020304" charset="0"/>
            </a:endParaRPr>
          </a:p>
        </p:txBody>
      </p:sp>
      <p:sp>
        <p:nvSpPr>
          <p:cNvPr id="44047" name="Line 49"/>
          <p:cNvSpPr>
            <a:spLocks noChangeShapeType="1"/>
          </p:cNvSpPr>
          <p:nvPr/>
        </p:nvSpPr>
        <p:spPr bwMode="auto">
          <a:xfrm flipH="1" flipV="1">
            <a:off x="5713413" y="4094163"/>
            <a:ext cx="839787" cy="27305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8" name="Text Box 50"/>
          <p:cNvSpPr txBox="1">
            <a:spLocks noChangeArrowheads="1"/>
          </p:cNvSpPr>
          <p:nvPr/>
        </p:nvSpPr>
        <p:spPr bwMode="auto">
          <a:xfrm>
            <a:off x="760413" y="4064000"/>
            <a:ext cx="16240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r>
              <a:rPr lang="zh-CN" altLang="en-US" sz="1800" b="0" dirty="0">
                <a:solidFill>
                  <a:srgbClr val="000066"/>
                </a:solidFill>
                <a:latin typeface="Helvetica" panose="020B0604020202020204" pitchFamily="34" charset="0"/>
                <a:ea typeface="宋体" panose="02010600030101010101" pitchFamily="2" charset="-122"/>
                <a:cs typeface="Times New Roman" panose="02020603050405020304" charset="0"/>
              </a:rPr>
              <a:t>蜂窝的另一种</a:t>
            </a:r>
            <a:endParaRPr lang="en-US" altLang="zh-CN" sz="1800" b="0" dirty="0">
              <a:solidFill>
                <a:srgbClr val="000066"/>
              </a:solidFill>
              <a:latin typeface="Helvetica" panose="020B0604020202020204" pitchFamily="34" charset="0"/>
              <a:ea typeface="宋体" panose="02010600030101010101" pitchFamily="2" charset="-122"/>
              <a:cs typeface="Times New Roman" panose="02020603050405020304" charset="0"/>
            </a:endParaRPr>
          </a:p>
          <a:p>
            <a:pPr algn="ctr" eaLnBrk="1" hangingPunct="1">
              <a:spcBef>
                <a:spcPct val="0"/>
              </a:spcBef>
              <a:buClrTx/>
              <a:buFontTx/>
              <a:buNone/>
            </a:pPr>
            <a:r>
              <a:rPr lang="zh-CN" altLang="en-US" sz="1800" b="0" dirty="0">
                <a:solidFill>
                  <a:srgbClr val="000066"/>
                </a:solidFill>
                <a:latin typeface="Helvetica" panose="020B0604020202020204" pitchFamily="34" charset="0"/>
                <a:ea typeface="宋体" panose="02010600030101010101" pitchFamily="2" charset="-122"/>
                <a:cs typeface="Times New Roman" panose="02020603050405020304" charset="0"/>
              </a:rPr>
              <a:t>形状</a:t>
            </a:r>
            <a:endParaRPr lang="en-US" altLang="zh-CN" sz="1800" b="0" dirty="0">
              <a:solidFill>
                <a:srgbClr val="000066"/>
              </a:solidFill>
              <a:latin typeface="Helvetica" panose="020B0604020202020204" pitchFamily="34" charset="0"/>
              <a:ea typeface="宋体" panose="02010600030101010101" pitchFamily="2" charset="-122"/>
              <a:cs typeface="Times New Roman" panose="02020603050405020304" charset="0"/>
            </a:endParaRPr>
          </a:p>
        </p:txBody>
      </p:sp>
      <p:sp>
        <p:nvSpPr>
          <p:cNvPr id="44049" name="Line 51"/>
          <p:cNvSpPr>
            <a:spLocks noChangeShapeType="1"/>
          </p:cNvSpPr>
          <p:nvPr/>
        </p:nvSpPr>
        <p:spPr bwMode="auto">
          <a:xfrm flipV="1">
            <a:off x="2325688" y="4214813"/>
            <a:ext cx="611187" cy="7461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50" name="Rectangle 52"/>
          <p:cNvSpPr>
            <a:spLocks noChangeArrowheads="1"/>
          </p:cNvSpPr>
          <p:nvPr/>
        </p:nvSpPr>
        <p:spPr bwMode="auto">
          <a:xfrm>
            <a:off x="5319713" y="3375025"/>
            <a:ext cx="342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r>
              <a:rPr lang="en-US" altLang="zh-CN" sz="1800" b="0">
                <a:solidFill>
                  <a:srgbClr val="000066"/>
                </a:solidFill>
                <a:latin typeface="Helvetica" panose="020B0604020202020204" pitchFamily="34" charset="0"/>
                <a:ea typeface="宋体" panose="02010600030101010101" pitchFamily="2" charset="-122"/>
              </a:rPr>
              <a:t>MS</a:t>
            </a:r>
          </a:p>
        </p:txBody>
      </p:sp>
      <p:sp>
        <p:nvSpPr>
          <p:cNvPr id="44051" name="Rectangle 53"/>
          <p:cNvSpPr>
            <a:spLocks noChangeArrowheads="1"/>
          </p:cNvSpPr>
          <p:nvPr/>
        </p:nvSpPr>
        <p:spPr bwMode="auto">
          <a:xfrm>
            <a:off x="2955925" y="1830388"/>
            <a:ext cx="2995613" cy="2716212"/>
          </a:xfrm>
          <a:prstGeom prst="rect">
            <a:avLst/>
          </a:prstGeom>
          <a:noFill/>
          <a:ln w="7938">
            <a:solidFill>
              <a:srgbClr val="000000"/>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4052" name="Oval 54"/>
          <p:cNvSpPr>
            <a:spLocks noChangeArrowheads="1"/>
          </p:cNvSpPr>
          <p:nvPr/>
        </p:nvSpPr>
        <p:spPr bwMode="auto">
          <a:xfrm>
            <a:off x="2863850" y="1677988"/>
            <a:ext cx="3165475" cy="3351212"/>
          </a:xfrm>
          <a:prstGeom prst="ellipse">
            <a:avLst/>
          </a:pr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4053" name="Freeform 55"/>
          <p:cNvSpPr/>
          <p:nvPr/>
        </p:nvSpPr>
        <p:spPr bwMode="auto">
          <a:xfrm>
            <a:off x="2703513" y="1774825"/>
            <a:ext cx="3459162" cy="3101975"/>
          </a:xfrm>
          <a:custGeom>
            <a:avLst/>
            <a:gdLst>
              <a:gd name="T0" fmla="*/ 2147483646 w 2179"/>
              <a:gd name="T1" fmla="*/ 0 h 1954"/>
              <a:gd name="T2" fmla="*/ 2147483646 w 2179"/>
              <a:gd name="T3" fmla="*/ 0 h 1954"/>
              <a:gd name="T4" fmla="*/ 2147483646 w 2179"/>
              <a:gd name="T5" fmla="*/ 2147483646 h 1954"/>
              <a:gd name="T6" fmla="*/ 2147483646 w 2179"/>
              <a:gd name="T7" fmla="*/ 2147483646 h 1954"/>
              <a:gd name="T8" fmla="*/ 2147483646 w 2179"/>
              <a:gd name="T9" fmla="*/ 2147483646 h 1954"/>
              <a:gd name="T10" fmla="*/ 0 w 2179"/>
              <a:gd name="T11" fmla="*/ 2147483646 h 1954"/>
              <a:gd name="T12" fmla="*/ 2147483646 w 2179"/>
              <a:gd name="T13" fmla="*/ 0 h 1954"/>
              <a:gd name="T14" fmla="*/ 0 60000 65536"/>
              <a:gd name="T15" fmla="*/ 0 60000 65536"/>
              <a:gd name="T16" fmla="*/ 0 60000 65536"/>
              <a:gd name="T17" fmla="*/ 0 60000 65536"/>
              <a:gd name="T18" fmla="*/ 0 60000 65536"/>
              <a:gd name="T19" fmla="*/ 0 60000 65536"/>
              <a:gd name="T20" fmla="*/ 0 60000 65536"/>
              <a:gd name="T21" fmla="*/ 0 w 2179"/>
              <a:gd name="T22" fmla="*/ 0 h 1954"/>
              <a:gd name="T23" fmla="*/ 2179 w 2179"/>
              <a:gd name="T24" fmla="*/ 1954 h 19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9" h="1954">
                <a:moveTo>
                  <a:pt x="534" y="0"/>
                </a:moveTo>
                <a:lnTo>
                  <a:pt x="1628" y="0"/>
                </a:lnTo>
                <a:lnTo>
                  <a:pt x="2179" y="969"/>
                </a:lnTo>
                <a:lnTo>
                  <a:pt x="1628" y="1954"/>
                </a:lnTo>
                <a:lnTo>
                  <a:pt x="534" y="1954"/>
                </a:lnTo>
                <a:lnTo>
                  <a:pt x="0" y="977"/>
                </a:lnTo>
                <a:lnTo>
                  <a:pt x="534" y="0"/>
                </a:lnTo>
                <a:close/>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02E6857F-EA23-40F2-AB96-9E2CD753C366}" type="slidenum">
              <a:rPr lang="en-US" altLang="zh-CN" sz="1400" smtClean="0"/>
              <a:pPr>
                <a:spcBef>
                  <a:spcPct val="0"/>
                </a:spcBef>
                <a:buClrTx/>
                <a:buFontTx/>
                <a:buNone/>
              </a:pPr>
              <a:t>36</a:t>
            </a:fld>
            <a:endParaRPr lang="en-US" altLang="zh-CN" sz="1400"/>
          </a:p>
        </p:txBody>
      </p:sp>
      <p:sp>
        <p:nvSpPr>
          <p:cNvPr id="54276" name="Line 2"/>
          <p:cNvSpPr>
            <a:spLocks noChangeShapeType="1"/>
          </p:cNvSpPr>
          <p:nvPr/>
        </p:nvSpPr>
        <p:spPr bwMode="auto">
          <a:xfrm flipV="1">
            <a:off x="1343025" y="1114425"/>
            <a:ext cx="0" cy="464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4277" name="Line 3"/>
          <p:cNvSpPr>
            <a:spLocks noChangeShapeType="1"/>
          </p:cNvSpPr>
          <p:nvPr/>
        </p:nvSpPr>
        <p:spPr bwMode="auto">
          <a:xfrm>
            <a:off x="1343025" y="5762625"/>
            <a:ext cx="678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4278" name="Freeform 4"/>
          <p:cNvSpPr>
            <a:spLocks/>
          </p:cNvSpPr>
          <p:nvPr/>
        </p:nvSpPr>
        <p:spPr bwMode="auto">
          <a:xfrm>
            <a:off x="1343025" y="1952625"/>
            <a:ext cx="6400800" cy="3810000"/>
          </a:xfrm>
          <a:custGeom>
            <a:avLst/>
            <a:gdLst>
              <a:gd name="T0" fmla="*/ 0 w 4032"/>
              <a:gd name="T1" fmla="*/ 2147483646 h 2400"/>
              <a:gd name="T2" fmla="*/ 2147483646 w 4032"/>
              <a:gd name="T3" fmla="*/ 2147483646 h 2400"/>
              <a:gd name="T4" fmla="*/ 2147483646 w 4032"/>
              <a:gd name="T5" fmla="*/ 2147483646 h 2400"/>
              <a:gd name="T6" fmla="*/ 2147483646 w 4032"/>
              <a:gd name="T7" fmla="*/ 2147483646 h 2400"/>
              <a:gd name="T8" fmla="*/ 2147483646 w 4032"/>
              <a:gd name="T9" fmla="*/ 2147483646 h 2400"/>
              <a:gd name="T10" fmla="*/ 2147483646 w 4032"/>
              <a:gd name="T11" fmla="*/ 2147483646 h 2400"/>
              <a:gd name="T12" fmla="*/ 2147483646 w 4032"/>
              <a:gd name="T13" fmla="*/ 2147483646 h 2400"/>
              <a:gd name="T14" fmla="*/ 2147483646 w 4032"/>
              <a:gd name="T15" fmla="*/ 2147483646 h 2400"/>
              <a:gd name="T16" fmla="*/ 2147483646 w 4032"/>
              <a:gd name="T17" fmla="*/ 2147483646 h 2400"/>
              <a:gd name="T18" fmla="*/ 2147483646 w 4032"/>
              <a:gd name="T19" fmla="*/ 2147483646 h 2400"/>
              <a:gd name="T20" fmla="*/ 2147483646 w 4032"/>
              <a:gd name="T21" fmla="*/ 2147483646 h 2400"/>
              <a:gd name="T22" fmla="*/ 2147483646 w 4032"/>
              <a:gd name="T23" fmla="*/ 2147483646 h 2400"/>
              <a:gd name="T24" fmla="*/ 2147483646 w 4032"/>
              <a:gd name="T25" fmla="*/ 2147483646 h 2400"/>
              <a:gd name="T26" fmla="*/ 2147483646 w 4032"/>
              <a:gd name="T27" fmla="*/ 2147483646 h 2400"/>
              <a:gd name="T28" fmla="*/ 2147483646 w 4032"/>
              <a:gd name="T29" fmla="*/ 2147483646 h 2400"/>
              <a:gd name="T30" fmla="*/ 2147483646 w 4032"/>
              <a:gd name="T31" fmla="*/ 2147483646 h 2400"/>
              <a:gd name="T32" fmla="*/ 2147483646 w 4032"/>
              <a:gd name="T33" fmla="*/ 2147483646 h 2400"/>
              <a:gd name="T34" fmla="*/ 2147483646 w 4032"/>
              <a:gd name="T35" fmla="*/ 0 h 2400"/>
              <a:gd name="T36" fmla="*/ 2147483646 w 4032"/>
              <a:gd name="T37" fmla="*/ 2147483646 h 2400"/>
              <a:gd name="T38" fmla="*/ 0 w 4032"/>
              <a:gd name="T39" fmla="*/ 2147483646 h 2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32"/>
              <a:gd name="T61" fmla="*/ 0 h 2400"/>
              <a:gd name="T62" fmla="*/ 4032 w 4032"/>
              <a:gd name="T63" fmla="*/ 2400 h 24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32" h="2400">
                <a:moveTo>
                  <a:pt x="0" y="2400"/>
                </a:moveTo>
                <a:lnTo>
                  <a:pt x="240" y="2400"/>
                </a:lnTo>
                <a:lnTo>
                  <a:pt x="672" y="2352"/>
                </a:lnTo>
                <a:lnTo>
                  <a:pt x="1008" y="2256"/>
                </a:lnTo>
                <a:lnTo>
                  <a:pt x="1248" y="2160"/>
                </a:lnTo>
                <a:lnTo>
                  <a:pt x="1440" y="2016"/>
                </a:lnTo>
                <a:lnTo>
                  <a:pt x="1584" y="1872"/>
                </a:lnTo>
                <a:lnTo>
                  <a:pt x="1776" y="1632"/>
                </a:lnTo>
                <a:lnTo>
                  <a:pt x="1968" y="1392"/>
                </a:lnTo>
                <a:lnTo>
                  <a:pt x="2112" y="1248"/>
                </a:lnTo>
                <a:lnTo>
                  <a:pt x="2160" y="1152"/>
                </a:lnTo>
                <a:lnTo>
                  <a:pt x="2304" y="1008"/>
                </a:lnTo>
                <a:lnTo>
                  <a:pt x="2400" y="912"/>
                </a:lnTo>
                <a:lnTo>
                  <a:pt x="2784" y="624"/>
                </a:lnTo>
                <a:lnTo>
                  <a:pt x="3264" y="336"/>
                </a:lnTo>
                <a:lnTo>
                  <a:pt x="3456" y="240"/>
                </a:lnTo>
                <a:lnTo>
                  <a:pt x="3792" y="96"/>
                </a:lnTo>
                <a:lnTo>
                  <a:pt x="4032" y="0"/>
                </a:lnTo>
                <a:lnTo>
                  <a:pt x="4032" y="2400"/>
                </a:lnTo>
                <a:cubicBezTo>
                  <a:pt x="2688" y="2400"/>
                  <a:pt x="1344" y="2400"/>
                  <a:pt x="0" y="2400"/>
                </a:cubicBezTo>
                <a:close/>
              </a:path>
            </a:pathLst>
          </a:custGeom>
          <a:solidFill>
            <a:srgbClr val="0000FF">
              <a:alpha val="50195"/>
            </a:srgbClr>
          </a:solidFill>
          <a:ln w="9525">
            <a:solidFill>
              <a:schemeClr val="tx1"/>
            </a:solidFill>
            <a:round/>
            <a:headEnd/>
            <a:tailEnd/>
          </a:ln>
        </p:spPr>
        <p:txBody>
          <a:bodyPr>
            <a:spAutoFit/>
          </a:bodyPr>
          <a:lstStyle/>
          <a:p>
            <a:endParaRPr lang="en-US"/>
          </a:p>
        </p:txBody>
      </p:sp>
      <p:sp>
        <p:nvSpPr>
          <p:cNvPr id="54279" name="Freeform 5"/>
          <p:cNvSpPr>
            <a:spLocks/>
          </p:cNvSpPr>
          <p:nvPr/>
        </p:nvSpPr>
        <p:spPr bwMode="auto">
          <a:xfrm>
            <a:off x="1343025" y="3171825"/>
            <a:ext cx="6400800" cy="2590800"/>
          </a:xfrm>
          <a:custGeom>
            <a:avLst/>
            <a:gdLst>
              <a:gd name="T0" fmla="*/ 0 w 4032"/>
              <a:gd name="T1" fmla="*/ 2147483646 h 1632"/>
              <a:gd name="T2" fmla="*/ 2147483646 w 4032"/>
              <a:gd name="T3" fmla="*/ 2147483646 h 1632"/>
              <a:gd name="T4" fmla="*/ 2147483646 w 4032"/>
              <a:gd name="T5" fmla="*/ 2147483646 h 1632"/>
              <a:gd name="T6" fmla="*/ 2147483646 w 4032"/>
              <a:gd name="T7" fmla="*/ 2147483646 h 1632"/>
              <a:gd name="T8" fmla="*/ 2147483646 w 4032"/>
              <a:gd name="T9" fmla="*/ 2147483646 h 1632"/>
              <a:gd name="T10" fmla="*/ 2147483646 w 4032"/>
              <a:gd name="T11" fmla="*/ 2147483646 h 1632"/>
              <a:gd name="T12" fmla="*/ 2147483646 w 4032"/>
              <a:gd name="T13" fmla="*/ 2147483646 h 1632"/>
              <a:gd name="T14" fmla="*/ 2147483646 w 4032"/>
              <a:gd name="T15" fmla="*/ 2147483646 h 1632"/>
              <a:gd name="T16" fmla="*/ 2147483646 w 4032"/>
              <a:gd name="T17" fmla="*/ 2147483646 h 1632"/>
              <a:gd name="T18" fmla="*/ 2147483646 w 4032"/>
              <a:gd name="T19" fmla="*/ 2147483646 h 1632"/>
              <a:gd name="T20" fmla="*/ 2147483646 w 4032"/>
              <a:gd name="T21" fmla="*/ 2147483646 h 1632"/>
              <a:gd name="T22" fmla="*/ 2147483646 w 4032"/>
              <a:gd name="T23" fmla="*/ 2147483646 h 1632"/>
              <a:gd name="T24" fmla="*/ 2147483646 w 4032"/>
              <a:gd name="T25" fmla="*/ 0 h 1632"/>
              <a:gd name="T26" fmla="*/ 2147483646 w 4032"/>
              <a:gd name="T27" fmla="*/ 0 h 1632"/>
              <a:gd name="T28" fmla="*/ 2147483646 w 4032"/>
              <a:gd name="T29" fmla="*/ 2147483646 h 1632"/>
              <a:gd name="T30" fmla="*/ 2147483646 w 4032"/>
              <a:gd name="T31" fmla="*/ 2147483646 h 1632"/>
              <a:gd name="T32" fmla="*/ 2147483646 w 4032"/>
              <a:gd name="T33" fmla="*/ 2147483646 h 1632"/>
              <a:gd name="T34" fmla="*/ 2147483646 w 4032"/>
              <a:gd name="T35" fmla="*/ 2147483646 h 1632"/>
              <a:gd name="T36" fmla="*/ 2147483646 w 4032"/>
              <a:gd name="T37" fmla="*/ 2147483646 h 1632"/>
              <a:gd name="T38" fmla="*/ 2147483646 w 4032"/>
              <a:gd name="T39" fmla="*/ 2147483646 h 1632"/>
              <a:gd name="T40" fmla="*/ 0 w 4032"/>
              <a:gd name="T41" fmla="*/ 2147483646 h 16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32"/>
              <a:gd name="T64" fmla="*/ 0 h 1632"/>
              <a:gd name="T65" fmla="*/ 4032 w 4032"/>
              <a:gd name="T66" fmla="*/ 1632 h 16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32" h="1632">
                <a:moveTo>
                  <a:pt x="0" y="1632"/>
                </a:moveTo>
                <a:lnTo>
                  <a:pt x="240" y="1632"/>
                </a:lnTo>
                <a:lnTo>
                  <a:pt x="672" y="1584"/>
                </a:lnTo>
                <a:lnTo>
                  <a:pt x="1056" y="1488"/>
                </a:lnTo>
                <a:lnTo>
                  <a:pt x="1248" y="1392"/>
                </a:lnTo>
                <a:lnTo>
                  <a:pt x="1392" y="1296"/>
                </a:lnTo>
                <a:lnTo>
                  <a:pt x="1584" y="1104"/>
                </a:lnTo>
                <a:lnTo>
                  <a:pt x="1872" y="768"/>
                </a:lnTo>
                <a:lnTo>
                  <a:pt x="2064" y="528"/>
                </a:lnTo>
                <a:lnTo>
                  <a:pt x="2304" y="288"/>
                </a:lnTo>
                <a:lnTo>
                  <a:pt x="2496" y="144"/>
                </a:lnTo>
                <a:lnTo>
                  <a:pt x="2688" y="48"/>
                </a:lnTo>
                <a:lnTo>
                  <a:pt x="2880" y="0"/>
                </a:lnTo>
                <a:lnTo>
                  <a:pt x="3024" y="0"/>
                </a:lnTo>
                <a:lnTo>
                  <a:pt x="3264" y="96"/>
                </a:lnTo>
                <a:lnTo>
                  <a:pt x="3504" y="192"/>
                </a:lnTo>
                <a:lnTo>
                  <a:pt x="3744" y="240"/>
                </a:lnTo>
                <a:lnTo>
                  <a:pt x="3840" y="240"/>
                </a:lnTo>
                <a:lnTo>
                  <a:pt x="4032" y="240"/>
                </a:lnTo>
                <a:lnTo>
                  <a:pt x="4032" y="1632"/>
                </a:lnTo>
                <a:lnTo>
                  <a:pt x="0" y="1632"/>
                </a:lnTo>
                <a:close/>
              </a:path>
            </a:pathLst>
          </a:custGeom>
          <a:solidFill>
            <a:srgbClr val="FFFF00"/>
          </a:solidFill>
          <a:ln w="19050">
            <a:solidFill>
              <a:schemeClr val="tx1"/>
            </a:solidFill>
            <a:round/>
            <a:headEnd/>
            <a:tailEnd/>
          </a:ln>
        </p:spPr>
        <p:txBody>
          <a:bodyPr>
            <a:spAutoFit/>
          </a:bodyPr>
          <a:lstStyle/>
          <a:p>
            <a:endParaRPr lang="en-US"/>
          </a:p>
        </p:txBody>
      </p:sp>
      <p:sp>
        <p:nvSpPr>
          <p:cNvPr id="54280" name="Freeform 6"/>
          <p:cNvSpPr>
            <a:spLocks/>
          </p:cNvSpPr>
          <p:nvPr/>
        </p:nvSpPr>
        <p:spPr bwMode="auto">
          <a:xfrm>
            <a:off x="1343025" y="5610225"/>
            <a:ext cx="3810000" cy="152400"/>
          </a:xfrm>
          <a:custGeom>
            <a:avLst/>
            <a:gdLst>
              <a:gd name="T0" fmla="*/ 0 w 2400"/>
              <a:gd name="T1" fmla="*/ 2147483646 h 96"/>
              <a:gd name="T2" fmla="*/ 2147483646 w 2400"/>
              <a:gd name="T3" fmla="*/ 2147483646 h 96"/>
              <a:gd name="T4" fmla="*/ 2147483646 w 2400"/>
              <a:gd name="T5" fmla="*/ 2147483646 h 96"/>
              <a:gd name="T6" fmla="*/ 2147483646 w 2400"/>
              <a:gd name="T7" fmla="*/ 0 h 96"/>
              <a:gd name="T8" fmla="*/ 2147483646 w 2400"/>
              <a:gd name="T9" fmla="*/ 0 h 96"/>
              <a:gd name="T10" fmla="*/ 2147483646 w 2400"/>
              <a:gd name="T11" fmla="*/ 2147483646 h 96"/>
              <a:gd name="T12" fmla="*/ 2147483646 w 2400"/>
              <a:gd name="T13" fmla="*/ 2147483646 h 96"/>
              <a:gd name="T14" fmla="*/ 0 w 2400"/>
              <a:gd name="T15" fmla="*/ 2147483646 h 96"/>
              <a:gd name="T16" fmla="*/ 0 60000 65536"/>
              <a:gd name="T17" fmla="*/ 0 60000 65536"/>
              <a:gd name="T18" fmla="*/ 0 60000 65536"/>
              <a:gd name="T19" fmla="*/ 0 60000 65536"/>
              <a:gd name="T20" fmla="*/ 0 60000 65536"/>
              <a:gd name="T21" fmla="*/ 0 60000 65536"/>
              <a:gd name="T22" fmla="*/ 0 60000 65536"/>
              <a:gd name="T23" fmla="*/ 0 60000 65536"/>
              <a:gd name="T24" fmla="*/ 0 w 2400"/>
              <a:gd name="T25" fmla="*/ 0 h 96"/>
              <a:gd name="T26" fmla="*/ 2400 w 2400"/>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00" h="96">
                <a:moveTo>
                  <a:pt x="0" y="96"/>
                </a:moveTo>
                <a:lnTo>
                  <a:pt x="240" y="96"/>
                </a:lnTo>
                <a:lnTo>
                  <a:pt x="768" y="48"/>
                </a:lnTo>
                <a:lnTo>
                  <a:pt x="1008" y="0"/>
                </a:lnTo>
                <a:lnTo>
                  <a:pt x="1152" y="0"/>
                </a:lnTo>
                <a:lnTo>
                  <a:pt x="1488" y="48"/>
                </a:lnTo>
                <a:lnTo>
                  <a:pt x="2400" y="96"/>
                </a:lnTo>
                <a:lnTo>
                  <a:pt x="0" y="96"/>
                </a:lnTo>
                <a:close/>
              </a:path>
            </a:pathLst>
          </a:custGeom>
          <a:solidFill>
            <a:srgbClr val="66FF66"/>
          </a:solidFill>
          <a:ln w="19050">
            <a:solidFill>
              <a:schemeClr val="tx1"/>
            </a:solidFill>
            <a:round/>
            <a:headEnd/>
            <a:tailEnd/>
          </a:ln>
        </p:spPr>
        <p:txBody>
          <a:bodyPr>
            <a:spAutoFit/>
          </a:bodyPr>
          <a:lstStyle/>
          <a:p>
            <a:endParaRPr lang="en-US"/>
          </a:p>
        </p:txBody>
      </p:sp>
      <p:sp>
        <p:nvSpPr>
          <p:cNvPr id="54281" name="Line 7"/>
          <p:cNvSpPr>
            <a:spLocks noChangeShapeType="1"/>
          </p:cNvSpPr>
          <p:nvPr/>
        </p:nvSpPr>
        <p:spPr bwMode="auto">
          <a:xfrm>
            <a:off x="1343025" y="5153025"/>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2" name="Line 8"/>
          <p:cNvSpPr>
            <a:spLocks noChangeShapeType="1"/>
          </p:cNvSpPr>
          <p:nvPr/>
        </p:nvSpPr>
        <p:spPr bwMode="auto">
          <a:xfrm>
            <a:off x="1343025" y="4543425"/>
            <a:ext cx="2819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3" name="Line 9"/>
          <p:cNvSpPr>
            <a:spLocks noChangeShapeType="1"/>
          </p:cNvSpPr>
          <p:nvPr/>
        </p:nvSpPr>
        <p:spPr bwMode="auto">
          <a:xfrm>
            <a:off x="1343025" y="3933825"/>
            <a:ext cx="3352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4" name="Line 10"/>
          <p:cNvSpPr>
            <a:spLocks noChangeShapeType="1"/>
          </p:cNvSpPr>
          <p:nvPr/>
        </p:nvSpPr>
        <p:spPr bwMode="auto">
          <a:xfrm>
            <a:off x="1343025" y="3324225"/>
            <a:ext cx="3886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5" name="Line 11"/>
          <p:cNvSpPr>
            <a:spLocks noChangeShapeType="1"/>
          </p:cNvSpPr>
          <p:nvPr/>
        </p:nvSpPr>
        <p:spPr bwMode="auto">
          <a:xfrm>
            <a:off x="1343025" y="2714625"/>
            <a:ext cx="4800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6" name="Line 12"/>
          <p:cNvSpPr>
            <a:spLocks noChangeShapeType="1"/>
          </p:cNvSpPr>
          <p:nvPr/>
        </p:nvSpPr>
        <p:spPr bwMode="auto">
          <a:xfrm>
            <a:off x="1354138" y="2070100"/>
            <a:ext cx="6019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87" name="Text Box 13"/>
          <p:cNvSpPr txBox="1">
            <a:spLocks noChangeArrowheads="1"/>
          </p:cNvSpPr>
          <p:nvPr/>
        </p:nvSpPr>
        <p:spPr bwMode="auto">
          <a:xfrm>
            <a:off x="3857625" y="2119313"/>
            <a:ext cx="1981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r" eaLnBrk="1" hangingPunct="1">
              <a:spcBef>
                <a:spcPct val="50000"/>
              </a:spcBef>
              <a:buClrTx/>
              <a:buFontTx/>
              <a:buNone/>
            </a:pPr>
            <a:r>
              <a:rPr lang="en-US" altLang="zh-CN" sz="1800" b="0" dirty="0">
                <a:solidFill>
                  <a:srgbClr val="000066"/>
                </a:solidFill>
                <a:ea typeface="宋体" panose="02010600030101010101" pitchFamily="2" charset="-122"/>
              </a:rPr>
              <a:t>3G</a:t>
            </a:r>
            <a:r>
              <a:rPr lang="zh-CN" altLang="en-US" sz="1800" b="0" dirty="0">
                <a:solidFill>
                  <a:srgbClr val="000066"/>
                </a:solidFill>
                <a:ea typeface="宋体" panose="02010600030101010101" pitchFamily="2" charset="-122"/>
              </a:rPr>
              <a:t>用户</a:t>
            </a:r>
            <a:endParaRPr lang="en-US" altLang="zh-CN" sz="1800" b="0" dirty="0">
              <a:solidFill>
                <a:srgbClr val="000066"/>
              </a:solidFill>
              <a:ea typeface="宋体" panose="02010600030101010101" pitchFamily="2" charset="-122"/>
            </a:endParaRPr>
          </a:p>
        </p:txBody>
      </p:sp>
      <p:sp>
        <p:nvSpPr>
          <p:cNvPr id="54288" name="Line 14"/>
          <p:cNvSpPr>
            <a:spLocks noChangeShapeType="1"/>
          </p:cNvSpPr>
          <p:nvPr/>
        </p:nvSpPr>
        <p:spPr bwMode="auto">
          <a:xfrm>
            <a:off x="5838825" y="2333625"/>
            <a:ext cx="6096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4289" name="Text Box 15"/>
          <p:cNvSpPr txBox="1">
            <a:spLocks noChangeArrowheads="1"/>
          </p:cNvSpPr>
          <p:nvPr/>
        </p:nvSpPr>
        <p:spPr bwMode="auto">
          <a:xfrm>
            <a:off x="1419225" y="3338513"/>
            <a:ext cx="3048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r" eaLnBrk="1" hangingPunct="1">
              <a:spcBef>
                <a:spcPct val="50000"/>
              </a:spcBef>
              <a:buClrTx/>
              <a:buFontTx/>
              <a:buNone/>
            </a:pPr>
            <a:r>
              <a:rPr lang="en-US" altLang="zh-CN" sz="1800" b="0" dirty="0">
                <a:solidFill>
                  <a:srgbClr val="000066"/>
                </a:solidFill>
                <a:ea typeface="宋体" panose="02010600030101010101" pitchFamily="2" charset="-122"/>
              </a:rPr>
              <a:t>2G</a:t>
            </a:r>
            <a:r>
              <a:rPr lang="zh-CN" altLang="en-US" sz="1800" b="0" dirty="0">
                <a:solidFill>
                  <a:srgbClr val="000066"/>
                </a:solidFill>
                <a:ea typeface="宋体" panose="02010600030101010101" pitchFamily="2" charset="-122"/>
              </a:rPr>
              <a:t>数字用户</a:t>
            </a:r>
            <a:endParaRPr lang="en-US" altLang="zh-CN" sz="1800" b="0" dirty="0">
              <a:solidFill>
                <a:srgbClr val="000066"/>
              </a:solidFill>
              <a:ea typeface="宋体" panose="02010600030101010101" pitchFamily="2" charset="-122"/>
            </a:endParaRPr>
          </a:p>
        </p:txBody>
      </p:sp>
      <p:sp>
        <p:nvSpPr>
          <p:cNvPr id="54290" name="Line 16"/>
          <p:cNvSpPr>
            <a:spLocks noChangeShapeType="1"/>
          </p:cNvSpPr>
          <p:nvPr/>
        </p:nvSpPr>
        <p:spPr bwMode="auto">
          <a:xfrm>
            <a:off x="4467225" y="3552825"/>
            <a:ext cx="6858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4291" name="Text Box 17"/>
          <p:cNvSpPr txBox="1">
            <a:spLocks noChangeArrowheads="1"/>
          </p:cNvSpPr>
          <p:nvPr/>
        </p:nvSpPr>
        <p:spPr bwMode="auto">
          <a:xfrm>
            <a:off x="1343025" y="4557713"/>
            <a:ext cx="207912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zh-CN" sz="1800" b="0" dirty="0">
                <a:solidFill>
                  <a:srgbClr val="000066"/>
                </a:solidFill>
                <a:ea typeface="宋体" panose="02010600030101010101" pitchFamily="2" charset="-122"/>
              </a:rPr>
              <a:t>1G</a:t>
            </a:r>
            <a:r>
              <a:rPr lang="zh-CN" altLang="en-US" sz="1800" b="0" dirty="0">
                <a:solidFill>
                  <a:srgbClr val="000066"/>
                </a:solidFill>
                <a:ea typeface="宋体" panose="02010600030101010101" pitchFamily="2" charset="-122"/>
              </a:rPr>
              <a:t>模拟用户</a:t>
            </a:r>
            <a:endParaRPr lang="en-US" altLang="zh-CN" sz="1800" b="0" dirty="0">
              <a:solidFill>
                <a:srgbClr val="000066"/>
              </a:solidFill>
              <a:ea typeface="宋体" panose="02010600030101010101" pitchFamily="2" charset="-122"/>
            </a:endParaRPr>
          </a:p>
        </p:txBody>
      </p:sp>
      <p:sp>
        <p:nvSpPr>
          <p:cNvPr id="54292" name="Line 18"/>
          <p:cNvSpPr>
            <a:spLocks noChangeShapeType="1"/>
          </p:cNvSpPr>
          <p:nvPr/>
        </p:nvSpPr>
        <p:spPr bwMode="auto">
          <a:xfrm>
            <a:off x="2257425" y="4924425"/>
            <a:ext cx="6858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4293" name="Text Box 19"/>
          <p:cNvSpPr txBox="1">
            <a:spLocks noChangeArrowheads="1"/>
          </p:cNvSpPr>
          <p:nvPr/>
        </p:nvSpPr>
        <p:spPr bwMode="auto">
          <a:xfrm rot="-5400000">
            <a:off x="-603250" y="2508250"/>
            <a:ext cx="3306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1800" b="0" dirty="0">
                <a:solidFill>
                  <a:srgbClr val="000066"/>
                </a:solidFill>
                <a:ea typeface="宋体" panose="02010600030101010101" pitchFamily="2" charset="-122"/>
              </a:rPr>
              <a:t>用户数量</a:t>
            </a:r>
            <a:r>
              <a:rPr lang="en-US" altLang="zh-CN" sz="1800" b="0" dirty="0">
                <a:solidFill>
                  <a:srgbClr val="000066"/>
                </a:solidFill>
                <a:ea typeface="宋体" panose="02010600030101010101" pitchFamily="2" charset="-122"/>
              </a:rPr>
              <a:t> (</a:t>
            </a:r>
            <a:r>
              <a:rPr lang="zh-CN" altLang="en-US" sz="1800" b="0" dirty="0">
                <a:solidFill>
                  <a:srgbClr val="000066"/>
                </a:solidFill>
                <a:ea typeface="宋体" panose="02010600030101010101" pitchFamily="2" charset="-122"/>
              </a:rPr>
              <a:t>亿</a:t>
            </a:r>
            <a:r>
              <a:rPr lang="en-US" altLang="zh-CN" sz="1800" b="0" dirty="0">
                <a:solidFill>
                  <a:srgbClr val="000066"/>
                </a:solidFill>
                <a:ea typeface="宋体" panose="02010600030101010101" pitchFamily="2" charset="-122"/>
              </a:rPr>
              <a:t>)</a:t>
            </a:r>
            <a:endParaRPr lang="en-US" altLang="zh-CN" sz="1800" b="0" baseline="-25000" dirty="0">
              <a:solidFill>
                <a:srgbClr val="000066"/>
              </a:solidFill>
              <a:ea typeface="宋体" panose="02010600030101010101" pitchFamily="2" charset="-122"/>
            </a:endParaRPr>
          </a:p>
        </p:txBody>
      </p:sp>
      <p:sp>
        <p:nvSpPr>
          <p:cNvPr id="54294" name="Text Box 20"/>
          <p:cNvSpPr txBox="1">
            <a:spLocks noChangeArrowheads="1"/>
          </p:cNvSpPr>
          <p:nvPr/>
        </p:nvSpPr>
        <p:spPr bwMode="auto">
          <a:xfrm rot="-2591782">
            <a:off x="8858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1990</a:t>
            </a:r>
          </a:p>
        </p:txBody>
      </p:sp>
      <p:sp>
        <p:nvSpPr>
          <p:cNvPr id="54295" name="Text Box 21"/>
          <p:cNvSpPr txBox="1">
            <a:spLocks noChangeArrowheads="1"/>
          </p:cNvSpPr>
          <p:nvPr/>
        </p:nvSpPr>
        <p:spPr bwMode="auto">
          <a:xfrm rot="-2591782">
            <a:off x="11906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1991</a:t>
            </a:r>
          </a:p>
        </p:txBody>
      </p:sp>
      <p:sp>
        <p:nvSpPr>
          <p:cNvPr id="54296" name="Text Box 22"/>
          <p:cNvSpPr txBox="1">
            <a:spLocks noChangeArrowheads="1"/>
          </p:cNvSpPr>
          <p:nvPr/>
        </p:nvSpPr>
        <p:spPr bwMode="auto">
          <a:xfrm rot="-2591782">
            <a:off x="1477963" y="5827713"/>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1992</a:t>
            </a:r>
          </a:p>
        </p:txBody>
      </p:sp>
      <p:sp>
        <p:nvSpPr>
          <p:cNvPr id="54297" name="Text Box 23"/>
          <p:cNvSpPr txBox="1">
            <a:spLocks noChangeArrowheads="1"/>
          </p:cNvSpPr>
          <p:nvPr/>
        </p:nvSpPr>
        <p:spPr bwMode="auto">
          <a:xfrm rot="-2591782">
            <a:off x="18764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1993</a:t>
            </a:r>
          </a:p>
        </p:txBody>
      </p:sp>
      <p:sp>
        <p:nvSpPr>
          <p:cNvPr id="54298" name="Text Box 24"/>
          <p:cNvSpPr txBox="1">
            <a:spLocks noChangeArrowheads="1"/>
          </p:cNvSpPr>
          <p:nvPr/>
        </p:nvSpPr>
        <p:spPr bwMode="auto">
          <a:xfrm rot="-2591782">
            <a:off x="21812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1994</a:t>
            </a:r>
          </a:p>
        </p:txBody>
      </p:sp>
      <p:sp>
        <p:nvSpPr>
          <p:cNvPr id="54299" name="Text Box 25"/>
          <p:cNvSpPr txBox="1">
            <a:spLocks noChangeArrowheads="1"/>
          </p:cNvSpPr>
          <p:nvPr/>
        </p:nvSpPr>
        <p:spPr bwMode="auto">
          <a:xfrm rot="-2591782">
            <a:off x="24860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1995</a:t>
            </a:r>
          </a:p>
        </p:txBody>
      </p:sp>
      <p:sp>
        <p:nvSpPr>
          <p:cNvPr id="54300" name="Text Box 26"/>
          <p:cNvSpPr txBox="1">
            <a:spLocks noChangeArrowheads="1"/>
          </p:cNvSpPr>
          <p:nvPr/>
        </p:nvSpPr>
        <p:spPr bwMode="auto">
          <a:xfrm rot="-2591782">
            <a:off x="27908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1996</a:t>
            </a:r>
          </a:p>
        </p:txBody>
      </p:sp>
      <p:sp>
        <p:nvSpPr>
          <p:cNvPr id="54301" name="Text Box 27"/>
          <p:cNvSpPr txBox="1">
            <a:spLocks noChangeArrowheads="1"/>
          </p:cNvSpPr>
          <p:nvPr/>
        </p:nvSpPr>
        <p:spPr bwMode="auto">
          <a:xfrm rot="-2591782">
            <a:off x="30956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1997</a:t>
            </a:r>
          </a:p>
        </p:txBody>
      </p:sp>
      <p:sp>
        <p:nvSpPr>
          <p:cNvPr id="54302" name="Text Box 28"/>
          <p:cNvSpPr txBox="1">
            <a:spLocks noChangeArrowheads="1"/>
          </p:cNvSpPr>
          <p:nvPr/>
        </p:nvSpPr>
        <p:spPr bwMode="auto">
          <a:xfrm rot="-2591782">
            <a:off x="34004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1998</a:t>
            </a:r>
          </a:p>
        </p:txBody>
      </p:sp>
      <p:sp>
        <p:nvSpPr>
          <p:cNvPr id="54303" name="Text Box 29"/>
          <p:cNvSpPr txBox="1">
            <a:spLocks noChangeArrowheads="1"/>
          </p:cNvSpPr>
          <p:nvPr/>
        </p:nvSpPr>
        <p:spPr bwMode="auto">
          <a:xfrm rot="-2591782">
            <a:off x="37814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1999</a:t>
            </a:r>
          </a:p>
        </p:txBody>
      </p:sp>
      <p:sp>
        <p:nvSpPr>
          <p:cNvPr id="54304" name="Text Box 30"/>
          <p:cNvSpPr txBox="1">
            <a:spLocks noChangeArrowheads="1"/>
          </p:cNvSpPr>
          <p:nvPr/>
        </p:nvSpPr>
        <p:spPr bwMode="auto">
          <a:xfrm rot="-2591782">
            <a:off x="40862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2000</a:t>
            </a:r>
          </a:p>
        </p:txBody>
      </p:sp>
      <p:sp>
        <p:nvSpPr>
          <p:cNvPr id="54305" name="Text Box 31"/>
          <p:cNvSpPr txBox="1">
            <a:spLocks noChangeArrowheads="1"/>
          </p:cNvSpPr>
          <p:nvPr/>
        </p:nvSpPr>
        <p:spPr bwMode="auto">
          <a:xfrm rot="-2591782">
            <a:off x="43910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2001</a:t>
            </a:r>
          </a:p>
        </p:txBody>
      </p:sp>
      <p:sp>
        <p:nvSpPr>
          <p:cNvPr id="54306" name="Text Box 32"/>
          <p:cNvSpPr txBox="1">
            <a:spLocks noChangeArrowheads="1"/>
          </p:cNvSpPr>
          <p:nvPr/>
        </p:nvSpPr>
        <p:spPr bwMode="auto">
          <a:xfrm rot="-2591782">
            <a:off x="46958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2002</a:t>
            </a:r>
          </a:p>
        </p:txBody>
      </p:sp>
      <p:sp>
        <p:nvSpPr>
          <p:cNvPr id="54307" name="Text Box 33"/>
          <p:cNvSpPr txBox="1">
            <a:spLocks noChangeArrowheads="1"/>
          </p:cNvSpPr>
          <p:nvPr/>
        </p:nvSpPr>
        <p:spPr bwMode="auto">
          <a:xfrm rot="-2591782">
            <a:off x="50768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2003</a:t>
            </a:r>
          </a:p>
        </p:txBody>
      </p:sp>
      <p:sp>
        <p:nvSpPr>
          <p:cNvPr id="54308" name="Text Box 34"/>
          <p:cNvSpPr txBox="1">
            <a:spLocks noChangeArrowheads="1"/>
          </p:cNvSpPr>
          <p:nvPr/>
        </p:nvSpPr>
        <p:spPr bwMode="auto">
          <a:xfrm rot="-2591782">
            <a:off x="53816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2004</a:t>
            </a:r>
          </a:p>
        </p:txBody>
      </p:sp>
      <p:sp>
        <p:nvSpPr>
          <p:cNvPr id="54309" name="Text Box 35"/>
          <p:cNvSpPr txBox="1">
            <a:spLocks noChangeArrowheads="1"/>
          </p:cNvSpPr>
          <p:nvPr/>
        </p:nvSpPr>
        <p:spPr bwMode="auto">
          <a:xfrm rot="-2591782">
            <a:off x="56864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2005</a:t>
            </a:r>
          </a:p>
        </p:txBody>
      </p:sp>
      <p:sp>
        <p:nvSpPr>
          <p:cNvPr id="54310" name="Text Box 36"/>
          <p:cNvSpPr txBox="1">
            <a:spLocks noChangeArrowheads="1"/>
          </p:cNvSpPr>
          <p:nvPr/>
        </p:nvSpPr>
        <p:spPr bwMode="auto">
          <a:xfrm rot="-2591782">
            <a:off x="59912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2006</a:t>
            </a:r>
          </a:p>
        </p:txBody>
      </p:sp>
      <p:sp>
        <p:nvSpPr>
          <p:cNvPr id="54311" name="Text Box 37"/>
          <p:cNvSpPr txBox="1">
            <a:spLocks noChangeArrowheads="1"/>
          </p:cNvSpPr>
          <p:nvPr/>
        </p:nvSpPr>
        <p:spPr bwMode="auto">
          <a:xfrm rot="-2591782">
            <a:off x="62960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2007</a:t>
            </a:r>
          </a:p>
        </p:txBody>
      </p:sp>
      <p:sp>
        <p:nvSpPr>
          <p:cNvPr id="54312" name="Text Box 38"/>
          <p:cNvSpPr txBox="1">
            <a:spLocks noChangeArrowheads="1"/>
          </p:cNvSpPr>
          <p:nvPr/>
        </p:nvSpPr>
        <p:spPr bwMode="auto">
          <a:xfrm rot="-2591782">
            <a:off x="66770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2008</a:t>
            </a:r>
          </a:p>
        </p:txBody>
      </p:sp>
      <p:sp>
        <p:nvSpPr>
          <p:cNvPr id="54313" name="Text Box 39"/>
          <p:cNvSpPr txBox="1">
            <a:spLocks noChangeArrowheads="1"/>
          </p:cNvSpPr>
          <p:nvPr/>
        </p:nvSpPr>
        <p:spPr bwMode="auto">
          <a:xfrm rot="-2591782">
            <a:off x="6981825" y="5827713"/>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2009</a:t>
            </a:r>
          </a:p>
        </p:txBody>
      </p:sp>
      <p:sp>
        <p:nvSpPr>
          <p:cNvPr id="54314" name="Text Box 40"/>
          <p:cNvSpPr txBox="1">
            <a:spLocks noChangeArrowheads="1"/>
          </p:cNvSpPr>
          <p:nvPr/>
        </p:nvSpPr>
        <p:spPr bwMode="auto">
          <a:xfrm rot="-2591782">
            <a:off x="7286625" y="5838825"/>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50000"/>
              </a:spcBef>
              <a:buClrTx/>
              <a:buFontTx/>
              <a:buNone/>
            </a:pPr>
            <a:r>
              <a:rPr lang="en-US" altLang="zh-CN" sz="1400" b="0">
                <a:solidFill>
                  <a:srgbClr val="000066"/>
                </a:solidFill>
                <a:ea typeface="宋体" panose="02010600030101010101" pitchFamily="2" charset="-122"/>
              </a:rPr>
              <a:t>2010</a:t>
            </a:r>
          </a:p>
        </p:txBody>
      </p:sp>
      <p:sp>
        <p:nvSpPr>
          <p:cNvPr id="54315" name="Line 41"/>
          <p:cNvSpPr>
            <a:spLocks noChangeShapeType="1"/>
          </p:cNvSpPr>
          <p:nvPr/>
        </p:nvSpPr>
        <p:spPr bwMode="auto">
          <a:xfrm>
            <a:off x="1343025" y="1495425"/>
            <a:ext cx="6324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316" name="Line 42"/>
          <p:cNvSpPr>
            <a:spLocks noChangeShapeType="1"/>
          </p:cNvSpPr>
          <p:nvPr/>
        </p:nvSpPr>
        <p:spPr bwMode="auto">
          <a:xfrm flipH="1">
            <a:off x="4467225" y="3781425"/>
            <a:ext cx="30480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317" name="Text Box 43"/>
          <p:cNvSpPr txBox="1">
            <a:spLocks noChangeArrowheads="1"/>
          </p:cNvSpPr>
          <p:nvPr/>
        </p:nvSpPr>
        <p:spPr bwMode="auto">
          <a:xfrm>
            <a:off x="7591425" y="591185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zh-CN" altLang="en-US" sz="1800" b="0" dirty="0">
                <a:solidFill>
                  <a:srgbClr val="000066"/>
                </a:solidFill>
                <a:ea typeface="宋体" panose="02010600030101010101" pitchFamily="2" charset="-122"/>
              </a:rPr>
              <a:t>年份</a:t>
            </a:r>
            <a:endParaRPr lang="en-US" altLang="zh-CN" sz="1800" b="0" dirty="0">
              <a:solidFill>
                <a:srgbClr val="000066"/>
              </a:solidFill>
              <a:ea typeface="宋体" panose="02010600030101010101" pitchFamily="2" charset="-122"/>
            </a:endParaRPr>
          </a:p>
        </p:txBody>
      </p:sp>
      <p:sp>
        <p:nvSpPr>
          <p:cNvPr id="54318" name="Rectangle 44"/>
          <p:cNvSpPr>
            <a:spLocks noGrp="1" noChangeArrowheads="1"/>
          </p:cNvSpPr>
          <p:nvPr>
            <p:ph type="title"/>
          </p:nvPr>
        </p:nvSpPr>
        <p:spPr>
          <a:xfrm>
            <a:off x="698840" y="404664"/>
            <a:ext cx="6934200" cy="730250"/>
          </a:xfrm>
        </p:spPr>
        <p:txBody>
          <a:bodyPr/>
          <a:lstStyle/>
          <a:p>
            <a:pPr eaLnBrk="1" hangingPunct="1"/>
            <a:r>
              <a:rPr lang="zh-CN" altLang="en-US" sz="3600" dirty="0">
                <a:ea typeface="宋体" panose="02010600030101010101" pitchFamily="2" charset="-122"/>
              </a:rPr>
              <a:t>用户增长</a:t>
            </a:r>
            <a:endParaRPr lang="en-US" altLang="zh-CN" sz="3600" dirty="0">
              <a:ea typeface="宋体" panose="02010600030101010101" pitchFamily="2" charset="-122"/>
            </a:endParaRPr>
          </a:p>
        </p:txBody>
      </p:sp>
      <p:sp>
        <p:nvSpPr>
          <p:cNvPr id="54319" name="Rectangle 45"/>
          <p:cNvSpPr>
            <a:spLocks noChangeArrowheads="1"/>
          </p:cNvSpPr>
          <p:nvPr/>
        </p:nvSpPr>
        <p:spPr bwMode="auto">
          <a:xfrm>
            <a:off x="649288" y="466407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endParaRPr kumimoji="1" lang="zh-CN" altLang="zh-CN" sz="2800">
              <a:solidFill>
                <a:srgbClr val="000066"/>
              </a:solidFill>
              <a:latin typeface="Arial" panose="020B0604020202020204" pitchFamily="34" charset="0"/>
              <a:ea typeface="宋体" panose="02010600030101010101" pitchFamily="2" charset="-122"/>
            </a:endParaRPr>
          </a:p>
        </p:txBody>
      </p:sp>
      <p:sp>
        <p:nvSpPr>
          <p:cNvPr id="54320" name="Text Box 46"/>
          <p:cNvSpPr txBox="1">
            <a:spLocks noChangeArrowheads="1"/>
          </p:cNvSpPr>
          <p:nvPr/>
        </p:nvSpPr>
        <p:spPr bwMode="auto">
          <a:xfrm>
            <a:off x="1346200" y="41481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a:latin typeface="Arial" panose="020B0604020202020204" pitchFamily="34" charset="0"/>
                <a:ea typeface="宋体" panose="02010600030101010101" pitchFamily="2" charset="-122"/>
              </a:rPr>
              <a:t>8</a:t>
            </a:r>
          </a:p>
        </p:txBody>
      </p:sp>
      <p:sp>
        <p:nvSpPr>
          <p:cNvPr id="54321" name="Text Box 47"/>
          <p:cNvSpPr txBox="1">
            <a:spLocks noChangeArrowheads="1"/>
          </p:cNvSpPr>
          <p:nvPr/>
        </p:nvSpPr>
        <p:spPr bwMode="auto">
          <a:xfrm>
            <a:off x="1357313" y="47450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a:latin typeface="Arial" panose="020B0604020202020204" pitchFamily="34" charset="0"/>
                <a:ea typeface="宋体" panose="02010600030101010101" pitchFamily="2" charset="-122"/>
              </a:rPr>
              <a:t>4</a:t>
            </a:r>
          </a:p>
        </p:txBody>
      </p:sp>
      <p:sp>
        <p:nvSpPr>
          <p:cNvPr id="54322" name="Text Box 48"/>
          <p:cNvSpPr txBox="1">
            <a:spLocks noChangeArrowheads="1"/>
          </p:cNvSpPr>
          <p:nvPr/>
        </p:nvSpPr>
        <p:spPr bwMode="auto">
          <a:xfrm>
            <a:off x="1247775" y="3584575"/>
            <a:ext cx="5064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dirty="0">
                <a:latin typeface="Arial" panose="020B0604020202020204" pitchFamily="34" charset="0"/>
                <a:ea typeface="宋体" panose="02010600030101010101" pitchFamily="2" charset="-122"/>
              </a:rPr>
              <a:t>12</a:t>
            </a:r>
          </a:p>
        </p:txBody>
      </p:sp>
      <p:sp>
        <p:nvSpPr>
          <p:cNvPr id="54323" name="Text Box 49"/>
          <p:cNvSpPr txBox="1">
            <a:spLocks noChangeArrowheads="1"/>
          </p:cNvSpPr>
          <p:nvPr/>
        </p:nvSpPr>
        <p:spPr bwMode="auto">
          <a:xfrm>
            <a:off x="1216025" y="2900363"/>
            <a:ext cx="711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800" dirty="0">
                <a:latin typeface="Arial" panose="020B0604020202020204" pitchFamily="34" charset="0"/>
                <a:ea typeface="宋体" panose="02010600030101010101" pitchFamily="2" charset="-122"/>
              </a:rPr>
              <a:t>16</a:t>
            </a:r>
          </a:p>
        </p:txBody>
      </p:sp>
      <p:sp>
        <p:nvSpPr>
          <p:cNvPr id="54324" name="Text Box 50"/>
          <p:cNvSpPr txBox="1">
            <a:spLocks noChangeArrowheads="1"/>
          </p:cNvSpPr>
          <p:nvPr/>
        </p:nvSpPr>
        <p:spPr bwMode="auto">
          <a:xfrm>
            <a:off x="1216025" y="2174626"/>
            <a:ext cx="28484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nchor="ctr">
            <a:spAutoFit/>
          </a:bodyP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ctr">
              <a:spcBef>
                <a:spcPct val="0"/>
              </a:spcBef>
              <a:buClrTx/>
              <a:buFontTx/>
              <a:buNone/>
            </a:pPr>
            <a:r>
              <a:rPr kumimoji="1" lang="en-US" altLang="zh-CN" sz="1600" dirty="0">
                <a:latin typeface="Arial" panose="020B0604020202020204" pitchFamily="34" charset="0"/>
                <a:ea typeface="宋体" panose="02010600030101010101" pitchFamily="2" charset="-122"/>
              </a:rPr>
              <a:t>20 (</a:t>
            </a:r>
            <a:r>
              <a:rPr kumimoji="1" lang="zh-CN" altLang="en-US" sz="1600" dirty="0">
                <a:latin typeface="Arial" panose="020B0604020202020204" pitchFamily="34" charset="0"/>
                <a:ea typeface="宋体" panose="02010600030101010101" pitchFamily="2" charset="-122"/>
              </a:rPr>
              <a:t>中国</a:t>
            </a:r>
            <a:r>
              <a:rPr kumimoji="1" lang="en-US" altLang="zh-CN" sz="1600" dirty="0">
                <a:latin typeface="Arial" panose="020B0604020202020204" pitchFamily="34" charset="0"/>
                <a:ea typeface="宋体" panose="02010600030101010101" pitchFamily="2" charset="-122"/>
              </a:rPr>
              <a:t>8</a:t>
            </a:r>
            <a:r>
              <a:rPr kumimoji="1" lang="zh-CN" altLang="en-US" sz="1600" dirty="0">
                <a:latin typeface="Arial" panose="020B0604020202020204" pitchFamily="34" charset="0"/>
                <a:ea typeface="宋体" panose="02010600030101010101" pitchFamily="2" charset="-122"/>
              </a:rPr>
              <a:t>亿，美国</a:t>
            </a:r>
            <a:r>
              <a:rPr kumimoji="1" lang="en-US" altLang="zh-CN" sz="1600" dirty="0">
                <a:latin typeface="Arial" panose="020B0604020202020204" pitchFamily="34" charset="0"/>
                <a:ea typeface="宋体" panose="02010600030101010101" pitchFamily="2" charset="-122"/>
              </a:rPr>
              <a:t>1.5</a:t>
            </a:r>
            <a:r>
              <a:rPr kumimoji="1" lang="zh-CN" altLang="en-US" sz="1600" dirty="0">
                <a:latin typeface="Arial" panose="020B0604020202020204" pitchFamily="34" charset="0"/>
                <a:ea typeface="宋体" panose="02010600030101010101" pitchFamily="2" charset="-122"/>
              </a:rPr>
              <a:t>亿，</a:t>
            </a:r>
            <a:endParaRPr kumimoji="1" lang="en-US" altLang="zh-CN" sz="1600" dirty="0">
              <a:latin typeface="Arial" panose="020B0604020202020204" pitchFamily="34" charset="0"/>
              <a:ea typeface="宋体" panose="02010600030101010101" pitchFamily="2" charset="-122"/>
            </a:endParaRPr>
          </a:p>
          <a:p>
            <a:pPr algn="ctr">
              <a:spcBef>
                <a:spcPct val="0"/>
              </a:spcBef>
              <a:buClrTx/>
              <a:buFontTx/>
              <a:buNone/>
            </a:pPr>
            <a:r>
              <a:rPr kumimoji="1" lang="zh-CN" altLang="en-US" sz="1600" dirty="0">
                <a:latin typeface="Arial" panose="020B0604020202020204" pitchFamily="34" charset="0"/>
                <a:ea typeface="宋体" panose="02010600030101010101" pitchFamily="2" charset="-122"/>
              </a:rPr>
              <a:t>英国</a:t>
            </a:r>
            <a:r>
              <a:rPr kumimoji="1" lang="en-US" altLang="zh-CN" sz="1600" dirty="0">
                <a:latin typeface="Arial" panose="020B0604020202020204" pitchFamily="34" charset="0"/>
                <a:ea typeface="宋体" panose="02010600030101010101" pitchFamily="2" charset="-122"/>
              </a:rPr>
              <a:t>1.7</a:t>
            </a:r>
            <a:r>
              <a:rPr kumimoji="1" lang="zh-CN" altLang="en-US" sz="1600" dirty="0">
                <a:latin typeface="Arial" panose="020B0604020202020204" pitchFamily="34" charset="0"/>
                <a:ea typeface="宋体" panose="02010600030101010101" pitchFamily="2" charset="-122"/>
              </a:rPr>
              <a:t>亿，日本</a:t>
            </a:r>
            <a:r>
              <a:rPr kumimoji="1" lang="en-US" altLang="zh-CN" sz="1600" dirty="0">
                <a:latin typeface="Arial" panose="020B0604020202020204" pitchFamily="34" charset="0"/>
                <a:ea typeface="宋体" panose="02010600030101010101" pitchFamily="2" charset="-122"/>
              </a:rPr>
              <a:t>0.6</a:t>
            </a:r>
            <a:r>
              <a:rPr kumimoji="1" lang="zh-CN" altLang="en-US" sz="1600" dirty="0">
                <a:latin typeface="Arial" panose="020B0604020202020204" pitchFamily="34" charset="0"/>
                <a:ea typeface="宋体" panose="02010600030101010101" pitchFamily="2" charset="-122"/>
              </a:rPr>
              <a:t>亿）</a:t>
            </a:r>
            <a:endParaRPr kumimoji="1" lang="en-US" altLang="zh-CN" sz="18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370794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灯片编号占位符 3"/>
          <p:cNvSpPr>
            <a:spLocks noGrp="1"/>
          </p:cNvSpPr>
          <p:nvPr>
            <p:ph type="sldNum" sz="quarter" idx="11"/>
          </p:nvPr>
        </p:nvSpPr>
        <p:spPr>
          <a:xfrm>
            <a:off x="5948313" y="6337754"/>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930CC77-8CAF-4977-8338-812215577B93}" type="slidenum">
              <a:rPr kumimoji="0" lang="en-US" altLang="zh-CN" sz="1400" b="0" i="0" u="none" strike="noStrike" kern="1200" cap="none" spc="0" normalizeH="0" baseline="0" noProof="0" smtClean="0">
                <a:ln>
                  <a:noFill/>
                </a:ln>
                <a:solidFill>
                  <a:srgbClr val="000000"/>
                </a:solidFill>
                <a:effectLst/>
                <a:uLnTx/>
                <a:uFillTx/>
                <a:latin typeface="Times New Roman" panose="02020603050405020304" charset="0"/>
                <a:ea typeface="宋体" panose="02010600030101010101" pitchFamily="2" charset="-122"/>
                <a:cs typeface="+mn-cs"/>
              </a:rPr>
              <a:t>37</a:t>
            </a:fld>
            <a:endParaRPr kumimoji="0" lang="en-US" altLang="zh-CN" sz="1400" b="0" i="0" u="none" strike="noStrike" kern="1200" cap="none" spc="0" normalizeH="0" baseline="0" noProof="0" dirty="0">
              <a:ln>
                <a:noFill/>
              </a:ln>
              <a:solidFill>
                <a:srgbClr val="000000"/>
              </a:solidFill>
              <a:effectLst/>
              <a:uLnTx/>
              <a:uFillTx/>
              <a:latin typeface="Times New Roman" panose="02020603050405020304" charset="0"/>
              <a:ea typeface="宋体" panose="02010600030101010101" pitchFamily="2" charset="-122"/>
              <a:cs typeface="+mn-cs"/>
            </a:endParaRPr>
          </a:p>
        </p:txBody>
      </p:sp>
      <p:sp>
        <p:nvSpPr>
          <p:cNvPr id="131076" name="Text Box 2"/>
          <p:cNvSpPr txBox="1">
            <a:spLocks noChangeArrowheads="1"/>
          </p:cNvSpPr>
          <p:nvPr/>
        </p:nvSpPr>
        <p:spPr bwMode="auto">
          <a:xfrm>
            <a:off x="533400" y="2300288"/>
            <a:ext cx="1524000" cy="7842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待发送信息</a:t>
            </a:r>
            <a:endPar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声音</a:t>
            </a:r>
            <a:r>
              <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数据</a:t>
            </a:r>
            <a:r>
              <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a:t>
            </a:r>
          </a:p>
        </p:txBody>
      </p:sp>
      <p:sp>
        <p:nvSpPr>
          <p:cNvPr id="131077" name="Text Box 3"/>
          <p:cNvSpPr txBox="1">
            <a:spLocks noChangeArrowheads="1"/>
          </p:cNvSpPr>
          <p:nvPr/>
        </p:nvSpPr>
        <p:spPr bwMode="auto">
          <a:xfrm>
            <a:off x="2438400" y="2528888"/>
            <a:ext cx="1219200" cy="3762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编码</a:t>
            </a:r>
            <a:endPar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78" name="Text Box 4"/>
          <p:cNvSpPr txBox="1">
            <a:spLocks noChangeArrowheads="1"/>
          </p:cNvSpPr>
          <p:nvPr/>
        </p:nvSpPr>
        <p:spPr bwMode="auto">
          <a:xfrm>
            <a:off x="4038600" y="2528888"/>
            <a:ext cx="1524000" cy="3762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调制器</a:t>
            </a:r>
            <a:endPar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79" name="Text Box 5"/>
          <p:cNvSpPr txBox="1">
            <a:spLocks noChangeArrowheads="1"/>
          </p:cNvSpPr>
          <p:nvPr/>
        </p:nvSpPr>
        <p:spPr bwMode="auto">
          <a:xfrm>
            <a:off x="5943600" y="2528888"/>
            <a:ext cx="1676400" cy="3762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发送器</a:t>
            </a:r>
            <a:endPar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80" name="Line 6"/>
          <p:cNvSpPr>
            <a:spLocks noChangeShapeType="1"/>
          </p:cNvSpPr>
          <p:nvPr/>
        </p:nvSpPr>
        <p:spPr bwMode="auto">
          <a:xfrm>
            <a:off x="7620000" y="2757488"/>
            <a:ext cx="3048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81" name="Line 7"/>
          <p:cNvSpPr>
            <a:spLocks noChangeShapeType="1"/>
          </p:cNvSpPr>
          <p:nvPr/>
        </p:nvSpPr>
        <p:spPr bwMode="auto">
          <a:xfrm flipV="1">
            <a:off x="7924800" y="2071688"/>
            <a:ext cx="0" cy="685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82" name="Line 8"/>
          <p:cNvSpPr>
            <a:spLocks noChangeShapeType="1"/>
          </p:cNvSpPr>
          <p:nvPr/>
        </p:nvSpPr>
        <p:spPr bwMode="auto">
          <a:xfrm>
            <a:off x="7772400" y="2071688"/>
            <a:ext cx="3048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83" name="Line 9"/>
          <p:cNvSpPr>
            <a:spLocks noChangeShapeType="1"/>
          </p:cNvSpPr>
          <p:nvPr/>
        </p:nvSpPr>
        <p:spPr bwMode="auto">
          <a:xfrm>
            <a:off x="7772400" y="2071688"/>
            <a:ext cx="152400" cy="1524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84" name="Line 10"/>
          <p:cNvSpPr>
            <a:spLocks noChangeShapeType="1"/>
          </p:cNvSpPr>
          <p:nvPr/>
        </p:nvSpPr>
        <p:spPr bwMode="auto">
          <a:xfrm flipV="1">
            <a:off x="7924800" y="2071688"/>
            <a:ext cx="152400" cy="1524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85" name="Line 11"/>
          <p:cNvSpPr>
            <a:spLocks noChangeShapeType="1"/>
          </p:cNvSpPr>
          <p:nvPr/>
        </p:nvSpPr>
        <p:spPr bwMode="auto">
          <a:xfrm>
            <a:off x="2057400" y="2757488"/>
            <a:ext cx="381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86" name="Line 12"/>
          <p:cNvSpPr>
            <a:spLocks noChangeShapeType="1"/>
          </p:cNvSpPr>
          <p:nvPr/>
        </p:nvSpPr>
        <p:spPr bwMode="auto">
          <a:xfrm>
            <a:off x="3657600" y="2757488"/>
            <a:ext cx="381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87" name="Line 13"/>
          <p:cNvSpPr>
            <a:spLocks noChangeShapeType="1"/>
          </p:cNvSpPr>
          <p:nvPr/>
        </p:nvSpPr>
        <p:spPr bwMode="auto">
          <a:xfrm>
            <a:off x="5562600" y="2757488"/>
            <a:ext cx="381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88" name="Text Box 14"/>
          <p:cNvSpPr txBox="1">
            <a:spLocks noChangeArrowheads="1"/>
          </p:cNvSpPr>
          <p:nvPr/>
        </p:nvSpPr>
        <p:spPr bwMode="auto">
          <a:xfrm>
            <a:off x="533400" y="4191000"/>
            <a:ext cx="1524000" cy="64611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已接收信息</a:t>
            </a:r>
            <a:r>
              <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声音</a:t>
            </a:r>
            <a:r>
              <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a:t>
            </a: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数据</a:t>
            </a:r>
            <a:r>
              <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a:t>
            </a:r>
          </a:p>
        </p:txBody>
      </p:sp>
      <p:sp>
        <p:nvSpPr>
          <p:cNvPr id="131089" name="Text Box 15"/>
          <p:cNvSpPr txBox="1">
            <a:spLocks noChangeArrowheads="1"/>
          </p:cNvSpPr>
          <p:nvPr/>
        </p:nvSpPr>
        <p:spPr bwMode="auto">
          <a:xfrm>
            <a:off x="2362200" y="4419600"/>
            <a:ext cx="1447800" cy="37623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解码</a:t>
            </a:r>
            <a:endPar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90" name="Text Box 16"/>
          <p:cNvSpPr txBox="1">
            <a:spLocks noChangeArrowheads="1"/>
          </p:cNvSpPr>
          <p:nvPr/>
        </p:nvSpPr>
        <p:spPr bwMode="auto">
          <a:xfrm>
            <a:off x="4114800" y="4419600"/>
            <a:ext cx="1828800" cy="37623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解调器</a:t>
            </a:r>
            <a:endPar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91" name="Text Box 17"/>
          <p:cNvSpPr txBox="1">
            <a:spLocks noChangeArrowheads="1"/>
          </p:cNvSpPr>
          <p:nvPr/>
        </p:nvSpPr>
        <p:spPr bwMode="auto">
          <a:xfrm>
            <a:off x="6248400" y="4419600"/>
            <a:ext cx="1371600" cy="37623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接收器</a:t>
            </a:r>
            <a:endPar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092" name="Line 18"/>
          <p:cNvSpPr>
            <a:spLocks noChangeShapeType="1"/>
          </p:cNvSpPr>
          <p:nvPr/>
        </p:nvSpPr>
        <p:spPr bwMode="auto">
          <a:xfrm>
            <a:off x="7620000" y="4648200"/>
            <a:ext cx="3048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93" name="Line 19"/>
          <p:cNvSpPr>
            <a:spLocks noChangeShapeType="1"/>
          </p:cNvSpPr>
          <p:nvPr/>
        </p:nvSpPr>
        <p:spPr bwMode="auto">
          <a:xfrm flipV="1">
            <a:off x="7924800" y="3962400"/>
            <a:ext cx="0" cy="685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94" name="Line 20"/>
          <p:cNvSpPr>
            <a:spLocks noChangeShapeType="1"/>
          </p:cNvSpPr>
          <p:nvPr/>
        </p:nvSpPr>
        <p:spPr bwMode="auto">
          <a:xfrm>
            <a:off x="7772400" y="3962400"/>
            <a:ext cx="3048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95" name="Line 21"/>
          <p:cNvSpPr>
            <a:spLocks noChangeShapeType="1"/>
          </p:cNvSpPr>
          <p:nvPr/>
        </p:nvSpPr>
        <p:spPr bwMode="auto">
          <a:xfrm>
            <a:off x="7772400" y="3962400"/>
            <a:ext cx="152400" cy="1524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96" name="Line 22"/>
          <p:cNvSpPr>
            <a:spLocks noChangeShapeType="1"/>
          </p:cNvSpPr>
          <p:nvPr/>
        </p:nvSpPr>
        <p:spPr bwMode="auto">
          <a:xfrm flipV="1">
            <a:off x="7924800" y="3962400"/>
            <a:ext cx="152400" cy="1524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97" name="Line 23"/>
          <p:cNvSpPr>
            <a:spLocks noChangeShapeType="1"/>
          </p:cNvSpPr>
          <p:nvPr/>
        </p:nvSpPr>
        <p:spPr bwMode="auto">
          <a:xfrm>
            <a:off x="2057400" y="4648200"/>
            <a:ext cx="3048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98" name="Line 24"/>
          <p:cNvSpPr>
            <a:spLocks noChangeShapeType="1"/>
          </p:cNvSpPr>
          <p:nvPr/>
        </p:nvSpPr>
        <p:spPr bwMode="auto">
          <a:xfrm>
            <a:off x="3810000" y="4648200"/>
            <a:ext cx="3048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099" name="Line 25"/>
          <p:cNvSpPr>
            <a:spLocks noChangeShapeType="1"/>
          </p:cNvSpPr>
          <p:nvPr/>
        </p:nvSpPr>
        <p:spPr bwMode="auto">
          <a:xfrm>
            <a:off x="5943600" y="4648200"/>
            <a:ext cx="3048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100" name="Arc 26"/>
          <p:cNvSpPr/>
          <p:nvPr/>
        </p:nvSpPr>
        <p:spPr bwMode="auto">
          <a:xfrm>
            <a:off x="8153400" y="2224088"/>
            <a:ext cx="457200" cy="1814512"/>
          </a:xfrm>
          <a:custGeom>
            <a:avLst/>
            <a:gdLst>
              <a:gd name="T0" fmla="*/ 0 w 21600"/>
              <a:gd name="T1" fmla="*/ 0 h 43184"/>
              <a:gd name="T2" fmla="*/ 2147483646 w 21600"/>
              <a:gd name="T3" fmla="*/ 2147483646 h 43184"/>
              <a:gd name="T4" fmla="*/ 0 w 21600"/>
              <a:gd name="T5" fmla="*/ 2147483646 h 43184"/>
              <a:gd name="T6" fmla="*/ 0 60000 65536"/>
              <a:gd name="T7" fmla="*/ 0 60000 65536"/>
              <a:gd name="T8" fmla="*/ 0 60000 65536"/>
              <a:gd name="T9" fmla="*/ 0 w 21600"/>
              <a:gd name="T10" fmla="*/ 0 h 43184"/>
              <a:gd name="T11" fmla="*/ 21600 w 21600"/>
              <a:gd name="T12" fmla="*/ 43184 h 43184"/>
            </a:gdLst>
            <a:ahLst/>
            <a:cxnLst>
              <a:cxn ang="T6">
                <a:pos x="T0" y="T1"/>
              </a:cxn>
              <a:cxn ang="T7">
                <a:pos x="T2" y="T3"/>
              </a:cxn>
              <a:cxn ang="T8">
                <a:pos x="T4" y="T5"/>
              </a:cxn>
            </a:cxnLst>
            <a:rect l="T9" t="T10" r="T11" b="T12"/>
            <a:pathLst>
              <a:path w="21600" h="43184" fill="none" extrusionOk="0">
                <a:moveTo>
                  <a:pt x="-1" y="0"/>
                </a:moveTo>
                <a:cubicBezTo>
                  <a:pt x="11929" y="0"/>
                  <a:pt x="21600" y="9670"/>
                  <a:pt x="21600" y="21600"/>
                </a:cubicBezTo>
                <a:cubicBezTo>
                  <a:pt x="21600" y="33208"/>
                  <a:pt x="12424" y="42740"/>
                  <a:pt x="825" y="43184"/>
                </a:cubicBezTo>
              </a:path>
              <a:path w="21600" h="43184" stroke="0" extrusionOk="0">
                <a:moveTo>
                  <a:pt x="-1" y="0"/>
                </a:moveTo>
                <a:cubicBezTo>
                  <a:pt x="11929" y="0"/>
                  <a:pt x="21600" y="9670"/>
                  <a:pt x="21600" y="21600"/>
                </a:cubicBezTo>
                <a:cubicBezTo>
                  <a:pt x="21600" y="33208"/>
                  <a:pt x="12424" y="42740"/>
                  <a:pt x="825" y="43184"/>
                </a:cubicBezTo>
                <a:lnTo>
                  <a:pt x="0" y="21600"/>
                </a:lnTo>
                <a:lnTo>
                  <a:pt x="-1" y="0"/>
                </a:lnTo>
                <a:close/>
              </a:path>
            </a:pathLst>
          </a:custGeom>
          <a:noFill/>
          <a:ln w="9525">
            <a:solidFill>
              <a:schemeClr val="tx1"/>
            </a:solidFill>
            <a:prstDash val="dash"/>
            <a:round/>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101" name="Text Box 27"/>
          <p:cNvSpPr txBox="1">
            <a:spLocks noChangeArrowheads="1"/>
          </p:cNvSpPr>
          <p:nvPr/>
        </p:nvSpPr>
        <p:spPr bwMode="auto">
          <a:xfrm>
            <a:off x="7620000" y="1560513"/>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天线</a:t>
            </a:r>
            <a:endPar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102" name="Text Box 28"/>
          <p:cNvSpPr txBox="1">
            <a:spLocks noChangeArrowheads="1"/>
          </p:cNvSpPr>
          <p:nvPr/>
        </p:nvSpPr>
        <p:spPr bwMode="auto">
          <a:xfrm>
            <a:off x="7620000" y="3506788"/>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天线</a:t>
            </a:r>
            <a:endPar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103" name="Text Box 29"/>
          <p:cNvSpPr txBox="1">
            <a:spLocks noChangeArrowheads="1"/>
          </p:cNvSpPr>
          <p:nvPr/>
        </p:nvSpPr>
        <p:spPr bwMode="auto">
          <a:xfrm>
            <a:off x="4038600" y="3290888"/>
            <a:ext cx="1524000" cy="3762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载波</a:t>
            </a:r>
            <a:endPar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104" name="Line 30"/>
          <p:cNvSpPr>
            <a:spLocks noChangeShapeType="1"/>
          </p:cNvSpPr>
          <p:nvPr/>
        </p:nvSpPr>
        <p:spPr bwMode="auto">
          <a:xfrm flipV="1">
            <a:off x="4724400" y="2909888"/>
            <a:ext cx="0" cy="381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105" name="Text Box 31"/>
          <p:cNvSpPr txBox="1">
            <a:spLocks noChangeArrowheads="1"/>
          </p:cNvSpPr>
          <p:nvPr/>
        </p:nvSpPr>
        <p:spPr bwMode="auto">
          <a:xfrm>
            <a:off x="4343400" y="5172075"/>
            <a:ext cx="1524000" cy="37623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rPr>
              <a:t>载波</a:t>
            </a:r>
            <a:endParaRPr kumimoji="0" lang="en-US" altLang="zh-CN" sz="1800" b="1" i="0" u="none" strike="noStrike" kern="1200" cap="none" spc="0" normalizeH="0" baseline="0" noProof="0">
              <a:ln>
                <a:noFill/>
              </a:ln>
              <a:solidFill>
                <a:srgbClr val="000066"/>
              </a:solidFill>
              <a:effectLst/>
              <a:uLnTx/>
              <a:uFillTx/>
              <a:latin typeface="Arial" panose="020B0604020202020204" pitchFamily="34" charset="0"/>
              <a:ea typeface="宋体" panose="02010600030101010101" pitchFamily="2" charset="-122"/>
              <a:cs typeface="+mn-cs"/>
            </a:endParaRPr>
          </a:p>
        </p:txBody>
      </p:sp>
      <p:sp>
        <p:nvSpPr>
          <p:cNvPr id="131106" name="Line 32"/>
          <p:cNvSpPr>
            <a:spLocks noChangeShapeType="1"/>
          </p:cNvSpPr>
          <p:nvPr/>
        </p:nvSpPr>
        <p:spPr bwMode="auto">
          <a:xfrm flipV="1">
            <a:off x="5029200" y="4800600"/>
            <a:ext cx="0" cy="37147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3600" b="1" i="0" u="none" strike="noStrike" kern="1200" cap="none" spc="0" normalizeH="0" baseline="0" noProof="0">
              <a:ln>
                <a:noFill/>
              </a:ln>
              <a:solidFill>
                <a:srgbClr val="000000"/>
              </a:solidFill>
              <a:effectLst/>
              <a:uLnTx/>
              <a:uFillTx/>
              <a:latin typeface="Times New Roman" panose="02020603050405020304" charset="0"/>
              <a:ea typeface="+mn-ea"/>
              <a:cs typeface="+mn-cs"/>
            </a:endParaRPr>
          </a:p>
        </p:txBody>
      </p:sp>
      <p:sp>
        <p:nvSpPr>
          <p:cNvPr id="131107" name="Rectangle 33"/>
          <p:cNvSpPr>
            <a:spLocks noGrp="1" noChangeArrowheads="1"/>
          </p:cNvSpPr>
          <p:nvPr>
            <p:ph type="title"/>
          </p:nvPr>
        </p:nvSpPr>
        <p:spPr>
          <a:xfrm>
            <a:off x="702945" y="680403"/>
            <a:ext cx="7737475" cy="627062"/>
          </a:xfrm>
        </p:spPr>
        <p:txBody>
          <a:bodyPr/>
          <a:lstStyle/>
          <a:p>
            <a:pPr eaLnBrk="1" hangingPunct="1"/>
            <a:r>
              <a:rPr lang="zh-CN" altLang="en-US" sz="4000" dirty="0">
                <a:sym typeface="+mn-ea"/>
              </a:rPr>
              <a:t>蜂窝通信网络的发展：终端演进</a:t>
            </a:r>
            <a:endParaRPr lang="zh-CN" altLang="en-US" sz="4000" dirty="0">
              <a:ea typeface="宋体" panose="02010600030101010101" pitchFamily="2" charset="-122"/>
              <a:sym typeface="+mn-ea"/>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a:xfrm>
            <a:off x="250825" y="214313"/>
            <a:ext cx="8693150" cy="1198562"/>
          </a:xfrm>
        </p:spPr>
        <p:txBody>
          <a:bodyPr/>
          <a:lstStyle/>
          <a:p>
            <a:pPr eaLnBrk="1" hangingPunct="1"/>
            <a:r>
              <a:rPr lang="zh-CN" altLang="en-US" dirty="0"/>
              <a:t>蜂窝通信网络的发展：</a:t>
            </a:r>
            <a:r>
              <a:rPr lang="zh-CN" altLang="en-US" dirty="0">
                <a:sym typeface="+mn-ea"/>
              </a:rPr>
              <a:t>终端演进</a:t>
            </a:r>
            <a:endParaRPr lang="zh-CN" altLang="en-US" dirty="0"/>
          </a:p>
        </p:txBody>
      </p:sp>
      <p:sp>
        <p:nvSpPr>
          <p:cNvPr id="21506" name="内容占位符 2"/>
          <p:cNvSpPr>
            <a:spLocks noGrp="1"/>
          </p:cNvSpPr>
          <p:nvPr>
            <p:ph idx="1"/>
          </p:nvPr>
        </p:nvSpPr>
        <p:spPr>
          <a:xfrm>
            <a:off x="250825" y="1412875"/>
            <a:ext cx="8353425" cy="4319588"/>
          </a:xfrm>
        </p:spPr>
        <p:txBody>
          <a:bodyPr/>
          <a:lstStyle/>
          <a:p>
            <a:pPr eaLnBrk="1" hangingPunct="1"/>
            <a:r>
              <a:rPr lang="en-US" altLang="zh-CN" sz="2400"/>
              <a:t>2010</a:t>
            </a:r>
            <a:r>
              <a:rPr lang="zh-CN" altLang="en-US" sz="2400"/>
              <a:t>年，全球移动电话用户突破</a:t>
            </a:r>
            <a:r>
              <a:rPr lang="en-US" altLang="zh-CN" sz="2400"/>
              <a:t>50</a:t>
            </a:r>
            <a:r>
              <a:rPr lang="zh-CN" altLang="en-US" sz="2400"/>
              <a:t>亿，平均每天新增</a:t>
            </a:r>
            <a:r>
              <a:rPr lang="en-US" altLang="zh-CN" sz="2400"/>
              <a:t>200</a:t>
            </a:r>
            <a:r>
              <a:rPr lang="zh-CN" altLang="en-US" sz="2400"/>
              <a:t>万用户。</a:t>
            </a:r>
            <a:endParaRPr lang="en-US" altLang="zh-CN" sz="2400"/>
          </a:p>
          <a:p>
            <a:pPr lvl="1" eaLnBrk="1" hangingPunct="1"/>
            <a:r>
              <a:rPr lang="en-US" altLang="zh-CN" sz="2000"/>
              <a:t>2000</a:t>
            </a:r>
            <a:r>
              <a:rPr lang="zh-CN" altLang="en-US" sz="2000"/>
              <a:t>年，全球只有</a:t>
            </a:r>
            <a:r>
              <a:rPr lang="en-US" altLang="zh-CN" sz="2000"/>
              <a:t>7.2</a:t>
            </a:r>
            <a:r>
              <a:rPr lang="zh-CN" altLang="en-US" sz="2000"/>
              <a:t>亿移动电话用户</a:t>
            </a:r>
            <a:endParaRPr lang="en-US" altLang="zh-CN" sz="2400"/>
          </a:p>
          <a:p>
            <a:pPr eaLnBrk="1" hangingPunct="1"/>
            <a:r>
              <a:rPr lang="en-US" altLang="zh-CN" sz="2400"/>
              <a:t>2015</a:t>
            </a:r>
            <a:r>
              <a:rPr lang="zh-CN" altLang="en-US" sz="2400"/>
              <a:t>年，我国移动电话用户近</a:t>
            </a:r>
            <a:r>
              <a:rPr lang="en-US" altLang="zh-CN" sz="2400"/>
              <a:t>13.6</a:t>
            </a:r>
            <a:r>
              <a:rPr lang="zh-CN" altLang="en-US" sz="2400"/>
              <a:t>亿。</a:t>
            </a:r>
            <a:endParaRPr lang="en-US" altLang="zh-CN" sz="2400"/>
          </a:p>
          <a:p>
            <a:pPr lvl="1" eaLnBrk="1" hangingPunct="1"/>
            <a:r>
              <a:rPr lang="zh-CN" altLang="en-US" sz="2000"/>
              <a:t>早在</a:t>
            </a:r>
            <a:r>
              <a:rPr lang="en-US" altLang="zh-CN" sz="2000"/>
              <a:t>2002</a:t>
            </a:r>
            <a:r>
              <a:rPr lang="zh-CN" altLang="en-US" sz="2000"/>
              <a:t>年，移动电话的用户数量就超过了固定电话。</a:t>
            </a:r>
            <a:endParaRPr lang="en-US" altLang="zh-CN" sz="2000"/>
          </a:p>
          <a:p>
            <a:pPr eaLnBrk="1" hangingPunct="1"/>
            <a:r>
              <a:rPr lang="zh-CN" altLang="en-US" sz="2400"/>
              <a:t>移动电话越来越小、续航时间越来越长。</a:t>
            </a:r>
            <a:endParaRPr lang="en-US" altLang="zh-CN" sz="2400"/>
          </a:p>
          <a:p>
            <a:pPr eaLnBrk="1" hangingPunct="1"/>
            <a:r>
              <a:rPr lang="zh-CN" altLang="en-US" sz="2400"/>
              <a:t>在某些地区，移动蜂窝电话是唯一经济的选择。</a:t>
            </a:r>
            <a:endParaRPr lang="en-US" altLang="zh-CN" sz="2400"/>
          </a:p>
          <a:p>
            <a:pPr eaLnBrk="1" hangingPunct="1"/>
            <a:r>
              <a:rPr lang="zh-CN" altLang="en-US" sz="2400"/>
              <a:t>最初主要用于语音通信；现在，移动电话是成为互联网最主要的接入设备之一。</a:t>
            </a:r>
            <a:endParaRPr lang="en-US" altLang="zh-CN" sz="2400"/>
          </a:p>
        </p:txBody>
      </p:sp>
      <p:sp>
        <p:nvSpPr>
          <p:cNvPr id="4" name="灯片编号占位符 3"/>
          <p:cNvSpPr>
            <a:spLocks noGrp="1"/>
          </p:cNvSpPr>
          <p:nvPr>
            <p:ph type="sldNum" sz="quarter" idx="12"/>
          </p:nvPr>
        </p:nvSpPr>
        <p:spPr/>
        <p:txBody>
          <a:bodyPr/>
          <a:lstStyle/>
          <a:p>
            <a:pPr>
              <a:defRPr/>
            </a:pPr>
            <a:fld id="{A791DB06-DBDB-4D06-A578-7D01AA470091}" type="slidenum">
              <a:rPr lang="zh-CN" altLang="en-US"/>
              <a:t>38</a:t>
            </a:fld>
            <a:endParaRPr lang="zh-CN" altLang="en-US" dirty="0"/>
          </a:p>
        </p:txBody>
      </p:sp>
      <p:pic>
        <p:nvPicPr>
          <p:cNvPr id="21508" name="Picture 2" descr="http://static02.mediaite.com/geekosystem/uploads/2010/03/20090522175136558-220x308.jpg">
            <a:hlinkClick r:id="rId3"/>
          </p:cNvPr>
          <p:cNvPicPr>
            <a:picLocks noChangeAspect="1" noChangeArrowheads="1"/>
          </p:cNvPicPr>
          <p:nvPr/>
        </p:nvPicPr>
        <p:blipFill>
          <a:blip r:embed="rId4"/>
          <a:srcRect/>
          <a:stretch>
            <a:fillRect/>
          </a:stretch>
        </p:blipFill>
        <p:spPr bwMode="auto">
          <a:xfrm>
            <a:off x="481013" y="5157788"/>
            <a:ext cx="1212850" cy="1700212"/>
          </a:xfrm>
          <a:prstGeom prst="rect">
            <a:avLst/>
          </a:prstGeom>
          <a:noFill/>
          <a:ln w="9525">
            <a:noFill/>
            <a:miter lim="800000"/>
            <a:headEnd/>
            <a:tailEnd/>
          </a:ln>
        </p:spPr>
      </p:pic>
      <p:pic>
        <p:nvPicPr>
          <p:cNvPr id="21509" name="Picture 4" descr="http://static02.mediaite.com/geekosystem/uploads/2010/03/nokia3310-220x328.jpg">
            <a:hlinkClick r:id="rId5"/>
          </p:cNvPr>
          <p:cNvPicPr>
            <a:picLocks noChangeAspect="1" noChangeArrowheads="1"/>
          </p:cNvPicPr>
          <p:nvPr/>
        </p:nvPicPr>
        <p:blipFill>
          <a:blip r:embed="rId6"/>
          <a:srcRect/>
          <a:stretch>
            <a:fillRect/>
          </a:stretch>
        </p:blipFill>
        <p:spPr bwMode="auto">
          <a:xfrm>
            <a:off x="3059113" y="5199063"/>
            <a:ext cx="1112837" cy="1658937"/>
          </a:xfrm>
          <a:prstGeom prst="rect">
            <a:avLst/>
          </a:prstGeom>
          <a:noFill/>
          <a:ln w="9525">
            <a:noFill/>
            <a:miter lim="800000"/>
            <a:headEnd/>
            <a:tailEnd/>
          </a:ln>
        </p:spPr>
      </p:pic>
      <p:pic>
        <p:nvPicPr>
          <p:cNvPr id="21510" name="Picture 6" descr="http://static02.mediaite.com/geekosystem/uploads/2010/03/iphone_home-212x350.gif">
            <a:hlinkClick r:id="rId7"/>
          </p:cNvPr>
          <p:cNvPicPr>
            <a:picLocks noChangeAspect="1" noChangeArrowheads="1"/>
          </p:cNvPicPr>
          <p:nvPr/>
        </p:nvPicPr>
        <p:blipFill>
          <a:blip r:embed="rId8"/>
          <a:srcRect/>
          <a:stretch>
            <a:fillRect/>
          </a:stretch>
        </p:blipFill>
        <p:spPr bwMode="auto">
          <a:xfrm>
            <a:off x="5508625" y="5021263"/>
            <a:ext cx="1114425" cy="1836737"/>
          </a:xfrm>
          <a:prstGeom prst="rect">
            <a:avLst/>
          </a:prstGeom>
          <a:noFill/>
          <a:ln w="9525">
            <a:noFill/>
            <a:miter lim="800000"/>
            <a:headEnd/>
            <a:tailEnd/>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1"/>
          </p:nvPr>
        </p:nvSpPr>
        <p:spPr/>
        <p:txBody>
          <a:bodyPr/>
          <a:lstStyle/>
          <a:p>
            <a:pPr eaLnBrk="1"/>
            <a:endParaRPr lang="zh-CN" altLang="en-US"/>
          </a:p>
        </p:txBody>
      </p:sp>
      <p:sp>
        <p:nvSpPr>
          <p:cNvPr id="4" name="灯片编号占位符 3"/>
          <p:cNvSpPr>
            <a:spLocks noGrp="1"/>
          </p:cNvSpPr>
          <p:nvPr>
            <p:ph type="sldNum" sz="quarter" idx="12"/>
          </p:nvPr>
        </p:nvSpPr>
        <p:spPr/>
        <p:txBody>
          <a:bodyPr/>
          <a:lstStyle/>
          <a:p>
            <a:pPr>
              <a:defRPr/>
            </a:pPr>
            <a:fld id="{DEC79CF4-A69E-4810-85A5-9BA60BF0D940}" type="slidenum">
              <a:rPr lang="zh-CN" altLang="en-US" smtClean="0"/>
              <a:t>39</a:t>
            </a:fld>
            <a:endParaRPr lang="zh-CN" altLang="en-US"/>
          </a:p>
        </p:txBody>
      </p:sp>
      <p:pic>
        <p:nvPicPr>
          <p:cNvPr id="22532" name="Picture 7" descr="http://cdn.satellitetoday.com/wp-content/uploads/2014/05/ICT-graph-ITU.jpg"/>
          <p:cNvPicPr>
            <a:picLocks noChangeAspect="1" noChangeArrowheads="1"/>
          </p:cNvPicPr>
          <p:nvPr/>
        </p:nvPicPr>
        <p:blipFill>
          <a:blip r:embed="rId3"/>
          <a:srcRect/>
          <a:stretch>
            <a:fillRect/>
          </a:stretch>
        </p:blipFill>
        <p:spPr bwMode="auto">
          <a:xfrm>
            <a:off x="0" y="690563"/>
            <a:ext cx="9144000" cy="5776912"/>
          </a:xfrm>
          <a:prstGeom prst="rect">
            <a:avLst/>
          </a:prstGeom>
          <a:noFill/>
          <a:ln w="9525">
            <a:noFill/>
            <a:miter lim="800000"/>
            <a:headEnd/>
            <a:tailEnd/>
          </a:ln>
        </p:spPr>
      </p:pic>
    </p:spTree>
    <p:extLst>
      <p:ext uri="{BB962C8B-B14F-4D97-AF65-F5344CB8AC3E}">
        <p14:creationId xmlns:p14="http://schemas.microsoft.com/office/powerpoint/2010/main" val="14645362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4</a:t>
            </a:fld>
            <a:endParaRPr lang="zh-CN" altLang="en-US"/>
          </a:p>
        </p:txBody>
      </p:sp>
      <p:pic>
        <p:nvPicPr>
          <p:cNvPr id="5" name="图片 4">
            <a:extLst>
              <a:ext uri="{FF2B5EF4-FFF2-40B4-BE49-F238E27FC236}">
                <a16:creationId xmlns:a16="http://schemas.microsoft.com/office/drawing/2014/main" id="{9CB53F5C-6065-474F-A842-E1C6EADD0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988840"/>
            <a:ext cx="4119331" cy="3089498"/>
          </a:xfrm>
          <a:prstGeom prst="rect">
            <a:avLst/>
          </a:prstGeom>
        </p:spPr>
      </p:pic>
      <p:pic>
        <p:nvPicPr>
          <p:cNvPr id="7" name="图片 6">
            <a:extLst>
              <a:ext uri="{FF2B5EF4-FFF2-40B4-BE49-F238E27FC236}">
                <a16:creationId xmlns:a16="http://schemas.microsoft.com/office/drawing/2014/main" id="{47CCC449-E0DA-49A7-9FCF-D07E18662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67089"/>
            <a:ext cx="4133831" cy="3100373"/>
          </a:xfrm>
          <a:prstGeom prst="rect">
            <a:avLst/>
          </a:prstGeom>
        </p:spPr>
      </p:pic>
      <p:sp>
        <p:nvSpPr>
          <p:cNvPr id="8" name="矩形 7">
            <a:extLst>
              <a:ext uri="{FF2B5EF4-FFF2-40B4-BE49-F238E27FC236}">
                <a16:creationId xmlns:a16="http://schemas.microsoft.com/office/drawing/2014/main" id="{FA2B95CF-6521-4EE8-9F16-4DAA73E51292}"/>
              </a:ext>
            </a:extLst>
          </p:cNvPr>
          <p:cNvSpPr/>
          <p:nvPr/>
        </p:nvSpPr>
        <p:spPr>
          <a:xfrm>
            <a:off x="5501660" y="5286218"/>
            <a:ext cx="2492990" cy="369332"/>
          </a:xfrm>
          <a:prstGeom prst="rect">
            <a:avLst/>
          </a:prstGeom>
        </p:spPr>
        <p:txBody>
          <a:bodyPr wrap="none">
            <a:spAutoFit/>
          </a:bodyPr>
          <a:lstStyle/>
          <a:p>
            <a:r>
              <a:rPr lang="zh-CN" altLang="en-US" dirty="0">
                <a:solidFill>
                  <a:srgbClr val="222222"/>
                </a:solidFill>
              </a:rPr>
              <a:t>利用行星引力进行减速</a:t>
            </a:r>
            <a:endParaRPr lang="zh-CN" altLang="en-US" dirty="0"/>
          </a:p>
        </p:txBody>
      </p:sp>
      <p:sp>
        <p:nvSpPr>
          <p:cNvPr id="9" name="矩形 8">
            <a:extLst>
              <a:ext uri="{FF2B5EF4-FFF2-40B4-BE49-F238E27FC236}">
                <a16:creationId xmlns:a16="http://schemas.microsoft.com/office/drawing/2014/main" id="{F69CDFF2-F744-43EA-BC39-9C1A5A062ECB}"/>
              </a:ext>
            </a:extLst>
          </p:cNvPr>
          <p:cNvSpPr/>
          <p:nvPr/>
        </p:nvSpPr>
        <p:spPr>
          <a:xfrm>
            <a:off x="1043608" y="5286218"/>
            <a:ext cx="2492990" cy="369332"/>
          </a:xfrm>
          <a:prstGeom prst="rect">
            <a:avLst/>
          </a:prstGeom>
        </p:spPr>
        <p:txBody>
          <a:bodyPr wrap="none">
            <a:spAutoFit/>
          </a:bodyPr>
          <a:lstStyle/>
          <a:p>
            <a:r>
              <a:rPr lang="zh-CN" altLang="en-US" dirty="0">
                <a:solidFill>
                  <a:srgbClr val="222222"/>
                </a:solidFill>
              </a:rPr>
              <a:t>利用行星引力进行加速</a:t>
            </a:r>
            <a:endParaRPr lang="zh-CN" altLang="en-US" dirty="0"/>
          </a:p>
        </p:txBody>
      </p:sp>
    </p:spTree>
    <p:extLst>
      <p:ext uri="{BB962C8B-B14F-4D97-AF65-F5344CB8AC3E}">
        <p14:creationId xmlns:p14="http://schemas.microsoft.com/office/powerpoint/2010/main" val="28082858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8041EB78-9D28-4739-983A-B24D8249A05C}" type="slidenum">
              <a:rPr lang="en-US" altLang="zh-CN" sz="1400" smtClean="0"/>
              <a:pPr>
                <a:spcBef>
                  <a:spcPct val="0"/>
                </a:spcBef>
                <a:buClrTx/>
                <a:buFontTx/>
                <a:buNone/>
              </a:pPr>
              <a:t>40</a:t>
            </a:fld>
            <a:endParaRPr lang="en-US" altLang="zh-CN" sz="1400"/>
          </a:p>
        </p:txBody>
      </p:sp>
      <p:sp>
        <p:nvSpPr>
          <p:cNvPr id="52228" name="Rectangle 2"/>
          <p:cNvSpPr>
            <a:spLocks noGrp="1" noChangeArrowheads="1"/>
          </p:cNvSpPr>
          <p:nvPr>
            <p:ph type="title"/>
          </p:nvPr>
        </p:nvSpPr>
        <p:spPr>
          <a:xfrm>
            <a:off x="786323" y="517525"/>
            <a:ext cx="6731000" cy="688975"/>
          </a:xfrm>
        </p:spPr>
        <p:txBody>
          <a:bodyPr/>
          <a:lstStyle/>
          <a:p>
            <a:pPr eaLnBrk="1" hangingPunct="1"/>
            <a:r>
              <a:rPr lang="zh-CN" altLang="en-US" sz="3600" dirty="0">
                <a:ea typeface="宋体" panose="02010600030101010101" pitchFamily="2" charset="-122"/>
              </a:rPr>
              <a:t>终端用户的需求</a:t>
            </a:r>
            <a:endParaRPr lang="it-IT" altLang="zh-CN" sz="3600" dirty="0">
              <a:ea typeface="宋体" panose="02010600030101010101" pitchFamily="2" charset="-122"/>
            </a:endParaRPr>
          </a:p>
        </p:txBody>
      </p:sp>
      <p:sp>
        <p:nvSpPr>
          <p:cNvPr id="52229" name="Rectangle 3"/>
          <p:cNvSpPr>
            <a:spLocks noChangeArrowheads="1"/>
          </p:cNvSpPr>
          <p:nvPr/>
        </p:nvSpPr>
        <p:spPr bwMode="auto">
          <a:xfrm>
            <a:off x="989013" y="1206500"/>
            <a:ext cx="7353300"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001" tIns="50501" rIns="101001" bIns="50501"/>
          <a:lstStyle>
            <a:lvl1pPr marL="342900" indent="-342900">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r>
              <a:rPr lang="zh-CN" altLang="en-US" sz="2800" b="0" dirty="0">
                <a:ea typeface="宋体" panose="02010600030101010101" pitchFamily="2" charset="-122"/>
              </a:rPr>
              <a:t>即时访问信息服务</a:t>
            </a:r>
            <a:endParaRPr lang="en-GB" altLang="zh-CN" sz="2800" b="0" dirty="0">
              <a:ea typeface="宋体" panose="02010600030101010101" pitchFamily="2" charset="-122"/>
            </a:endParaRPr>
          </a:p>
          <a:p>
            <a:pPr lvl="1" eaLnBrk="1" hangingPunct="1"/>
            <a:r>
              <a:rPr lang="zh-CN" altLang="en-US" sz="2000" b="0" dirty="0">
                <a:ea typeface="宋体" panose="02010600030101010101" pitchFamily="2" charset="-122"/>
              </a:rPr>
              <a:t>任何时间，任何位置，任何设备</a:t>
            </a:r>
            <a:endParaRPr lang="en-GB" altLang="zh-CN" sz="2000" b="0" dirty="0">
              <a:ea typeface="宋体" panose="02010600030101010101" pitchFamily="2" charset="-122"/>
            </a:endParaRPr>
          </a:p>
          <a:p>
            <a:pPr eaLnBrk="1" hangingPunct="1"/>
            <a:r>
              <a:rPr lang="zh-CN" altLang="en-US" sz="2800" b="0" dirty="0">
                <a:ea typeface="宋体" panose="02010600030101010101" pitchFamily="2" charset="-122"/>
              </a:rPr>
              <a:t>个性化：“我的服务，我的应用”</a:t>
            </a:r>
            <a:endParaRPr lang="en-GB" altLang="zh-CN" sz="2800" b="0" dirty="0">
              <a:ea typeface="宋体" panose="02010600030101010101" pitchFamily="2" charset="-122"/>
            </a:endParaRPr>
          </a:p>
          <a:p>
            <a:pPr eaLnBrk="1" hangingPunct="1"/>
            <a:r>
              <a:rPr lang="zh-CN" altLang="en-US" sz="2800" b="0" dirty="0">
                <a:ea typeface="宋体" panose="02010600030101010101" pitchFamily="2" charset="-122"/>
              </a:rPr>
              <a:t>基于位置的：与所在位置相关</a:t>
            </a:r>
            <a:endParaRPr lang="en-GB" altLang="zh-CN" sz="2800" b="0" dirty="0">
              <a:ea typeface="宋体" panose="02010600030101010101" pitchFamily="2" charset="-122"/>
            </a:endParaRPr>
          </a:p>
          <a:p>
            <a:pPr eaLnBrk="1" hangingPunct="1"/>
            <a:r>
              <a:rPr lang="zh-CN" altLang="en-US" sz="2800" b="0" dirty="0">
                <a:ea typeface="宋体" panose="02010600030101010101" pitchFamily="2" charset="-122"/>
              </a:rPr>
              <a:t>电子商务，移动商务</a:t>
            </a:r>
            <a:endParaRPr lang="en-GB" altLang="zh-CN" sz="2800" b="0" dirty="0">
              <a:ea typeface="宋体" panose="02010600030101010101" pitchFamily="2" charset="-122"/>
            </a:endParaRPr>
          </a:p>
          <a:p>
            <a:pPr eaLnBrk="1" hangingPunct="1"/>
            <a:r>
              <a:rPr lang="zh-CN" altLang="en-US" sz="2800" b="0" dirty="0">
                <a:ea typeface="宋体" panose="02010600030101010101" pitchFamily="2" charset="-122"/>
              </a:rPr>
              <a:t>始终开启</a:t>
            </a:r>
            <a:endParaRPr lang="en-GB" altLang="zh-CN" sz="2800" b="0" dirty="0">
              <a:ea typeface="宋体" panose="02010600030101010101" pitchFamily="2" charset="-122"/>
            </a:endParaRPr>
          </a:p>
        </p:txBody>
      </p:sp>
      <p:grpSp>
        <p:nvGrpSpPr>
          <p:cNvPr id="52230" name="Group 4"/>
          <p:cNvGrpSpPr>
            <a:grpSpLocks/>
          </p:cNvGrpSpPr>
          <p:nvPr/>
        </p:nvGrpSpPr>
        <p:grpSpPr bwMode="auto">
          <a:xfrm>
            <a:off x="3762375" y="3835400"/>
            <a:ext cx="1900238" cy="2209800"/>
            <a:chOff x="2640" y="2832"/>
            <a:chExt cx="1296" cy="1392"/>
          </a:xfrm>
        </p:grpSpPr>
        <p:graphicFrame>
          <p:nvGraphicFramePr>
            <p:cNvPr id="52242" name="Object 5"/>
            <p:cNvGraphicFramePr>
              <a:graphicFrameLocks noChangeAspect="1"/>
            </p:cNvGraphicFramePr>
            <p:nvPr/>
          </p:nvGraphicFramePr>
          <p:xfrm>
            <a:off x="2880" y="2832"/>
            <a:ext cx="779" cy="1152"/>
          </p:xfrm>
          <a:graphic>
            <a:graphicData uri="http://schemas.openxmlformats.org/presentationml/2006/ole">
              <mc:AlternateContent xmlns:mc="http://schemas.openxmlformats.org/markup-compatibility/2006">
                <mc:Choice xmlns:v="urn:schemas-microsoft-com:vml" Requires="v">
                  <p:oleObj spid="_x0000_s122324" name="ClipArt" r:id="rId5" imgW="2171677" imgH="3209828" progId="MS_ClipArt_Gallery.2">
                    <p:embed/>
                  </p:oleObj>
                </mc:Choice>
                <mc:Fallback>
                  <p:oleObj name="ClipArt" r:id="rId5" imgW="2171677" imgH="3209828" progId="MS_ClipArt_Gallery.2">
                    <p:embed/>
                    <p:pic>
                      <p:nvPicPr>
                        <p:cNvPr id="5224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 y="2832"/>
                          <a:ext cx="779" cy="1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224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1" y="3408"/>
              <a:ext cx="57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2244" name="WordArt 7"/>
            <p:cNvSpPr>
              <a:spLocks noChangeArrowheads="1" noChangeShapeType="1" noTextEdit="1"/>
            </p:cNvSpPr>
            <p:nvPr/>
          </p:nvSpPr>
          <p:spPr bwMode="auto">
            <a:xfrm>
              <a:off x="2640" y="3816"/>
              <a:ext cx="1296" cy="40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47333"/>
                </a:avLst>
              </a:prstTxWarp>
            </a:bodyPr>
            <a:lstStyle/>
            <a:p>
              <a:pPr algn="ctr"/>
              <a:r>
                <a:rPr lang="zh-CN" altLang="en-US" kern="10" dirty="0">
                  <a:gradFill rotWithShape="1">
                    <a:gsLst>
                      <a:gs pos="0">
                        <a:srgbClr val="062444"/>
                      </a:gs>
                      <a:gs pos="50000">
                        <a:srgbClr val="0D4D93"/>
                      </a:gs>
                      <a:gs pos="100000">
                        <a:srgbClr val="062444"/>
                      </a:gs>
                    </a:gsLst>
                    <a:lin ang="0" scaled="1"/>
                  </a:gradFill>
                  <a:effectLst>
                    <a:outerShdw dist="35921" dir="2700000" algn="ctr" rotWithShape="0">
                      <a:srgbClr val="C0C0C0"/>
                    </a:outerShdw>
                  </a:effectLst>
                  <a:latin typeface="Impact" panose="020B0806030902050204" pitchFamily="34" charset="0"/>
                </a:rPr>
                <a:t>移动</a:t>
              </a:r>
              <a:endParaRPr lang="en-US" kern="10" dirty="0">
                <a:gradFill rotWithShape="1">
                  <a:gsLst>
                    <a:gs pos="0">
                      <a:srgbClr val="062444"/>
                    </a:gs>
                    <a:gs pos="50000">
                      <a:srgbClr val="0D4D93"/>
                    </a:gs>
                    <a:gs pos="100000">
                      <a:srgbClr val="062444"/>
                    </a:gs>
                  </a:gsLst>
                  <a:lin ang="0" scaled="1"/>
                </a:gradFill>
                <a:effectLst>
                  <a:outerShdw dist="35921" dir="2700000" algn="ctr" rotWithShape="0">
                    <a:srgbClr val="C0C0C0"/>
                  </a:outerShdw>
                </a:effectLst>
                <a:latin typeface="Impact" panose="020B0806030902050204" pitchFamily="34" charset="0"/>
              </a:endParaRPr>
            </a:p>
          </p:txBody>
        </p:sp>
      </p:grpSp>
      <p:grpSp>
        <p:nvGrpSpPr>
          <p:cNvPr id="52231" name="Group 8"/>
          <p:cNvGrpSpPr>
            <a:grpSpLocks/>
          </p:cNvGrpSpPr>
          <p:nvPr/>
        </p:nvGrpSpPr>
        <p:grpSpPr bwMode="auto">
          <a:xfrm>
            <a:off x="6207125" y="4064000"/>
            <a:ext cx="2549525" cy="1943100"/>
            <a:chOff x="4308" y="2976"/>
            <a:chExt cx="1740" cy="1224"/>
          </a:xfrm>
        </p:grpSpPr>
        <p:grpSp>
          <p:nvGrpSpPr>
            <p:cNvPr id="52238" name="Group 9"/>
            <p:cNvGrpSpPr>
              <a:grpSpLocks/>
            </p:cNvGrpSpPr>
            <p:nvPr/>
          </p:nvGrpSpPr>
          <p:grpSpPr bwMode="auto">
            <a:xfrm>
              <a:off x="4788" y="2976"/>
              <a:ext cx="861" cy="796"/>
              <a:chOff x="144" y="1316"/>
              <a:chExt cx="861" cy="796"/>
            </a:xfrm>
          </p:grpSpPr>
          <p:graphicFrame>
            <p:nvGraphicFramePr>
              <p:cNvPr id="52240" name="Object 10"/>
              <p:cNvGraphicFramePr>
                <a:graphicFrameLocks noChangeAspect="1"/>
              </p:cNvGraphicFramePr>
              <p:nvPr/>
            </p:nvGraphicFramePr>
            <p:xfrm>
              <a:off x="144" y="1316"/>
              <a:ext cx="528" cy="796"/>
            </p:xfrm>
            <a:graphic>
              <a:graphicData uri="http://schemas.openxmlformats.org/presentationml/2006/ole">
                <mc:AlternateContent xmlns:mc="http://schemas.openxmlformats.org/markup-compatibility/2006">
                  <mc:Choice xmlns:v="urn:schemas-microsoft-com:vml" Requires="v">
                    <p:oleObj spid="_x0000_s122325" name="ClipArt" r:id="rId8" imgW="3802063" imgH="5729288" progId="MS_ClipArt_Gallery.2">
                      <p:embed/>
                    </p:oleObj>
                  </mc:Choice>
                  <mc:Fallback>
                    <p:oleObj name="ClipArt" r:id="rId8" imgW="3802063" imgH="5729288" progId="MS_ClipArt_Gallery.2">
                      <p:embed/>
                      <p:pic>
                        <p:nvPicPr>
                          <p:cNvPr id="5224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 y="1316"/>
                            <a:ext cx="528" cy="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41" name="Object 11"/>
              <p:cNvGraphicFramePr>
                <a:graphicFrameLocks noChangeAspect="1"/>
              </p:cNvGraphicFramePr>
              <p:nvPr/>
            </p:nvGraphicFramePr>
            <p:xfrm>
              <a:off x="336" y="1542"/>
              <a:ext cx="669" cy="474"/>
            </p:xfrm>
            <a:graphic>
              <a:graphicData uri="http://schemas.openxmlformats.org/presentationml/2006/ole">
                <mc:AlternateContent xmlns:mc="http://schemas.openxmlformats.org/markup-compatibility/2006">
                  <mc:Choice xmlns:v="urn:schemas-microsoft-com:vml" Requires="v">
                    <p:oleObj spid="_x0000_s122326" name="ClipArt" r:id="rId10" imgW="1062533" imgH="753466" progId="MS_ClipArt_Gallery.2">
                      <p:embed/>
                    </p:oleObj>
                  </mc:Choice>
                  <mc:Fallback>
                    <p:oleObj name="ClipArt" r:id="rId10" imgW="1062533" imgH="753466" progId="MS_ClipArt_Gallery.2">
                      <p:embed/>
                      <p:pic>
                        <p:nvPicPr>
                          <p:cNvPr id="52241"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 y="1542"/>
                            <a:ext cx="669" cy="4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239" name="WordArt 12"/>
            <p:cNvSpPr>
              <a:spLocks noChangeArrowheads="1" noChangeShapeType="1" noTextEdit="1"/>
            </p:cNvSpPr>
            <p:nvPr/>
          </p:nvSpPr>
          <p:spPr bwMode="auto">
            <a:xfrm>
              <a:off x="4308" y="3792"/>
              <a:ext cx="1740" cy="408"/>
            </a:xfrm>
            <a:prstGeom prst="rect">
              <a:avLst/>
            </a:prstGeom>
          </p:spPr>
          <p:txBody>
            <a:bodyPr wrap="none" fromWordArt="1">
              <a:prstTxWarp prst="textPlain">
                <a:avLst>
                  <a:gd name="adj" fmla="val 50000"/>
                </a:avLst>
              </a:prstTxWarp>
            </a:bodyPr>
            <a:lstStyle/>
            <a:p>
              <a:pPr algn="ctr"/>
              <a:r>
                <a:rPr lang="zh-CN" altLang="en-US"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Black" panose="020B0A04020102020204" pitchFamily="34" charset="0"/>
                </a:rPr>
                <a:t>多媒体</a:t>
              </a:r>
              <a:endParaRPr lang="en-US"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Black" panose="020B0A04020102020204" pitchFamily="34" charset="0"/>
              </a:endParaRPr>
            </a:p>
          </p:txBody>
        </p:sp>
      </p:grpSp>
      <p:grpSp>
        <p:nvGrpSpPr>
          <p:cNvPr id="52232" name="Group 13"/>
          <p:cNvGrpSpPr>
            <a:grpSpLocks/>
          </p:cNvGrpSpPr>
          <p:nvPr/>
        </p:nvGrpSpPr>
        <p:grpSpPr bwMode="auto">
          <a:xfrm>
            <a:off x="742950" y="4164013"/>
            <a:ext cx="2111375" cy="1873250"/>
            <a:chOff x="510" y="3055"/>
            <a:chExt cx="1440" cy="1180"/>
          </a:xfrm>
        </p:grpSpPr>
        <p:graphicFrame>
          <p:nvGraphicFramePr>
            <p:cNvPr id="52234" name="Object 14"/>
            <p:cNvGraphicFramePr>
              <a:graphicFrameLocks noChangeAspect="1"/>
            </p:cNvGraphicFramePr>
            <p:nvPr/>
          </p:nvGraphicFramePr>
          <p:xfrm>
            <a:off x="992" y="3055"/>
            <a:ext cx="496" cy="689"/>
          </p:xfrm>
          <a:graphic>
            <a:graphicData uri="http://schemas.openxmlformats.org/presentationml/2006/ole">
              <mc:AlternateContent xmlns:mc="http://schemas.openxmlformats.org/markup-compatibility/2006">
                <mc:Choice xmlns:v="urn:schemas-microsoft-com:vml" Requires="v">
                  <p:oleObj spid="_x0000_s122327" name="ClipArt" r:id="rId12" imgW="3848100" imgH="5478463" progId="MS_ClipArt_Gallery.2">
                    <p:embed/>
                  </p:oleObj>
                </mc:Choice>
                <mc:Fallback>
                  <p:oleObj name="ClipArt" r:id="rId12" imgW="3848100" imgH="5478463" progId="MS_ClipArt_Gallery.2">
                    <p:embed/>
                    <p:pic>
                      <p:nvPicPr>
                        <p:cNvPr id="52234"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2" y="3055"/>
                          <a:ext cx="496" cy="6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5" name="WordArt 15" descr="Narrow vertical"/>
            <p:cNvSpPr>
              <a:spLocks noChangeArrowheads="1" noChangeShapeType="1" noTextEdit="1"/>
            </p:cNvSpPr>
            <p:nvPr/>
          </p:nvSpPr>
          <p:spPr bwMode="auto">
            <a:xfrm>
              <a:off x="576" y="3552"/>
              <a:ext cx="1374" cy="683"/>
            </a:xfrm>
            <a:prstGeom prst="rect">
              <a:avLst/>
            </a:prstGeom>
          </p:spPr>
          <p:txBody>
            <a:bodyPr wrap="none" fromWordArt="1">
              <a:prstTxWarp prst="textCurveUp">
                <a:avLst>
                  <a:gd name="adj" fmla="val 40356"/>
                </a:avLst>
              </a:prstTxWarp>
            </a:bodyPr>
            <a:lstStyle/>
            <a:p>
              <a:pPr algn="ctr"/>
              <a:r>
                <a:rPr lang="zh-CN" altLang="en-US" kern="10" dirty="0">
                  <a:ln w="12700">
                    <a:solidFill>
                      <a:srgbClr val="000000"/>
                    </a:solidFill>
                    <a:round/>
                    <a:headEnd/>
                    <a:tailEnd/>
                  </a:ln>
                  <a:blipFill dpi="0" rotWithShape="0">
                    <a:blip r:embed="rId14"/>
                    <a:srcRect/>
                    <a:tile tx="0" ty="0" sx="100000" sy="100000" flip="none" algn="tl"/>
                  </a:blipFill>
                  <a:effectLst>
                    <a:outerShdw dist="45791" dir="2021404" algn="ctr" rotWithShape="0">
                      <a:srgbClr val="808080"/>
                    </a:outerShdw>
                  </a:effectLst>
                  <a:latin typeface="Arial Black" panose="020B0A04020102020204" pitchFamily="34" charset="0"/>
                </a:rPr>
                <a:t>个人</a:t>
              </a:r>
              <a:endParaRPr lang="en-US" kern="10" dirty="0">
                <a:ln w="12700">
                  <a:solidFill>
                    <a:srgbClr val="000000"/>
                  </a:solidFill>
                  <a:round/>
                  <a:headEnd/>
                  <a:tailEnd/>
                </a:ln>
                <a:blipFill dpi="0" rotWithShape="0">
                  <a:blip r:embed="rId14"/>
                  <a:srcRect/>
                  <a:tile tx="0" ty="0" sx="100000" sy="100000" flip="none" algn="tl"/>
                </a:blipFill>
                <a:effectLst>
                  <a:outerShdw dist="45791" dir="2021404" algn="ctr" rotWithShape="0">
                    <a:srgbClr val="808080"/>
                  </a:outerShdw>
                </a:effectLst>
                <a:latin typeface="Arial Black" panose="020B0A04020102020204" pitchFamily="34" charset="0"/>
              </a:endParaRPr>
            </a:p>
          </p:txBody>
        </p:sp>
        <p:graphicFrame>
          <p:nvGraphicFramePr>
            <p:cNvPr id="52236" name="Object 16"/>
            <p:cNvGraphicFramePr>
              <a:graphicFrameLocks noChangeAspect="1"/>
            </p:cNvGraphicFramePr>
            <p:nvPr/>
          </p:nvGraphicFramePr>
          <p:xfrm>
            <a:off x="510" y="3362"/>
            <a:ext cx="594" cy="430"/>
          </p:xfrm>
          <a:graphic>
            <a:graphicData uri="http://schemas.openxmlformats.org/presentationml/2006/ole">
              <mc:AlternateContent xmlns:mc="http://schemas.openxmlformats.org/markup-compatibility/2006">
                <mc:Choice xmlns:v="urn:schemas-microsoft-com:vml" Requires="v">
                  <p:oleObj spid="_x0000_s122328" name="ClipArt" r:id="rId15" imgW="1552651" imgH="1125626" progId="MS_ClipArt_Gallery.2">
                    <p:embed/>
                  </p:oleObj>
                </mc:Choice>
                <mc:Fallback>
                  <p:oleObj name="ClipArt" r:id="rId15" imgW="1552651" imgH="1125626" progId="MS_ClipArt_Gallery.2">
                    <p:embed/>
                    <p:pic>
                      <p:nvPicPr>
                        <p:cNvPr id="52236"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0" y="3362"/>
                          <a:ext cx="594" cy="4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7" name="Object 17"/>
            <p:cNvGraphicFramePr>
              <a:graphicFrameLocks noChangeAspect="1"/>
            </p:cNvGraphicFramePr>
            <p:nvPr/>
          </p:nvGraphicFramePr>
          <p:xfrm>
            <a:off x="1488" y="3360"/>
            <a:ext cx="384" cy="345"/>
          </p:xfrm>
          <a:graphic>
            <a:graphicData uri="http://schemas.openxmlformats.org/presentationml/2006/ole">
              <mc:AlternateContent xmlns:mc="http://schemas.openxmlformats.org/markup-compatibility/2006">
                <mc:Choice xmlns:v="urn:schemas-microsoft-com:vml" Requires="v">
                  <p:oleObj spid="_x0000_s122329" name="ClipArt" r:id="rId17" imgW="1105510" imgH="994867" progId="MS_ClipArt_Gallery.2">
                    <p:embed/>
                  </p:oleObj>
                </mc:Choice>
                <mc:Fallback>
                  <p:oleObj name="ClipArt" r:id="rId17" imgW="1105510" imgH="994867" progId="MS_ClipArt_Gallery.2">
                    <p:embed/>
                    <p:pic>
                      <p:nvPicPr>
                        <p:cNvPr id="52237"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88" y="3360"/>
                          <a:ext cx="384"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233" name="Text Box 18"/>
          <p:cNvSpPr txBox="1">
            <a:spLocks noChangeArrowheads="1"/>
          </p:cNvSpPr>
          <p:nvPr/>
        </p:nvSpPr>
        <p:spPr bwMode="auto">
          <a:xfrm>
            <a:off x="8061325" y="3094038"/>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endParaRPr kumimoji="1" lang="zh-CN" altLang="zh-CN" sz="2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259198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4"/>
          <p:cNvSpPr txBox="1">
            <a:spLocks noChangeArrowheads="1"/>
          </p:cNvSpPr>
          <p:nvPr/>
        </p:nvSpPr>
        <p:spPr bwMode="auto">
          <a:xfrm>
            <a:off x="8229600" y="6553200"/>
            <a:ext cx="762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tx2"/>
              </a:buClr>
              <a:buBlip>
                <a:blip r:embed="rId3"/>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lgn="r" eaLnBrk="1" hangingPunct="1">
              <a:spcBef>
                <a:spcPct val="0"/>
              </a:spcBef>
              <a:buClrTx/>
              <a:buFontTx/>
              <a:buNone/>
            </a:pPr>
            <a:fld id="{C9F723FF-CE3D-4F06-8948-1B3851C5491D}" type="slidenum">
              <a:rPr lang="en-US" altLang="zh-CN" sz="1800">
                <a:solidFill>
                  <a:schemeClr val="folHlink"/>
                </a:solidFill>
                <a:latin typeface="Monotype Corsiva" panose="03010101010201010101" pitchFamily="66" charset="0"/>
                <a:ea typeface="宋体" panose="02010600030101010101" pitchFamily="2" charset="-122"/>
              </a:rPr>
              <a:pPr algn="r" eaLnBrk="1" hangingPunct="1">
                <a:spcBef>
                  <a:spcPct val="0"/>
                </a:spcBef>
                <a:buClrTx/>
                <a:buFontTx/>
                <a:buNone/>
              </a:pPr>
              <a:t>41</a:t>
            </a:fld>
            <a:endParaRPr lang="zh-CN" altLang="zh-CN" sz="1800">
              <a:solidFill>
                <a:schemeClr val="folHlink"/>
              </a:solidFill>
              <a:latin typeface="Monotype Corsiva" panose="03010101010201010101" pitchFamily="66" charset="0"/>
              <a:ea typeface="宋体" panose="02010600030101010101" pitchFamily="2" charset="-122"/>
            </a:endParaRPr>
          </a:p>
        </p:txBody>
      </p:sp>
      <p:pic>
        <p:nvPicPr>
          <p:cNvPr id="563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5" y="1400175"/>
            <a:ext cx="6850063"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标题 2"/>
          <p:cNvSpPr>
            <a:spLocks noGrp="1"/>
          </p:cNvSpPr>
          <p:nvPr>
            <p:ph type="title"/>
          </p:nvPr>
        </p:nvSpPr>
        <p:spPr>
          <a:xfrm>
            <a:off x="611560" y="463550"/>
            <a:ext cx="4899025" cy="596900"/>
          </a:xfrm>
        </p:spPr>
        <p:txBody>
          <a:bodyPr/>
          <a:lstStyle/>
          <a:p>
            <a:r>
              <a:rPr lang="zh-CN" altLang="en-US" sz="3600" dirty="0">
                <a:ea typeface="宋体" panose="02010600030101010101" pitchFamily="2" charset="-122"/>
              </a:rPr>
              <a:t>技术演变</a:t>
            </a:r>
          </a:p>
        </p:txBody>
      </p:sp>
    </p:spTree>
    <p:extLst>
      <p:ext uri="{BB962C8B-B14F-4D97-AF65-F5344CB8AC3E}">
        <p14:creationId xmlns:p14="http://schemas.microsoft.com/office/powerpoint/2010/main" val="3493589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28C9E-D835-41BD-BA12-57AB9A72FC3C}"/>
              </a:ext>
            </a:extLst>
          </p:cNvPr>
          <p:cNvSpPr>
            <a:spLocks noGrp="1"/>
          </p:cNvSpPr>
          <p:nvPr>
            <p:ph type="title"/>
          </p:nvPr>
        </p:nvSpPr>
        <p:spPr>
          <a:xfrm>
            <a:off x="250825" y="214313"/>
            <a:ext cx="8693150" cy="1126455"/>
          </a:xfrm>
        </p:spPr>
        <p:txBody>
          <a:bodyPr/>
          <a:lstStyle/>
          <a:p>
            <a:r>
              <a:rPr lang="en-US" altLang="zh-CN" dirty="0"/>
              <a:t>4G</a:t>
            </a:r>
            <a:r>
              <a:rPr lang="zh-CN" altLang="en-US" dirty="0"/>
              <a:t>的演进</a:t>
            </a:r>
          </a:p>
        </p:txBody>
      </p:sp>
      <p:sp>
        <p:nvSpPr>
          <p:cNvPr id="3" name="内容占位符 2">
            <a:extLst>
              <a:ext uri="{FF2B5EF4-FFF2-40B4-BE49-F238E27FC236}">
                <a16:creationId xmlns:a16="http://schemas.microsoft.com/office/drawing/2014/main" id="{83E79DD3-6048-4BEF-9AB7-DC9E72B06812}"/>
              </a:ext>
            </a:extLst>
          </p:cNvPr>
          <p:cNvSpPr>
            <a:spLocks noGrp="1"/>
          </p:cNvSpPr>
          <p:nvPr>
            <p:ph idx="1"/>
          </p:nvPr>
        </p:nvSpPr>
        <p:spPr>
          <a:xfrm>
            <a:off x="276024" y="1285081"/>
            <a:ext cx="8704263" cy="4287838"/>
          </a:xfrm>
        </p:spPr>
        <p:txBody>
          <a:bodyPr/>
          <a:lstStyle/>
          <a:p>
            <a:r>
              <a:rPr lang="zh-CN" altLang="en-US" dirty="0"/>
              <a:t>无线设备和其处理的数据量每年都呈指数递增</a:t>
            </a:r>
            <a:r>
              <a:rPr lang="en-US" altLang="zh-CN" dirty="0"/>
              <a:t>(53% </a:t>
            </a:r>
            <a:r>
              <a:rPr lang="zh-CN" altLang="en-US" dirty="0"/>
              <a:t>复合年增长率</a:t>
            </a:r>
            <a:r>
              <a:rPr lang="en-US" altLang="zh-CN" dirty="0"/>
              <a:t>)</a:t>
            </a:r>
            <a:r>
              <a:rPr lang="zh-CN" altLang="en-US" dirty="0"/>
              <a:t>，世界电信运营商正面临客户数据爆炸式增长的需求以及巨大的定价压力</a:t>
            </a:r>
          </a:p>
        </p:txBody>
      </p:sp>
      <p:sp>
        <p:nvSpPr>
          <p:cNvPr id="4" name="灯片编号占位符 3">
            <a:extLst>
              <a:ext uri="{FF2B5EF4-FFF2-40B4-BE49-F238E27FC236}">
                <a16:creationId xmlns:a16="http://schemas.microsoft.com/office/drawing/2014/main" id="{04D5EEA7-48F0-486C-A11D-9C2CB73EA8AA}"/>
              </a:ext>
            </a:extLst>
          </p:cNvPr>
          <p:cNvSpPr>
            <a:spLocks noGrp="1"/>
          </p:cNvSpPr>
          <p:nvPr>
            <p:ph type="sldNum" sz="quarter" idx="12"/>
          </p:nvPr>
        </p:nvSpPr>
        <p:spPr/>
        <p:txBody>
          <a:bodyPr/>
          <a:lstStyle/>
          <a:p>
            <a:pPr>
              <a:defRPr/>
            </a:pPr>
            <a:fld id="{2E157580-05F8-4748-8C40-27F854752E20}" type="slidenum">
              <a:rPr lang="zh-CN" altLang="en-US" smtClean="0"/>
              <a:t>42</a:t>
            </a:fld>
            <a:endParaRPr lang="zh-CN" altLang="en-US"/>
          </a:p>
        </p:txBody>
      </p:sp>
      <p:pic>
        <p:nvPicPr>
          <p:cNvPr id="5" name="图片 4">
            <a:extLst>
              <a:ext uri="{FF2B5EF4-FFF2-40B4-BE49-F238E27FC236}">
                <a16:creationId xmlns:a16="http://schemas.microsoft.com/office/drawing/2014/main" id="{FAA9D63B-D880-4639-9DD6-608929AE8C84}"/>
              </a:ext>
            </a:extLst>
          </p:cNvPr>
          <p:cNvPicPr>
            <a:picLocks noChangeAspect="1"/>
          </p:cNvPicPr>
          <p:nvPr/>
        </p:nvPicPr>
        <p:blipFill>
          <a:blip r:embed="rId3"/>
          <a:stretch>
            <a:fillRect/>
          </a:stretch>
        </p:blipFill>
        <p:spPr>
          <a:xfrm>
            <a:off x="8503" y="3453154"/>
            <a:ext cx="4695825" cy="2495550"/>
          </a:xfrm>
          <a:prstGeom prst="rect">
            <a:avLst/>
          </a:prstGeom>
        </p:spPr>
      </p:pic>
      <p:pic>
        <p:nvPicPr>
          <p:cNvPr id="6" name="图片 5">
            <a:extLst>
              <a:ext uri="{FF2B5EF4-FFF2-40B4-BE49-F238E27FC236}">
                <a16:creationId xmlns:a16="http://schemas.microsoft.com/office/drawing/2014/main" id="{779C53D1-41D9-4677-A829-F304044FEFB1}"/>
              </a:ext>
            </a:extLst>
          </p:cNvPr>
          <p:cNvPicPr>
            <a:picLocks noChangeAspect="1"/>
          </p:cNvPicPr>
          <p:nvPr/>
        </p:nvPicPr>
        <p:blipFill>
          <a:blip r:embed="rId4"/>
          <a:stretch>
            <a:fillRect/>
          </a:stretch>
        </p:blipFill>
        <p:spPr>
          <a:xfrm>
            <a:off x="4704328" y="3513931"/>
            <a:ext cx="4408287" cy="2219325"/>
          </a:xfrm>
          <a:prstGeom prst="rect">
            <a:avLst/>
          </a:prstGeom>
        </p:spPr>
      </p:pic>
      <p:sp>
        <p:nvSpPr>
          <p:cNvPr id="7" name="矩形 6">
            <a:extLst>
              <a:ext uri="{FF2B5EF4-FFF2-40B4-BE49-F238E27FC236}">
                <a16:creationId xmlns:a16="http://schemas.microsoft.com/office/drawing/2014/main" id="{B678B0A2-1BC3-44C6-93E1-1635B2D92C0D}"/>
              </a:ext>
            </a:extLst>
          </p:cNvPr>
          <p:cNvSpPr/>
          <p:nvPr/>
        </p:nvSpPr>
        <p:spPr>
          <a:xfrm>
            <a:off x="5308988" y="5794033"/>
            <a:ext cx="3185487" cy="369332"/>
          </a:xfrm>
          <a:prstGeom prst="rect">
            <a:avLst/>
          </a:prstGeom>
        </p:spPr>
        <p:txBody>
          <a:bodyPr wrap="none">
            <a:spAutoFit/>
          </a:bodyPr>
          <a:lstStyle/>
          <a:p>
            <a:r>
              <a:rPr lang="zh-CN" altLang="en-US" dirty="0"/>
              <a:t>国内电信运营商业务收入结构</a:t>
            </a:r>
          </a:p>
        </p:txBody>
      </p:sp>
      <p:sp>
        <p:nvSpPr>
          <p:cNvPr id="8" name="矩形 7">
            <a:extLst>
              <a:ext uri="{FF2B5EF4-FFF2-40B4-BE49-F238E27FC236}">
                <a16:creationId xmlns:a16="http://schemas.microsoft.com/office/drawing/2014/main" id="{4C091285-A413-4F11-89C5-FA4209E68046}"/>
              </a:ext>
            </a:extLst>
          </p:cNvPr>
          <p:cNvSpPr/>
          <p:nvPr/>
        </p:nvSpPr>
        <p:spPr>
          <a:xfrm>
            <a:off x="649525" y="5910964"/>
            <a:ext cx="3647152" cy="369332"/>
          </a:xfrm>
          <a:prstGeom prst="rect">
            <a:avLst/>
          </a:prstGeom>
        </p:spPr>
        <p:txBody>
          <a:bodyPr wrap="none">
            <a:spAutoFit/>
          </a:bodyPr>
          <a:lstStyle/>
          <a:p>
            <a:r>
              <a:rPr lang="zh-CN" altLang="en-US" dirty="0"/>
              <a:t>国内移动互联网数据流量接入规模</a:t>
            </a:r>
          </a:p>
        </p:txBody>
      </p:sp>
      <p:sp>
        <p:nvSpPr>
          <p:cNvPr id="9" name="矩形 8">
            <a:extLst>
              <a:ext uri="{FF2B5EF4-FFF2-40B4-BE49-F238E27FC236}">
                <a16:creationId xmlns:a16="http://schemas.microsoft.com/office/drawing/2014/main" id="{00D2165B-AB57-4094-8ACF-09A126E9123C}"/>
              </a:ext>
            </a:extLst>
          </p:cNvPr>
          <p:cNvSpPr/>
          <p:nvPr/>
        </p:nvSpPr>
        <p:spPr>
          <a:xfrm>
            <a:off x="721975" y="6377672"/>
            <a:ext cx="7812360" cy="369332"/>
          </a:xfrm>
          <a:prstGeom prst="rect">
            <a:avLst/>
          </a:prstGeom>
        </p:spPr>
        <p:txBody>
          <a:bodyPr wrap="square">
            <a:spAutoFit/>
          </a:bodyPr>
          <a:lstStyle/>
          <a:p>
            <a:r>
              <a:rPr lang="zh-CN" altLang="en-US" dirty="0"/>
              <a:t>相关报告：智研咨询</a:t>
            </a:r>
            <a:r>
              <a:rPr lang="en-US" altLang="zh-CN" dirty="0"/>
              <a:t>《2017-2022</a:t>
            </a:r>
            <a:r>
              <a:rPr lang="zh-CN" altLang="en-US" dirty="0"/>
              <a:t>年中国数据中心市场运营态势分析报告</a:t>
            </a:r>
            <a:r>
              <a:rPr lang="en-US" altLang="zh-CN" dirty="0"/>
              <a:t>》</a:t>
            </a:r>
            <a:endParaRPr lang="zh-CN" altLang="en-US" dirty="0"/>
          </a:p>
        </p:txBody>
      </p:sp>
    </p:spTree>
    <p:extLst>
      <p:ext uri="{BB962C8B-B14F-4D97-AF65-F5344CB8AC3E}">
        <p14:creationId xmlns:p14="http://schemas.microsoft.com/office/powerpoint/2010/main" val="5956265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078CB-7BC6-4E94-AAC6-1FA941AFB72F}"/>
              </a:ext>
            </a:extLst>
          </p:cNvPr>
          <p:cNvSpPr>
            <a:spLocks noGrp="1"/>
          </p:cNvSpPr>
          <p:nvPr>
            <p:ph type="title"/>
          </p:nvPr>
        </p:nvSpPr>
        <p:spPr>
          <a:xfrm>
            <a:off x="254000" y="404664"/>
            <a:ext cx="8693150" cy="1054447"/>
          </a:xfrm>
        </p:spPr>
        <p:txBody>
          <a:bodyPr/>
          <a:lstStyle/>
          <a:p>
            <a:r>
              <a:rPr lang="en-US" altLang="zh-CN" dirty="0"/>
              <a:t> 5G</a:t>
            </a:r>
            <a:r>
              <a:rPr lang="zh-CN" altLang="en-US" dirty="0"/>
              <a:t>时代？</a:t>
            </a:r>
          </a:p>
        </p:txBody>
      </p:sp>
      <p:pic>
        <p:nvPicPr>
          <p:cNvPr id="5" name="内容占位符 4">
            <a:extLst>
              <a:ext uri="{FF2B5EF4-FFF2-40B4-BE49-F238E27FC236}">
                <a16:creationId xmlns:a16="http://schemas.microsoft.com/office/drawing/2014/main" id="{D161C820-C3A1-42D0-910B-F8DC7F91E94F}"/>
              </a:ext>
            </a:extLst>
          </p:cNvPr>
          <p:cNvPicPr>
            <a:picLocks noGrp="1" noChangeAspect="1"/>
          </p:cNvPicPr>
          <p:nvPr>
            <p:ph idx="1"/>
          </p:nvPr>
        </p:nvPicPr>
        <p:blipFill>
          <a:blip r:embed="rId3"/>
          <a:stretch>
            <a:fillRect/>
          </a:stretch>
        </p:blipFill>
        <p:spPr>
          <a:xfrm>
            <a:off x="526751" y="1628800"/>
            <a:ext cx="8147648" cy="3744416"/>
          </a:xfrm>
          <a:prstGeom prst="rect">
            <a:avLst/>
          </a:prstGeom>
        </p:spPr>
      </p:pic>
      <p:sp>
        <p:nvSpPr>
          <p:cNvPr id="4" name="灯片编号占位符 3">
            <a:extLst>
              <a:ext uri="{FF2B5EF4-FFF2-40B4-BE49-F238E27FC236}">
                <a16:creationId xmlns:a16="http://schemas.microsoft.com/office/drawing/2014/main" id="{76977199-F38F-4888-97B0-86A5B68728C4}"/>
              </a:ext>
            </a:extLst>
          </p:cNvPr>
          <p:cNvSpPr>
            <a:spLocks noGrp="1"/>
          </p:cNvSpPr>
          <p:nvPr>
            <p:ph type="sldNum" sz="quarter" idx="12"/>
          </p:nvPr>
        </p:nvSpPr>
        <p:spPr/>
        <p:txBody>
          <a:bodyPr/>
          <a:lstStyle/>
          <a:p>
            <a:pPr>
              <a:defRPr/>
            </a:pPr>
            <a:fld id="{2E157580-05F8-4748-8C40-27F854752E20}" type="slidenum">
              <a:rPr lang="zh-CN" altLang="en-US" smtClean="0"/>
              <a:t>43</a:t>
            </a:fld>
            <a:endParaRPr lang="zh-CN" altLang="en-US"/>
          </a:p>
        </p:txBody>
      </p:sp>
      <p:sp>
        <p:nvSpPr>
          <p:cNvPr id="6" name="矩形 5">
            <a:extLst>
              <a:ext uri="{FF2B5EF4-FFF2-40B4-BE49-F238E27FC236}">
                <a16:creationId xmlns:a16="http://schemas.microsoft.com/office/drawing/2014/main" id="{CA4BA484-0F38-4719-AA23-FB834DDA9161}"/>
              </a:ext>
            </a:extLst>
          </p:cNvPr>
          <p:cNvSpPr/>
          <p:nvPr/>
        </p:nvSpPr>
        <p:spPr>
          <a:xfrm>
            <a:off x="526750" y="5504974"/>
            <a:ext cx="7861673" cy="646331"/>
          </a:xfrm>
          <a:prstGeom prst="rect">
            <a:avLst/>
          </a:prstGeom>
        </p:spPr>
        <p:txBody>
          <a:bodyPr wrap="square">
            <a:spAutoFit/>
          </a:bodyPr>
          <a:lstStyle/>
          <a:p>
            <a:r>
              <a:rPr lang="en-US" altLang="zh-CN" b="1" dirty="0" err="1"/>
              <a:t>Balong</a:t>
            </a:r>
            <a:r>
              <a:rPr lang="en-US" altLang="zh-CN" b="1" dirty="0"/>
              <a:t> 5G01</a:t>
            </a:r>
            <a:r>
              <a:rPr lang="zh-CN" altLang="en-US" b="1" dirty="0"/>
              <a:t>支持全球主流的</a:t>
            </a:r>
            <a:r>
              <a:rPr lang="en-US" altLang="zh-CN" b="1" dirty="0"/>
              <a:t>5G</a:t>
            </a:r>
            <a:r>
              <a:rPr lang="zh-CN" altLang="en-US" b="1" dirty="0"/>
              <a:t>频段，包括</a:t>
            </a:r>
            <a:r>
              <a:rPr lang="en-US" altLang="zh-CN" b="1" dirty="0"/>
              <a:t>Sub6GHz</a:t>
            </a:r>
            <a:r>
              <a:rPr lang="zh-CN" altLang="en-US" b="1" dirty="0"/>
              <a:t>（低频）和</a:t>
            </a:r>
            <a:r>
              <a:rPr lang="en-US" altLang="zh-CN" b="1" dirty="0" err="1"/>
              <a:t>mmWave</a:t>
            </a:r>
            <a:r>
              <a:rPr lang="zh-CN" altLang="en-US" b="1" dirty="0"/>
              <a:t>（高频），理论上可实现最高</a:t>
            </a:r>
            <a:r>
              <a:rPr lang="en-US" altLang="zh-CN" b="1" dirty="0"/>
              <a:t>2.3Gbps</a:t>
            </a:r>
            <a:r>
              <a:rPr lang="zh-CN" altLang="en-US" b="1" dirty="0"/>
              <a:t>的数据下载速率。</a:t>
            </a:r>
          </a:p>
        </p:txBody>
      </p:sp>
    </p:spTree>
    <p:extLst>
      <p:ext uri="{BB962C8B-B14F-4D97-AF65-F5344CB8AC3E}">
        <p14:creationId xmlns:p14="http://schemas.microsoft.com/office/powerpoint/2010/main" val="5570254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078CB-7BC6-4E94-AAC6-1FA941AFB72F}"/>
              </a:ext>
            </a:extLst>
          </p:cNvPr>
          <p:cNvSpPr>
            <a:spLocks noGrp="1"/>
          </p:cNvSpPr>
          <p:nvPr>
            <p:ph type="title"/>
          </p:nvPr>
        </p:nvSpPr>
        <p:spPr>
          <a:xfrm>
            <a:off x="254000" y="404664"/>
            <a:ext cx="8693150" cy="1054447"/>
          </a:xfrm>
        </p:spPr>
        <p:txBody>
          <a:bodyPr/>
          <a:lstStyle/>
          <a:p>
            <a:r>
              <a:rPr lang="en-US" altLang="zh-CN" dirty="0"/>
              <a:t> 5G</a:t>
            </a:r>
            <a:r>
              <a:rPr lang="zh-CN" altLang="en-US" dirty="0"/>
              <a:t>时代？</a:t>
            </a:r>
          </a:p>
        </p:txBody>
      </p:sp>
      <p:sp>
        <p:nvSpPr>
          <p:cNvPr id="4" name="灯片编号占位符 3">
            <a:extLst>
              <a:ext uri="{FF2B5EF4-FFF2-40B4-BE49-F238E27FC236}">
                <a16:creationId xmlns:a16="http://schemas.microsoft.com/office/drawing/2014/main" id="{76977199-F38F-4888-97B0-86A5B68728C4}"/>
              </a:ext>
            </a:extLst>
          </p:cNvPr>
          <p:cNvSpPr>
            <a:spLocks noGrp="1"/>
          </p:cNvSpPr>
          <p:nvPr>
            <p:ph type="sldNum" sz="quarter" idx="12"/>
          </p:nvPr>
        </p:nvSpPr>
        <p:spPr/>
        <p:txBody>
          <a:bodyPr/>
          <a:lstStyle/>
          <a:p>
            <a:pPr>
              <a:defRPr/>
            </a:pPr>
            <a:fld id="{2E157580-05F8-4748-8C40-27F854752E20}" type="slidenum">
              <a:rPr lang="zh-CN" altLang="en-US" smtClean="0"/>
              <a:t>44</a:t>
            </a:fld>
            <a:endParaRPr lang="zh-CN" altLang="en-US"/>
          </a:p>
        </p:txBody>
      </p:sp>
      <p:pic>
        <p:nvPicPr>
          <p:cNvPr id="7" name="内容占位符 6">
            <a:extLst>
              <a:ext uri="{FF2B5EF4-FFF2-40B4-BE49-F238E27FC236}">
                <a16:creationId xmlns:a16="http://schemas.microsoft.com/office/drawing/2014/main" id="{7C6320D8-FEF9-4A25-8B39-62DA24F9E54B}"/>
              </a:ext>
            </a:extLst>
          </p:cNvPr>
          <p:cNvPicPr>
            <a:picLocks noGrp="1" noChangeAspect="1"/>
          </p:cNvPicPr>
          <p:nvPr>
            <p:ph idx="1"/>
          </p:nvPr>
        </p:nvPicPr>
        <p:blipFill>
          <a:blip r:embed="rId2"/>
          <a:stretch>
            <a:fillRect/>
          </a:stretch>
        </p:blipFill>
        <p:spPr>
          <a:xfrm>
            <a:off x="107504" y="1844823"/>
            <a:ext cx="4023709" cy="3429297"/>
          </a:xfrm>
          <a:prstGeom prst="rect">
            <a:avLst/>
          </a:prstGeom>
        </p:spPr>
      </p:pic>
      <p:pic>
        <p:nvPicPr>
          <p:cNvPr id="8" name="图片 7">
            <a:extLst>
              <a:ext uri="{FF2B5EF4-FFF2-40B4-BE49-F238E27FC236}">
                <a16:creationId xmlns:a16="http://schemas.microsoft.com/office/drawing/2014/main" id="{80916BBE-1B77-4D7F-98A8-2A6FE7ADC574}"/>
              </a:ext>
            </a:extLst>
          </p:cNvPr>
          <p:cNvPicPr>
            <a:picLocks noChangeAspect="1"/>
          </p:cNvPicPr>
          <p:nvPr/>
        </p:nvPicPr>
        <p:blipFill>
          <a:blip r:embed="rId3"/>
          <a:stretch>
            <a:fillRect/>
          </a:stretch>
        </p:blipFill>
        <p:spPr>
          <a:xfrm>
            <a:off x="4220239" y="1259928"/>
            <a:ext cx="4816257" cy="4473328"/>
          </a:xfrm>
          <a:prstGeom prst="rect">
            <a:avLst/>
          </a:prstGeom>
        </p:spPr>
      </p:pic>
      <p:sp>
        <p:nvSpPr>
          <p:cNvPr id="9" name="矩形 8">
            <a:extLst>
              <a:ext uri="{FF2B5EF4-FFF2-40B4-BE49-F238E27FC236}">
                <a16:creationId xmlns:a16="http://schemas.microsoft.com/office/drawing/2014/main" id="{BCCACE47-232C-45B4-8D4F-35C40C1582EE}"/>
              </a:ext>
            </a:extLst>
          </p:cNvPr>
          <p:cNvSpPr/>
          <p:nvPr/>
        </p:nvSpPr>
        <p:spPr>
          <a:xfrm>
            <a:off x="971600" y="5363924"/>
            <a:ext cx="2746265" cy="369332"/>
          </a:xfrm>
          <a:prstGeom prst="rect">
            <a:avLst/>
          </a:prstGeom>
        </p:spPr>
        <p:txBody>
          <a:bodyPr wrap="none">
            <a:spAutoFit/>
          </a:bodyPr>
          <a:lstStyle/>
          <a:p>
            <a:r>
              <a:rPr lang="en-US" altLang="zh-CN" dirty="0">
                <a:solidFill>
                  <a:srgbClr val="FF2941"/>
                </a:solidFill>
                <a:latin typeface="PingFangSC-Regular"/>
              </a:rPr>
              <a:t>5G</a:t>
            </a:r>
            <a:r>
              <a:rPr lang="zh-CN" altLang="en-US" dirty="0">
                <a:solidFill>
                  <a:srgbClr val="FF2941"/>
                </a:solidFill>
                <a:latin typeface="PingFangSC-Regular"/>
              </a:rPr>
              <a:t>商用芯片</a:t>
            </a:r>
            <a:r>
              <a:rPr lang="en-US" altLang="zh-CN" dirty="0">
                <a:solidFill>
                  <a:srgbClr val="FF2941"/>
                </a:solidFill>
                <a:latin typeface="PingFangSC-Regular"/>
              </a:rPr>
              <a:t>——</a:t>
            </a:r>
            <a:r>
              <a:rPr lang="zh-CN" altLang="en-US" dirty="0">
                <a:solidFill>
                  <a:srgbClr val="FF2941"/>
                </a:solidFill>
                <a:latin typeface="PingFangSC-Regular"/>
              </a:rPr>
              <a:t>巴龙</a:t>
            </a:r>
            <a:r>
              <a:rPr lang="en-US" altLang="zh-CN" dirty="0">
                <a:solidFill>
                  <a:srgbClr val="FF2941"/>
                </a:solidFill>
                <a:latin typeface="PingFangSC-Regular"/>
              </a:rPr>
              <a:t>5G01</a:t>
            </a:r>
            <a:endParaRPr lang="zh-CN" altLang="en-US" dirty="0"/>
          </a:p>
        </p:txBody>
      </p:sp>
      <p:sp>
        <p:nvSpPr>
          <p:cNvPr id="10" name="矩形 9">
            <a:extLst>
              <a:ext uri="{FF2B5EF4-FFF2-40B4-BE49-F238E27FC236}">
                <a16:creationId xmlns:a16="http://schemas.microsoft.com/office/drawing/2014/main" id="{6D12B093-87BC-4321-BFF7-D528767FAEDD}"/>
              </a:ext>
            </a:extLst>
          </p:cNvPr>
          <p:cNvSpPr/>
          <p:nvPr/>
        </p:nvSpPr>
        <p:spPr>
          <a:xfrm>
            <a:off x="5220072" y="5801253"/>
            <a:ext cx="2919389" cy="369332"/>
          </a:xfrm>
          <a:prstGeom prst="rect">
            <a:avLst/>
          </a:prstGeom>
        </p:spPr>
        <p:txBody>
          <a:bodyPr wrap="none">
            <a:spAutoFit/>
          </a:bodyPr>
          <a:lstStyle/>
          <a:p>
            <a:r>
              <a:rPr lang="en-US" altLang="zh-CN" dirty="0">
                <a:solidFill>
                  <a:srgbClr val="FF2941"/>
                </a:solidFill>
                <a:latin typeface="PingFangSC-Regular"/>
              </a:rPr>
              <a:t>5G</a:t>
            </a:r>
            <a:r>
              <a:rPr lang="zh-CN" altLang="en-US" dirty="0">
                <a:solidFill>
                  <a:srgbClr val="FF2941"/>
                </a:solidFill>
                <a:latin typeface="PingFangSC-Regular"/>
              </a:rPr>
              <a:t>商用终端</a:t>
            </a:r>
            <a:r>
              <a:rPr lang="en-US" altLang="zh-CN" dirty="0">
                <a:solidFill>
                  <a:srgbClr val="FF2941"/>
                </a:solidFill>
                <a:latin typeface="PingFangSC-Regular"/>
              </a:rPr>
              <a:t>——</a:t>
            </a:r>
            <a:r>
              <a:rPr lang="zh-CN" altLang="en-US" dirty="0">
                <a:solidFill>
                  <a:srgbClr val="FF2941"/>
                </a:solidFill>
                <a:latin typeface="PingFangSC-Regular"/>
              </a:rPr>
              <a:t>华为</a:t>
            </a:r>
            <a:r>
              <a:rPr lang="en-US" altLang="zh-CN" dirty="0">
                <a:solidFill>
                  <a:srgbClr val="FF2941"/>
                </a:solidFill>
                <a:latin typeface="PingFangSC-Regular"/>
              </a:rPr>
              <a:t>5G CPE</a:t>
            </a:r>
            <a:endParaRPr lang="zh-CN" altLang="en-US" dirty="0"/>
          </a:p>
        </p:txBody>
      </p:sp>
    </p:spTree>
    <p:extLst>
      <p:ext uri="{BB962C8B-B14F-4D97-AF65-F5344CB8AC3E}">
        <p14:creationId xmlns:p14="http://schemas.microsoft.com/office/powerpoint/2010/main" val="11489788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1097915"/>
          </a:xfrm>
        </p:spPr>
        <p:txBody>
          <a:bodyPr/>
          <a:lstStyle/>
          <a:p>
            <a:pPr eaLnBrk="1" hangingPunct="1"/>
            <a:r>
              <a:rPr lang="zh-CN" altLang="en-US" sz="3200"/>
              <a:t>当今无所不在的无线通信与网络</a:t>
            </a:r>
          </a:p>
        </p:txBody>
      </p:sp>
      <p:sp>
        <p:nvSpPr>
          <p:cNvPr id="19458" name="内容占位符 2"/>
          <p:cNvSpPr>
            <a:spLocks noGrp="1"/>
          </p:cNvSpPr>
          <p:nvPr>
            <p:ph idx="1"/>
          </p:nvPr>
        </p:nvSpPr>
        <p:spPr>
          <a:xfrm>
            <a:off x="250825" y="1414145"/>
            <a:ext cx="8704263" cy="4287838"/>
          </a:xfrm>
        </p:spPr>
        <p:txBody>
          <a:bodyPr/>
          <a:lstStyle/>
          <a:p>
            <a:pPr lvl="1" eaLnBrk="1" hangingPunct="1"/>
            <a:r>
              <a:rPr lang="zh-CN" altLang="en-US" sz="3200" dirty="0">
                <a:solidFill>
                  <a:schemeClr val="bg1">
                    <a:lumMod val="75000"/>
                  </a:schemeClr>
                </a:solidFill>
                <a:ea typeface="宋体" panose="02010600030101010101" pitchFamily="2" charset="-122"/>
                <a:sym typeface="+mn-ea"/>
              </a:rPr>
              <a:t>蜂窝通信网络</a:t>
            </a:r>
          </a:p>
          <a:p>
            <a:pPr lvl="1" eaLnBrk="1" hangingPunct="1"/>
            <a:r>
              <a:rPr lang="zh-CN" altLang="en-US" sz="3200" dirty="0">
                <a:ea typeface="宋体" panose="02010600030101010101" pitchFamily="2" charset="-122"/>
                <a:sym typeface="+mn-ea"/>
              </a:rPr>
              <a:t>卫星系统</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sym typeface="+mn-ea"/>
              </a:rPr>
              <a:t>无线</a:t>
            </a:r>
            <a:r>
              <a:rPr lang="en-US" altLang="zh-CN" sz="3200" dirty="0">
                <a:ea typeface="宋体" panose="02010600030101010101" pitchFamily="2" charset="-122"/>
                <a:sym typeface="+mn-ea"/>
              </a:rPr>
              <a:t>LAN/PAN</a:t>
            </a:r>
            <a:endParaRPr lang="en-US" altLang="zh-CN" sz="3200" dirty="0">
              <a:ea typeface="宋体" panose="02010600030101010101" pitchFamily="2" charset="-122"/>
            </a:endParaRPr>
          </a:p>
          <a:p>
            <a:pPr lvl="1" eaLnBrk="1" hangingPunct="1"/>
            <a:r>
              <a:rPr lang="en-US" altLang="zh-CN" sz="3200" dirty="0">
                <a:ea typeface="宋体" panose="02010600030101010101" pitchFamily="2" charset="-122"/>
                <a:sym typeface="+mn-ea"/>
              </a:rPr>
              <a:t>Ad hoc</a:t>
            </a:r>
            <a:r>
              <a:rPr lang="zh-CN" altLang="en-US" sz="3200" dirty="0">
                <a:ea typeface="宋体" panose="02010600030101010101" pitchFamily="2" charset="-122"/>
                <a:sym typeface="+mn-ea"/>
              </a:rPr>
              <a:t>网络</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sym typeface="+mn-ea"/>
              </a:rPr>
              <a:t>传感器网络</a:t>
            </a:r>
            <a:endParaRPr lang="zh-CN" altLang="en-US" dirty="0"/>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45</a:t>
            </a:fld>
            <a:endParaRPr lang="zh-CN" altLang="en-US"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灯片编号占位符 4"/>
          <p:cNvSpPr>
            <a:spLocks noGrp="1"/>
          </p:cNvSpPr>
          <p:nvPr>
            <p:ph type="sldNum" sz="quarter" idx="11"/>
          </p:nvPr>
        </p:nvSpPr>
        <p:spPr>
          <a:xfrm>
            <a:off x="6060416" y="630932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r">
              <a:spcBef>
                <a:spcPct val="0"/>
              </a:spcBef>
              <a:buClrTx/>
              <a:buFontTx/>
              <a:buNone/>
            </a:pPr>
            <a:fld id="{10219982-8CD3-43DA-B9A1-9F3E8A70C754}" type="slidenum">
              <a:rPr lang="en-US" altLang="zh-CN" sz="1400" smtClean="0"/>
              <a:pPr algn="r">
                <a:spcBef>
                  <a:spcPct val="0"/>
                </a:spcBef>
                <a:buClrTx/>
                <a:buFontTx/>
                <a:buNone/>
              </a:pPr>
              <a:t>46</a:t>
            </a:fld>
            <a:endParaRPr lang="en-US" altLang="zh-CN" sz="1400" dirty="0"/>
          </a:p>
        </p:txBody>
      </p:sp>
      <p:sp>
        <p:nvSpPr>
          <p:cNvPr id="79877" name="Rectangle 3"/>
          <p:cNvSpPr>
            <a:spLocks noGrp="1" noChangeArrowheads="1"/>
          </p:cNvSpPr>
          <p:nvPr>
            <p:ph type="title"/>
          </p:nvPr>
        </p:nvSpPr>
        <p:spPr>
          <a:xfrm>
            <a:off x="664845" y="214630"/>
            <a:ext cx="8279130" cy="1029335"/>
          </a:xfrm>
        </p:spPr>
        <p:txBody>
          <a:bodyPr/>
          <a:lstStyle/>
          <a:p>
            <a:pPr eaLnBrk="1" hangingPunct="1"/>
            <a:r>
              <a:rPr lang="zh-CN" altLang="en-US" dirty="0">
                <a:ea typeface="宋体" panose="02010600030101010101" pitchFamily="2" charset="-122"/>
              </a:rPr>
              <a:t>卫星系统</a:t>
            </a:r>
            <a:endParaRPr lang="en-US" altLang="zh-CN" dirty="0">
              <a:ea typeface="宋体" panose="02010600030101010101" pitchFamily="2" charset="-122"/>
            </a:endParaRPr>
          </a:p>
        </p:txBody>
      </p:sp>
      <p:grpSp>
        <p:nvGrpSpPr>
          <p:cNvPr id="5" name="组合 4">
            <a:extLst>
              <a:ext uri="{FF2B5EF4-FFF2-40B4-BE49-F238E27FC236}">
                <a16:creationId xmlns:a16="http://schemas.microsoft.com/office/drawing/2014/main" id="{FD10EB07-68AD-42E7-B83E-5D4FDFEB8D18}"/>
              </a:ext>
            </a:extLst>
          </p:cNvPr>
          <p:cNvGrpSpPr/>
          <p:nvPr/>
        </p:nvGrpSpPr>
        <p:grpSpPr>
          <a:xfrm>
            <a:off x="539552" y="1340768"/>
            <a:ext cx="8194675" cy="4611687"/>
            <a:chOff x="485" y="659"/>
            <a:chExt cx="5162" cy="2905"/>
          </a:xfrm>
        </p:grpSpPr>
        <p:graphicFrame>
          <p:nvGraphicFramePr>
            <p:cNvPr id="6" name="对象 5">
              <a:extLst>
                <a:ext uri="{FF2B5EF4-FFF2-40B4-BE49-F238E27FC236}">
                  <a16:creationId xmlns:a16="http://schemas.microsoft.com/office/drawing/2014/main" id="{29A7B9DF-F748-43E6-BEB4-F459C2C5C4F8}"/>
                </a:ext>
              </a:extLst>
            </p:cNvPr>
            <p:cNvGraphicFramePr/>
            <p:nvPr/>
          </p:nvGraphicFramePr>
          <p:xfrm>
            <a:off x="2357" y="2268"/>
            <a:ext cx="864" cy="863"/>
          </p:xfrm>
          <a:graphic>
            <a:graphicData uri="http://schemas.openxmlformats.org/presentationml/2006/ole">
              <mc:AlternateContent xmlns:mc="http://schemas.openxmlformats.org/markup-compatibility/2006">
                <mc:Choice xmlns:v="urn:schemas-microsoft-com:vml" Requires="v">
                  <p:oleObj spid="_x0000_s119050" r:id="rId5" imgW="1433830" imgH="1432560" progId="MS_ClipArt_Gallery.2">
                    <p:embed/>
                  </p:oleObj>
                </mc:Choice>
                <mc:Fallback>
                  <p:oleObj r:id="rId5" imgW="1433830" imgH="1432560" progId="MS_ClipArt_Gallery.2">
                    <p:embed/>
                    <p:pic>
                      <p:nvPicPr>
                        <p:cNvPr id="89091" name="对象 89090"/>
                        <p:cNvPicPr/>
                        <p:nvPr/>
                      </p:nvPicPr>
                      <p:blipFill>
                        <a:blip r:embed="rId6"/>
                        <a:stretch>
                          <a:fillRect/>
                        </a:stretch>
                      </p:blipFill>
                      <p:spPr>
                        <a:xfrm>
                          <a:off x="2357" y="2268"/>
                          <a:ext cx="864" cy="863"/>
                        </a:xfrm>
                        <a:prstGeom prst="rect">
                          <a:avLst/>
                        </a:prstGeom>
                        <a:noFill/>
                        <a:ln w="38100">
                          <a:noFill/>
                          <a:miter/>
                        </a:ln>
                      </p:spPr>
                    </p:pic>
                  </p:oleObj>
                </mc:Fallback>
              </mc:AlternateContent>
            </a:graphicData>
          </a:graphic>
        </p:graphicFrame>
        <p:sp>
          <p:nvSpPr>
            <p:cNvPr id="7" name="椭圆 6">
              <a:extLst>
                <a:ext uri="{FF2B5EF4-FFF2-40B4-BE49-F238E27FC236}">
                  <a16:creationId xmlns:a16="http://schemas.microsoft.com/office/drawing/2014/main" id="{20423D39-9C7D-4D55-85D7-6E81BD217D13}"/>
                </a:ext>
              </a:extLst>
            </p:cNvPr>
            <p:cNvSpPr/>
            <p:nvPr/>
          </p:nvSpPr>
          <p:spPr>
            <a:xfrm>
              <a:off x="485" y="1836"/>
              <a:ext cx="4608" cy="1728"/>
            </a:xfrm>
            <a:prstGeom prst="ellipse">
              <a:avLst/>
            </a:prstGeom>
            <a:noFill/>
            <a:ln w="12700" cap="flat" cmpd="sng">
              <a:solidFill>
                <a:schemeClr val="tx1"/>
              </a:solidFill>
              <a:prstDash val="solid"/>
              <a:headEnd type="none" w="sm" len="sm"/>
              <a:tailEnd type="none" w="sm" len="sm"/>
            </a:ln>
          </p:spPr>
          <p:txBody>
            <a:bodyPr/>
            <a:lstStyle/>
            <a:p>
              <a:endParaRPr lang="zh-CN" altLang="en-US"/>
            </a:p>
          </p:txBody>
        </p:sp>
        <p:sp>
          <p:nvSpPr>
            <p:cNvPr id="8" name="椭圆 7">
              <a:extLst>
                <a:ext uri="{FF2B5EF4-FFF2-40B4-BE49-F238E27FC236}">
                  <a16:creationId xmlns:a16="http://schemas.microsoft.com/office/drawing/2014/main" id="{6D506568-6595-4511-B14D-0348202A80BA}"/>
                </a:ext>
              </a:extLst>
            </p:cNvPr>
            <p:cNvSpPr/>
            <p:nvPr/>
          </p:nvSpPr>
          <p:spPr>
            <a:xfrm rot="-2450673">
              <a:off x="1781" y="2220"/>
              <a:ext cx="2016" cy="960"/>
            </a:xfrm>
            <a:prstGeom prst="ellipse">
              <a:avLst/>
            </a:prstGeom>
            <a:noFill/>
            <a:ln w="12700" cap="flat" cmpd="sng">
              <a:solidFill>
                <a:schemeClr val="tx1"/>
              </a:solidFill>
              <a:prstDash val="solid"/>
              <a:headEnd type="none" w="sm" len="sm"/>
              <a:tailEnd type="none" w="sm" len="sm"/>
            </a:ln>
          </p:spPr>
          <p:txBody>
            <a:bodyPr/>
            <a:lstStyle/>
            <a:p>
              <a:endParaRPr lang="zh-CN" altLang="en-US"/>
            </a:p>
          </p:txBody>
        </p:sp>
        <p:sp>
          <p:nvSpPr>
            <p:cNvPr id="9" name="任意多边形 89093">
              <a:extLst>
                <a:ext uri="{FF2B5EF4-FFF2-40B4-BE49-F238E27FC236}">
                  <a16:creationId xmlns:a16="http://schemas.microsoft.com/office/drawing/2014/main" id="{70B48F83-8CE7-4CFB-81C1-3201B22521EA}"/>
                </a:ext>
              </a:extLst>
            </p:cNvPr>
            <p:cNvSpPr/>
            <p:nvPr/>
          </p:nvSpPr>
          <p:spPr>
            <a:xfrm rot="1016167" flipH="1">
              <a:off x="2503" y="2118"/>
              <a:ext cx="513" cy="1152"/>
            </a:xfrm>
            <a:custGeom>
              <a:avLst/>
              <a:gdLst>
                <a:gd name="txL" fmla="*/ 0 w 38428"/>
                <a:gd name="txT" fmla="*/ 0 h 43200"/>
                <a:gd name="txR" fmla="*/ 38428 w 38428"/>
                <a:gd name="txB" fmla="*/ 43200 h 43200"/>
              </a:gdLst>
              <a:ahLst/>
              <a:cxnLst>
                <a:cxn ang="180">
                  <a:pos x="147" y="7877"/>
                </a:cxn>
                <a:cxn ang="90">
                  <a:pos x="0" y="35141"/>
                </a:cxn>
                <a:cxn ang="90">
                  <a:pos x="16828" y="21600"/>
                </a:cxn>
              </a:cxnLst>
              <a:rect l="txL" t="txT" r="txR" b="txB"/>
              <a:pathLst>
                <a:path w="38428" h="43200" fill="none">
                  <a:moveTo>
                    <a:pt x="147" y="7877"/>
                  </a:moveTo>
                  <a:arcTo wR="21600" hR="21600" stAng="-8433409" swAng="16904051"/>
                </a:path>
                <a:path w="38428" h="43200" stroke="0">
                  <a:moveTo>
                    <a:pt x="147" y="7877"/>
                  </a:moveTo>
                  <a:arcTo wR="21600" hR="21600" stAng="-8433409" swAng="16904051"/>
                  <a:lnTo>
                    <a:pt x="16828" y="21600"/>
                  </a:lnTo>
                  <a:close/>
                </a:path>
              </a:pathLst>
            </a:custGeom>
            <a:noFill/>
            <a:ln w="12700" cap="flat" cmpd="sng">
              <a:solidFill>
                <a:schemeClr val="tx1"/>
              </a:solidFill>
              <a:prstDash val="solid"/>
              <a:headEnd type="none" w="sm" len="sm"/>
              <a:tailEnd type="none" w="sm" len="sm"/>
            </a:ln>
          </p:spPr>
          <p:txBody>
            <a:bodyPr/>
            <a:lstStyle/>
            <a:p>
              <a:endParaRPr lang="zh-CN" altLang="en-US"/>
            </a:p>
          </p:txBody>
        </p:sp>
        <p:sp>
          <p:nvSpPr>
            <p:cNvPr id="10" name="文本框 9">
              <a:extLst>
                <a:ext uri="{FF2B5EF4-FFF2-40B4-BE49-F238E27FC236}">
                  <a16:creationId xmlns:a16="http://schemas.microsoft.com/office/drawing/2014/main" id="{77962FCF-DF3E-472C-B245-53A6F7E23136}"/>
                </a:ext>
              </a:extLst>
            </p:cNvPr>
            <p:cNvSpPr txBox="1"/>
            <p:nvPr/>
          </p:nvSpPr>
          <p:spPr>
            <a:xfrm>
              <a:off x="3077" y="2172"/>
              <a:ext cx="396" cy="231"/>
            </a:xfrm>
            <a:prstGeom prst="rect">
              <a:avLst/>
            </a:prstGeom>
            <a:noFill/>
            <a:ln w="12700">
              <a:noFill/>
            </a:ln>
          </p:spPr>
          <p:txBody>
            <a:bodyPr wrap="none" anchor="t">
              <a:spAutoFit/>
            </a:bodyPr>
            <a:lstStyle/>
            <a:p>
              <a:pPr eaLnBrk="0" hangingPunct="0">
                <a:buClrTx/>
              </a:pPr>
              <a:r>
                <a:rPr lang="en-GB" altLang="x-none">
                  <a:effectLst>
                    <a:outerShdw blurRad="38100" dist="38100" dir="2700000">
                      <a:srgbClr val="C0C0C0"/>
                    </a:outerShdw>
                  </a:effectLst>
                  <a:latin typeface="Times New Roman" panose="02020603050405020304" charset="0"/>
                  <a:ea typeface="宋体" panose="02010600030101010101" pitchFamily="2" charset="-122"/>
                </a:rPr>
                <a:t>LEO</a:t>
              </a:r>
            </a:p>
          </p:txBody>
        </p:sp>
        <p:sp>
          <p:nvSpPr>
            <p:cNvPr id="11" name="文本框 10">
              <a:extLst>
                <a:ext uri="{FF2B5EF4-FFF2-40B4-BE49-F238E27FC236}">
                  <a16:creationId xmlns:a16="http://schemas.microsoft.com/office/drawing/2014/main" id="{4D8A6174-8F99-49D2-8716-41FA559540F7}"/>
                </a:ext>
              </a:extLst>
            </p:cNvPr>
            <p:cNvSpPr txBox="1"/>
            <p:nvPr/>
          </p:nvSpPr>
          <p:spPr>
            <a:xfrm>
              <a:off x="3221" y="2791"/>
              <a:ext cx="436" cy="231"/>
            </a:xfrm>
            <a:prstGeom prst="rect">
              <a:avLst/>
            </a:prstGeom>
            <a:noFill/>
            <a:ln w="12700">
              <a:noFill/>
            </a:ln>
          </p:spPr>
          <p:txBody>
            <a:bodyPr wrap="none" anchor="t">
              <a:spAutoFit/>
            </a:bodyPr>
            <a:lstStyle/>
            <a:p>
              <a:pPr eaLnBrk="0" hangingPunct="0">
                <a:buClrTx/>
              </a:pPr>
              <a:r>
                <a:rPr lang="en-GB" altLang="x-none">
                  <a:effectLst>
                    <a:outerShdw blurRad="38100" dist="38100" dir="2700000">
                      <a:srgbClr val="C0C0C0"/>
                    </a:outerShdw>
                  </a:effectLst>
                  <a:latin typeface="Times New Roman" panose="02020603050405020304" charset="0"/>
                  <a:ea typeface="宋体" panose="02010600030101010101" pitchFamily="2" charset="-122"/>
                </a:rPr>
                <a:t>MEO</a:t>
              </a:r>
            </a:p>
          </p:txBody>
        </p:sp>
        <p:sp>
          <p:nvSpPr>
            <p:cNvPr id="12" name="文本框 11">
              <a:extLst>
                <a:ext uri="{FF2B5EF4-FFF2-40B4-BE49-F238E27FC236}">
                  <a16:creationId xmlns:a16="http://schemas.microsoft.com/office/drawing/2014/main" id="{38DE311D-E53C-49AB-BAF4-BE5FD4A2FAD2}"/>
                </a:ext>
              </a:extLst>
            </p:cNvPr>
            <p:cNvSpPr txBox="1"/>
            <p:nvPr/>
          </p:nvSpPr>
          <p:spPr>
            <a:xfrm>
              <a:off x="5093" y="2469"/>
              <a:ext cx="412" cy="231"/>
            </a:xfrm>
            <a:prstGeom prst="rect">
              <a:avLst/>
            </a:prstGeom>
            <a:noFill/>
            <a:ln w="12700">
              <a:noFill/>
            </a:ln>
          </p:spPr>
          <p:txBody>
            <a:bodyPr wrap="none" anchor="t">
              <a:spAutoFit/>
            </a:bodyPr>
            <a:lstStyle/>
            <a:p>
              <a:pPr eaLnBrk="0" hangingPunct="0">
                <a:buClrTx/>
              </a:pPr>
              <a:r>
                <a:rPr lang="en-GB" altLang="x-none">
                  <a:effectLst>
                    <a:outerShdw blurRad="38100" dist="38100" dir="2700000">
                      <a:srgbClr val="C0C0C0"/>
                    </a:outerShdw>
                  </a:effectLst>
                  <a:latin typeface="Times New Roman" panose="02020603050405020304" charset="0"/>
                  <a:ea typeface="宋体" panose="02010600030101010101" pitchFamily="2" charset="-122"/>
                </a:rPr>
                <a:t>GEO</a:t>
              </a:r>
            </a:p>
          </p:txBody>
        </p:sp>
        <p:sp>
          <p:nvSpPr>
            <p:cNvPr id="13" name="椭圆 12">
              <a:extLst>
                <a:ext uri="{FF2B5EF4-FFF2-40B4-BE49-F238E27FC236}">
                  <a16:creationId xmlns:a16="http://schemas.microsoft.com/office/drawing/2014/main" id="{A8B0A290-4C22-4E6D-9E10-F0A357E34880}"/>
                </a:ext>
              </a:extLst>
            </p:cNvPr>
            <p:cNvSpPr/>
            <p:nvPr/>
          </p:nvSpPr>
          <p:spPr>
            <a:xfrm>
              <a:off x="4853" y="2940"/>
              <a:ext cx="144" cy="144"/>
            </a:xfrm>
            <a:prstGeom prst="ellipse">
              <a:avLst/>
            </a:prstGeom>
            <a:gradFill rotWithShape="0">
              <a:gsLst>
                <a:gs pos="0">
                  <a:srgbClr val="FFCC00"/>
                </a:gs>
                <a:gs pos="100000">
                  <a:srgbClr val="FFCC00">
                    <a:gamma/>
                    <a:shade val="46275"/>
                    <a:invGamma/>
                  </a:srgbClr>
                </a:gs>
              </a:gsLst>
              <a:path path="shape">
                <a:fillToRect l="50000" t="50000" r="50000" b="50000"/>
              </a:path>
              <a:tileRect/>
            </a:gradFill>
            <a:ln w="12700">
              <a:noFill/>
            </a:ln>
          </p:spPr>
          <p:txBody>
            <a:bodyPr/>
            <a:lstStyle/>
            <a:p>
              <a:endParaRPr lang="zh-CN" altLang="en-US"/>
            </a:p>
          </p:txBody>
        </p:sp>
        <p:sp>
          <p:nvSpPr>
            <p:cNvPr id="14" name="椭圆 13">
              <a:extLst>
                <a:ext uri="{FF2B5EF4-FFF2-40B4-BE49-F238E27FC236}">
                  <a16:creationId xmlns:a16="http://schemas.microsoft.com/office/drawing/2014/main" id="{F84BFA60-2750-4F73-8994-FC049CE16BD2}"/>
                </a:ext>
              </a:extLst>
            </p:cNvPr>
            <p:cNvSpPr/>
            <p:nvPr/>
          </p:nvSpPr>
          <p:spPr>
            <a:xfrm>
              <a:off x="3461" y="2412"/>
              <a:ext cx="144" cy="144"/>
            </a:xfrm>
            <a:prstGeom prst="ellipse">
              <a:avLst/>
            </a:prstGeom>
            <a:gradFill rotWithShape="0">
              <a:gsLst>
                <a:gs pos="0">
                  <a:srgbClr val="FFCC00"/>
                </a:gs>
                <a:gs pos="100000">
                  <a:srgbClr val="FFCC00">
                    <a:gamma/>
                    <a:shade val="46275"/>
                    <a:invGamma/>
                  </a:srgbClr>
                </a:gs>
              </a:gsLst>
              <a:path path="shape">
                <a:fillToRect l="50000" t="50000" r="50000" b="50000"/>
              </a:path>
              <a:tileRect/>
            </a:gradFill>
            <a:ln w="12700">
              <a:noFill/>
            </a:ln>
          </p:spPr>
          <p:txBody>
            <a:bodyPr/>
            <a:lstStyle/>
            <a:p>
              <a:endParaRPr lang="zh-CN" altLang="en-US"/>
            </a:p>
          </p:txBody>
        </p:sp>
        <p:sp>
          <p:nvSpPr>
            <p:cNvPr id="15" name="椭圆 14">
              <a:extLst>
                <a:ext uri="{FF2B5EF4-FFF2-40B4-BE49-F238E27FC236}">
                  <a16:creationId xmlns:a16="http://schemas.microsoft.com/office/drawing/2014/main" id="{162A2E62-5E4A-4371-BAA2-D87628865A8D}"/>
                </a:ext>
              </a:extLst>
            </p:cNvPr>
            <p:cNvSpPr/>
            <p:nvPr/>
          </p:nvSpPr>
          <p:spPr>
            <a:xfrm>
              <a:off x="2933" y="2124"/>
              <a:ext cx="144" cy="144"/>
            </a:xfrm>
            <a:prstGeom prst="ellipse">
              <a:avLst/>
            </a:prstGeom>
            <a:gradFill rotWithShape="0">
              <a:gsLst>
                <a:gs pos="0">
                  <a:srgbClr val="FFCC00"/>
                </a:gs>
                <a:gs pos="100000">
                  <a:srgbClr val="FFCC00">
                    <a:gamma/>
                    <a:shade val="46275"/>
                    <a:invGamma/>
                  </a:srgbClr>
                </a:gs>
              </a:gsLst>
              <a:path path="shape">
                <a:fillToRect l="50000" t="50000" r="50000" b="50000"/>
              </a:path>
              <a:tileRect/>
            </a:gradFill>
            <a:ln w="12700">
              <a:noFill/>
            </a:ln>
          </p:spPr>
          <p:txBody>
            <a:bodyPr/>
            <a:lstStyle/>
            <a:p>
              <a:endParaRPr lang="zh-CN" altLang="en-US"/>
            </a:p>
          </p:txBody>
        </p:sp>
        <p:sp>
          <p:nvSpPr>
            <p:cNvPr id="16" name="文本框 15">
              <a:extLst>
                <a:ext uri="{FF2B5EF4-FFF2-40B4-BE49-F238E27FC236}">
                  <a16:creationId xmlns:a16="http://schemas.microsoft.com/office/drawing/2014/main" id="{DD3B5A64-FB27-4936-B00A-BAE3B10E9535}"/>
                </a:ext>
              </a:extLst>
            </p:cNvPr>
            <p:cNvSpPr txBox="1"/>
            <p:nvPr/>
          </p:nvSpPr>
          <p:spPr>
            <a:xfrm>
              <a:off x="5144" y="1385"/>
              <a:ext cx="412" cy="231"/>
            </a:xfrm>
            <a:prstGeom prst="rect">
              <a:avLst/>
            </a:prstGeom>
            <a:noFill/>
            <a:ln w="12700">
              <a:noFill/>
            </a:ln>
          </p:spPr>
          <p:txBody>
            <a:bodyPr wrap="none" anchor="t">
              <a:spAutoFit/>
            </a:bodyPr>
            <a:lstStyle/>
            <a:p>
              <a:pPr eaLnBrk="0" hangingPunct="0">
                <a:buClrTx/>
              </a:pPr>
              <a:r>
                <a:rPr lang="en-GB" altLang="zh-CN">
                  <a:effectLst>
                    <a:outerShdw blurRad="38100" dist="38100" dir="2700000">
                      <a:srgbClr val="C0C0C0"/>
                    </a:outerShdw>
                  </a:effectLst>
                  <a:latin typeface="Times New Roman" panose="02020603050405020304" charset="0"/>
                  <a:ea typeface="宋体" panose="02010600030101010101" pitchFamily="2" charset="-122"/>
                </a:rPr>
                <a:t>HE</a:t>
              </a:r>
              <a:r>
                <a:rPr lang="en-GB" altLang="x-none">
                  <a:effectLst>
                    <a:outerShdw blurRad="38100" dist="38100" dir="2700000">
                      <a:srgbClr val="C0C0C0"/>
                    </a:outerShdw>
                  </a:effectLst>
                  <a:latin typeface="Times New Roman" panose="02020603050405020304" charset="0"/>
                  <a:ea typeface="宋体" panose="02010600030101010101" pitchFamily="2" charset="-122"/>
                </a:rPr>
                <a:t>O</a:t>
              </a:r>
            </a:p>
          </p:txBody>
        </p:sp>
        <p:sp>
          <p:nvSpPr>
            <p:cNvPr id="17" name="椭圆 16">
              <a:extLst>
                <a:ext uri="{FF2B5EF4-FFF2-40B4-BE49-F238E27FC236}">
                  <a16:creationId xmlns:a16="http://schemas.microsoft.com/office/drawing/2014/main" id="{D2217176-0F9A-43F5-B46A-A661D21560F0}"/>
                </a:ext>
              </a:extLst>
            </p:cNvPr>
            <p:cNvSpPr/>
            <p:nvPr/>
          </p:nvSpPr>
          <p:spPr>
            <a:xfrm rot="-2371378">
              <a:off x="1946" y="1162"/>
              <a:ext cx="3701" cy="1497"/>
            </a:xfrm>
            <a:prstGeom prst="ellipse">
              <a:avLst/>
            </a:prstGeom>
            <a:noFill/>
            <a:ln w="12700" cap="flat" cmpd="sng">
              <a:solidFill>
                <a:schemeClr val="tx1"/>
              </a:solidFill>
              <a:prstDash val="solid"/>
              <a:headEnd type="none" w="sm" len="sm"/>
              <a:tailEnd type="none" w="sm" len="sm"/>
            </a:ln>
          </p:spPr>
          <p:txBody>
            <a:bodyPr/>
            <a:lstStyle/>
            <a:p>
              <a:endParaRPr lang="zh-CN" altLang="en-US"/>
            </a:p>
          </p:txBody>
        </p:sp>
        <p:sp>
          <p:nvSpPr>
            <p:cNvPr id="18" name="椭圆 17">
              <a:extLst>
                <a:ext uri="{FF2B5EF4-FFF2-40B4-BE49-F238E27FC236}">
                  <a16:creationId xmlns:a16="http://schemas.microsoft.com/office/drawing/2014/main" id="{1B20AC0C-161B-4951-8347-F90454BA7D5C}"/>
                </a:ext>
              </a:extLst>
            </p:cNvPr>
            <p:cNvSpPr/>
            <p:nvPr/>
          </p:nvSpPr>
          <p:spPr>
            <a:xfrm>
              <a:off x="5148" y="659"/>
              <a:ext cx="144" cy="144"/>
            </a:xfrm>
            <a:prstGeom prst="ellipse">
              <a:avLst/>
            </a:prstGeom>
            <a:gradFill rotWithShape="0">
              <a:gsLst>
                <a:gs pos="0">
                  <a:srgbClr val="FFCC00"/>
                </a:gs>
                <a:gs pos="100000">
                  <a:srgbClr val="FFCC00">
                    <a:gamma/>
                    <a:shade val="46275"/>
                    <a:invGamma/>
                  </a:srgbClr>
                </a:gs>
              </a:gsLst>
              <a:path path="shape">
                <a:fillToRect l="50000" t="50000" r="50000" b="50000"/>
              </a:path>
              <a:tileRect/>
            </a:gradFill>
            <a:ln w="12700">
              <a:noFill/>
            </a:ln>
          </p:spPr>
          <p:txBody>
            <a:bodyPr/>
            <a:lstStyle/>
            <a:p>
              <a:endParaRPr lang="zh-CN" altLang="en-US"/>
            </a:p>
          </p:txBody>
        </p:sp>
      </p:gr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11266" descr="01d06"/>
          <p:cNvPicPr>
            <a:picLocks noChangeAspect="1"/>
          </p:cNvPicPr>
          <p:nvPr/>
        </p:nvPicPr>
        <p:blipFill>
          <a:blip r:embed="rId3"/>
          <a:stretch>
            <a:fillRect/>
          </a:stretch>
        </p:blipFill>
        <p:spPr>
          <a:xfrm>
            <a:off x="830580" y="2069465"/>
            <a:ext cx="7352665" cy="4796790"/>
          </a:xfrm>
          <a:prstGeom prst="rect">
            <a:avLst/>
          </a:prstGeom>
          <a:noFill/>
          <a:ln w="9525">
            <a:noFill/>
          </a:ln>
        </p:spPr>
      </p:pic>
      <p:sp>
        <p:nvSpPr>
          <p:cNvPr id="22529" name="标题 1"/>
          <p:cNvSpPr>
            <a:spLocks noGrp="1"/>
          </p:cNvSpPr>
          <p:nvPr>
            <p:ph type="title"/>
          </p:nvPr>
        </p:nvSpPr>
        <p:spPr>
          <a:xfrm>
            <a:off x="250825" y="214630"/>
            <a:ext cx="8693150" cy="1016000"/>
          </a:xfrm>
        </p:spPr>
        <p:txBody>
          <a:bodyPr/>
          <a:lstStyle/>
          <a:p>
            <a:r>
              <a:rPr lang="en-US" altLang="zh-CN"/>
              <a:t>GEO</a:t>
            </a:r>
            <a:r>
              <a:rPr lang="zh-CN" altLang="en-US"/>
              <a:t>卫星系统（同步卫星）</a:t>
            </a:r>
          </a:p>
        </p:txBody>
      </p:sp>
      <p:sp>
        <p:nvSpPr>
          <p:cNvPr id="4" name="灯片编号占位符 3"/>
          <p:cNvSpPr>
            <a:spLocks noGrp="1"/>
          </p:cNvSpPr>
          <p:nvPr>
            <p:ph type="sldNum" sz="quarter" idx="12"/>
          </p:nvPr>
        </p:nvSpPr>
        <p:spPr/>
        <p:txBody>
          <a:bodyPr/>
          <a:lstStyle/>
          <a:p>
            <a:pPr>
              <a:defRPr/>
            </a:pPr>
            <a:fld id="{75C1AA22-DAFE-46EA-A74C-F5CF3AEC429A}" type="slidenum">
              <a:rPr lang="zh-CN" altLang="en-US" smtClean="0"/>
              <a:t>47</a:t>
            </a:fld>
            <a:endParaRPr lang="zh-CN" altLang="en-US"/>
          </a:p>
        </p:txBody>
      </p:sp>
      <p:sp>
        <p:nvSpPr>
          <p:cNvPr id="2" name="内容占位符 1"/>
          <p:cNvSpPr>
            <a:spLocks noGrp="1"/>
          </p:cNvSpPr>
          <p:nvPr>
            <p:ph idx="1"/>
          </p:nvPr>
        </p:nvSpPr>
        <p:spPr>
          <a:xfrm>
            <a:off x="250825" y="1126490"/>
            <a:ext cx="8704580" cy="5006340"/>
          </a:xfrm>
        </p:spPr>
        <p:txBody>
          <a:bodyPr/>
          <a:lstStyle/>
          <a:p>
            <a:pPr marL="0" indent="0">
              <a:buNone/>
            </a:pPr>
            <a:r>
              <a:rPr lang="zh-CN" altLang="en-US" sz="2400" b="1" dirty="0">
                <a:latin typeface="Times New Roman" panose="02020603050405020304" charset="0"/>
                <a:ea typeface="楷体_GB2312" pitchFamily="49" charset="-122"/>
                <a:sym typeface="+mn-ea"/>
              </a:rPr>
              <a:t>国际卫星通信系统</a:t>
            </a:r>
            <a:r>
              <a:rPr lang="en-US" altLang="zh-CN" sz="2400" b="1" dirty="0">
                <a:latin typeface="Times New Roman" panose="02020603050405020304" charset="0"/>
                <a:ea typeface="楷体_GB2312" pitchFamily="49" charset="-122"/>
                <a:sym typeface="+mn-ea"/>
              </a:rPr>
              <a:t>INTELSAT</a:t>
            </a:r>
            <a:r>
              <a:rPr lang="zh-CN" altLang="en-US" sz="2400" b="1" dirty="0">
                <a:latin typeface="Times New Roman" panose="02020603050405020304" charset="0"/>
                <a:ea typeface="楷体_GB2312" pitchFamily="49" charset="-122"/>
                <a:sym typeface="+mn-ea"/>
              </a:rPr>
              <a:t>，简称</a:t>
            </a:r>
            <a:r>
              <a:rPr lang="en-US" altLang="zh-CN" sz="2400" b="1" dirty="0">
                <a:latin typeface="Times New Roman" panose="02020603050405020304" charset="0"/>
                <a:ea typeface="楷体_GB2312" pitchFamily="49" charset="-122"/>
                <a:sym typeface="+mn-ea"/>
              </a:rPr>
              <a:t>IS</a:t>
            </a:r>
            <a:r>
              <a:rPr lang="zh-CN" altLang="en-US" sz="2400" b="1" dirty="0">
                <a:latin typeface="Times New Roman" panose="02020603050405020304" charset="0"/>
                <a:ea typeface="楷体_GB2312" pitchFamily="49" charset="-122"/>
                <a:sym typeface="+mn-ea"/>
              </a:rPr>
              <a:t>，三颗同步卫星分别位于太平洋、印度洋和大西洋上空，它们构成的全球通信网承担着大约</a:t>
            </a:r>
            <a:r>
              <a:rPr lang="en-US" altLang="zh-CN" sz="2400" b="1" dirty="0">
                <a:latin typeface="Times New Roman" panose="02020603050405020304" charset="0"/>
                <a:ea typeface="楷体_GB2312" pitchFamily="49" charset="-122"/>
                <a:sym typeface="+mn-ea"/>
              </a:rPr>
              <a:t>80%</a:t>
            </a:r>
            <a:r>
              <a:rPr lang="zh-CN" altLang="en-US" sz="2400" b="1" dirty="0">
                <a:latin typeface="Times New Roman" panose="02020603050405020304" charset="0"/>
                <a:ea typeface="楷体_GB2312" pitchFamily="49" charset="-122"/>
                <a:sym typeface="+mn-ea"/>
              </a:rPr>
              <a:t>的国际通信业务和全部国际电视转播业务</a:t>
            </a:r>
          </a:p>
        </p:txBody>
      </p:sp>
    </p:spTree>
    <p:extLst>
      <p:ext uri="{BB962C8B-B14F-4D97-AF65-F5344CB8AC3E}">
        <p14:creationId xmlns:p14="http://schemas.microsoft.com/office/powerpoint/2010/main" val="222237618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灯片编号占位符 4"/>
          <p:cNvSpPr>
            <a:spLocks noGrp="1"/>
          </p:cNvSpPr>
          <p:nvPr>
            <p:ph type="sldNum" sz="quarter" idx="11"/>
          </p:nvPr>
        </p:nvSpPr>
        <p:spPr>
          <a:xfrm>
            <a:off x="6060416" y="630932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r">
              <a:spcBef>
                <a:spcPct val="0"/>
              </a:spcBef>
              <a:buClrTx/>
              <a:buFontTx/>
              <a:buNone/>
            </a:pPr>
            <a:fld id="{10219982-8CD3-43DA-B9A1-9F3E8A70C754}" type="slidenum">
              <a:rPr lang="en-US" altLang="zh-CN" sz="1400" smtClean="0"/>
              <a:pPr algn="r">
                <a:spcBef>
                  <a:spcPct val="0"/>
                </a:spcBef>
                <a:buClrTx/>
                <a:buFontTx/>
                <a:buNone/>
              </a:pPr>
              <a:t>48</a:t>
            </a:fld>
            <a:endParaRPr lang="en-US" altLang="zh-CN" sz="1400" dirty="0"/>
          </a:p>
        </p:txBody>
      </p:sp>
      <p:sp>
        <p:nvSpPr>
          <p:cNvPr id="79876" name="Rectangle 2"/>
          <p:cNvSpPr>
            <a:spLocks noGrp="1" noChangeArrowheads="1"/>
          </p:cNvSpPr>
          <p:nvPr>
            <p:ph type="body" idx="1"/>
          </p:nvPr>
        </p:nvSpPr>
        <p:spPr>
          <a:xfrm>
            <a:off x="665163" y="1150938"/>
            <a:ext cx="8135937" cy="4297362"/>
          </a:xfrm>
          <a:noFill/>
        </p:spPr>
        <p:txBody>
          <a:bodyPr/>
          <a:lstStyle/>
          <a:p>
            <a:pPr eaLnBrk="1" hangingPunct="1"/>
            <a:r>
              <a:rPr lang="zh-CN" altLang="en-US" dirty="0">
                <a:ea typeface="宋体" panose="02010600030101010101" pitchFamily="2" charset="-122"/>
              </a:rPr>
              <a:t>传统应用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气象卫星</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电台和电视广播</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军用卫星</a:t>
            </a:r>
            <a:endParaRPr lang="en-US" altLang="zh-CN" dirty="0">
              <a:solidFill>
                <a:srgbClr val="000066"/>
              </a:solidFill>
              <a:ea typeface="宋体" panose="02010600030101010101" pitchFamily="2" charset="-122"/>
            </a:endParaRPr>
          </a:p>
          <a:p>
            <a:pPr eaLnBrk="1" hangingPunct="1"/>
            <a:r>
              <a:rPr lang="zh-CN" altLang="en-US" dirty="0">
                <a:ea typeface="宋体" panose="02010600030101010101" pitchFamily="2" charset="-122"/>
              </a:rPr>
              <a:t>通信应用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全球电话连接</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全球网络骨干网</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GPS</a:t>
            </a:r>
          </a:p>
        </p:txBody>
      </p:sp>
      <p:sp>
        <p:nvSpPr>
          <p:cNvPr id="79877" name="Rectangle 3"/>
          <p:cNvSpPr>
            <a:spLocks noGrp="1" noChangeArrowheads="1"/>
          </p:cNvSpPr>
          <p:nvPr>
            <p:ph type="title"/>
          </p:nvPr>
        </p:nvSpPr>
        <p:spPr>
          <a:xfrm>
            <a:off x="664845" y="214630"/>
            <a:ext cx="8279130" cy="1029335"/>
          </a:xfrm>
        </p:spPr>
        <p:txBody>
          <a:bodyPr/>
          <a:lstStyle/>
          <a:p>
            <a:pPr eaLnBrk="1" hangingPunct="1"/>
            <a:r>
              <a:rPr lang="zh-CN" altLang="en-US" dirty="0">
                <a:ea typeface="宋体" panose="02010600030101010101" pitchFamily="2" charset="-122"/>
              </a:rPr>
              <a:t>更多卫星系统</a:t>
            </a:r>
            <a:endParaRPr lang="en-US" altLang="zh-CN" dirty="0">
              <a:ea typeface="宋体" panose="02010600030101010101" pitchFamily="2" charset="-122"/>
            </a:endParaRPr>
          </a:p>
        </p:txBody>
      </p:sp>
    </p:spTree>
    <p:extLst>
      <p:ext uri="{BB962C8B-B14F-4D97-AF65-F5344CB8AC3E}">
        <p14:creationId xmlns:p14="http://schemas.microsoft.com/office/powerpoint/2010/main" val="585772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1097915"/>
          </a:xfrm>
        </p:spPr>
        <p:txBody>
          <a:bodyPr/>
          <a:lstStyle/>
          <a:p>
            <a:pPr eaLnBrk="1" hangingPunct="1"/>
            <a:r>
              <a:rPr lang="zh-CN" altLang="en-US" sz="3200"/>
              <a:t>当今无所不在的无线通信与网络</a:t>
            </a:r>
          </a:p>
        </p:txBody>
      </p:sp>
      <p:sp>
        <p:nvSpPr>
          <p:cNvPr id="19458" name="内容占位符 2"/>
          <p:cNvSpPr>
            <a:spLocks noGrp="1"/>
          </p:cNvSpPr>
          <p:nvPr>
            <p:ph idx="1"/>
          </p:nvPr>
        </p:nvSpPr>
        <p:spPr>
          <a:xfrm>
            <a:off x="250825" y="1414145"/>
            <a:ext cx="8704263" cy="4287838"/>
          </a:xfrm>
        </p:spPr>
        <p:txBody>
          <a:bodyPr/>
          <a:lstStyle/>
          <a:p>
            <a:pPr lvl="1" eaLnBrk="1" hangingPunct="1"/>
            <a:r>
              <a:rPr lang="zh-CN" altLang="en-US" sz="3200" dirty="0">
                <a:solidFill>
                  <a:schemeClr val="bg1">
                    <a:lumMod val="75000"/>
                  </a:schemeClr>
                </a:solidFill>
                <a:ea typeface="宋体" panose="02010600030101010101" pitchFamily="2" charset="-122"/>
                <a:sym typeface="+mn-ea"/>
              </a:rPr>
              <a:t>蜂窝网络架构</a:t>
            </a:r>
          </a:p>
          <a:p>
            <a:pPr lvl="1" eaLnBrk="1" hangingPunct="1"/>
            <a:r>
              <a:rPr lang="zh-CN" altLang="en-US" sz="3200" dirty="0">
                <a:solidFill>
                  <a:schemeClr val="bg1">
                    <a:lumMod val="75000"/>
                  </a:schemeClr>
                </a:solidFill>
                <a:ea typeface="宋体" panose="02010600030101010101" pitchFamily="2" charset="-122"/>
                <a:sym typeface="+mn-ea"/>
              </a:rPr>
              <a:t>卫星系统</a:t>
            </a:r>
          </a:p>
          <a:p>
            <a:pPr lvl="1" eaLnBrk="1" hangingPunct="1"/>
            <a:r>
              <a:rPr lang="zh-CN" altLang="en-US" sz="3200" dirty="0">
                <a:ea typeface="宋体" panose="02010600030101010101" pitchFamily="2" charset="-122"/>
                <a:sym typeface="+mn-ea"/>
              </a:rPr>
              <a:t>无线</a:t>
            </a:r>
            <a:r>
              <a:rPr lang="en-US" altLang="zh-CN" sz="3200" dirty="0">
                <a:ea typeface="宋体" panose="02010600030101010101" pitchFamily="2" charset="-122"/>
                <a:sym typeface="+mn-ea"/>
              </a:rPr>
              <a:t>LAN/PAN</a:t>
            </a:r>
            <a:endParaRPr lang="en-US" altLang="zh-CN" sz="3200" dirty="0">
              <a:ea typeface="宋体" panose="02010600030101010101" pitchFamily="2" charset="-122"/>
            </a:endParaRPr>
          </a:p>
          <a:p>
            <a:pPr lvl="1" eaLnBrk="1" hangingPunct="1"/>
            <a:r>
              <a:rPr lang="en-US" altLang="zh-CN" sz="3200" dirty="0">
                <a:ea typeface="宋体" panose="02010600030101010101" pitchFamily="2" charset="-122"/>
                <a:sym typeface="+mn-ea"/>
              </a:rPr>
              <a:t>Ad hoc</a:t>
            </a:r>
            <a:r>
              <a:rPr lang="zh-CN" altLang="en-US" sz="3200" dirty="0">
                <a:ea typeface="宋体" panose="02010600030101010101" pitchFamily="2" charset="-122"/>
                <a:sym typeface="+mn-ea"/>
              </a:rPr>
              <a:t>网络</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sym typeface="+mn-ea"/>
              </a:rPr>
              <a:t>传感器网络</a:t>
            </a:r>
            <a:endParaRPr lang="zh-CN" altLang="en-US" dirty="0"/>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49</a:t>
            </a:fld>
            <a:endParaRPr lang="zh-CN" altLang="en-US"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5</a:t>
            </a:fld>
            <a:endParaRPr lang="zh-CN" altLang="en-US"/>
          </a:p>
        </p:txBody>
      </p:sp>
      <p:sp>
        <p:nvSpPr>
          <p:cNvPr id="10" name="矩形 9">
            <a:extLst>
              <a:ext uri="{FF2B5EF4-FFF2-40B4-BE49-F238E27FC236}">
                <a16:creationId xmlns:a16="http://schemas.microsoft.com/office/drawing/2014/main" id="{E59665B5-416F-4331-A3DB-BE10C538C346}"/>
              </a:ext>
            </a:extLst>
          </p:cNvPr>
          <p:cNvSpPr/>
          <p:nvPr/>
        </p:nvSpPr>
        <p:spPr>
          <a:xfrm>
            <a:off x="1979712" y="5689126"/>
            <a:ext cx="5400600" cy="369332"/>
          </a:xfrm>
          <a:prstGeom prst="rect">
            <a:avLst/>
          </a:prstGeom>
        </p:spPr>
        <p:txBody>
          <a:bodyPr wrap="square">
            <a:spAutoFit/>
          </a:bodyPr>
          <a:lstStyle/>
          <a:p>
            <a:pPr algn="ctr" latinLnBrk="0"/>
            <a:r>
              <a:rPr lang="zh-CN" altLang="en-US" dirty="0">
                <a:solidFill>
                  <a:srgbClr val="1A1A1A"/>
                </a:solidFill>
                <a:latin typeface="Microsoft YaHei" panose="020B0503020204020204" pitchFamily="34" charset="-122"/>
                <a:ea typeface="Microsoft YaHei" panose="020B0503020204020204" pitchFamily="34" charset="-122"/>
              </a:rPr>
              <a:t>首次利用重力推进法的苏联“月球三号”探测器</a:t>
            </a:r>
          </a:p>
        </p:txBody>
      </p:sp>
      <p:pic>
        <p:nvPicPr>
          <p:cNvPr id="123906" name="Picture 2" descr="https://timgsa.baidu.com/timg?image&amp;quality=80&amp;size=b9999_10000&amp;sec=1551080313557&amp;di=315fedcb36270bb08a8128855d24549d&amp;imgtype=0&amp;src=http%3A%2F%2F5b0988e595225.cdn.sohucs.com%2Fq_70%2Cc_zoom%2Cw_640%2Fimages%2F20181209%2F4d76dfd16b34401883bbbbebb62c8406.jpeg">
            <a:extLst>
              <a:ext uri="{FF2B5EF4-FFF2-40B4-BE49-F238E27FC236}">
                <a16:creationId xmlns:a16="http://schemas.microsoft.com/office/drawing/2014/main" id="{E9B2569F-A37D-40C2-A929-8BCDEC6E2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06" y="764704"/>
            <a:ext cx="8448787" cy="473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6754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p:nvPr>
        </p:nvSpPr>
        <p:spPr>
          <a:xfrm>
            <a:off x="649605" y="214630"/>
            <a:ext cx="8294370" cy="890270"/>
          </a:xfrm>
        </p:spPr>
        <p:txBody>
          <a:bodyPr/>
          <a:lstStyle/>
          <a:p>
            <a:pPr eaLnBrk="1" hangingPunct="1"/>
            <a:r>
              <a:rPr lang="zh-CN" altLang="en-US" sz="3200" dirty="0">
                <a:ea typeface="宋体" panose="02010600030101010101" pitchFamily="2" charset="-122"/>
                <a:sym typeface="+mn-ea"/>
              </a:rPr>
              <a:t>无线</a:t>
            </a:r>
            <a:r>
              <a:rPr lang="en-US" altLang="zh-CN" sz="3200" dirty="0">
                <a:ea typeface="宋体" panose="02010600030101010101" pitchFamily="2" charset="-122"/>
                <a:sym typeface="+mn-ea"/>
              </a:rPr>
              <a:t>LAN/PAN</a:t>
            </a:r>
            <a:endParaRPr lang="zh-CN" altLang="en-US" sz="3200"/>
          </a:p>
        </p:txBody>
      </p:sp>
      <p:sp>
        <p:nvSpPr>
          <p:cNvPr id="25602" name="内容占位符 2"/>
          <p:cNvSpPr>
            <a:spLocks noGrp="1"/>
          </p:cNvSpPr>
          <p:nvPr>
            <p:ph idx="1"/>
          </p:nvPr>
        </p:nvSpPr>
        <p:spPr>
          <a:xfrm>
            <a:off x="322580" y="1198880"/>
            <a:ext cx="8704263" cy="4287838"/>
          </a:xfrm>
        </p:spPr>
        <p:txBody>
          <a:bodyPr/>
          <a:lstStyle/>
          <a:p>
            <a:pPr eaLnBrk="1" hangingPunct="1"/>
            <a:r>
              <a:rPr lang="zh-CN" altLang="en-US" sz="2800"/>
              <a:t>无线局域网（</a:t>
            </a:r>
            <a:r>
              <a:rPr lang="en-US" altLang="zh-CN" sz="2800"/>
              <a:t>Wireless LAN</a:t>
            </a:r>
            <a:r>
              <a:rPr lang="zh-CN" altLang="en-US" sz="2800"/>
              <a:t>，</a:t>
            </a:r>
            <a:r>
              <a:rPr lang="en-US" altLang="zh-CN" sz="2800"/>
              <a:t>WLAN</a:t>
            </a:r>
            <a:r>
              <a:rPr lang="zh-CN" altLang="en-US" sz="2800"/>
              <a:t>）</a:t>
            </a:r>
            <a:endParaRPr lang="en-US" altLang="zh-CN" sz="2800"/>
          </a:p>
          <a:p>
            <a:pPr lvl="1" eaLnBrk="1" hangingPunct="1"/>
            <a:r>
              <a:rPr lang="zh-CN" altLang="en-US" sz="2400"/>
              <a:t>基于</a:t>
            </a:r>
            <a:r>
              <a:rPr lang="en-US" altLang="zh-CN" sz="2400"/>
              <a:t>IEEE 802.11</a:t>
            </a:r>
            <a:r>
              <a:rPr lang="zh-CN" altLang="en-US" sz="2400"/>
              <a:t>协议，可支持高达</a:t>
            </a:r>
            <a:r>
              <a:rPr lang="en-US" altLang="zh-CN" sz="2400"/>
              <a:t>475Mbps</a:t>
            </a:r>
            <a:r>
              <a:rPr lang="zh-CN" altLang="en-US" sz="2400"/>
              <a:t>的传输速率</a:t>
            </a:r>
            <a:endParaRPr lang="en-US" altLang="zh-CN" sz="2400"/>
          </a:p>
          <a:p>
            <a:pPr lvl="1" eaLnBrk="1" hangingPunct="1"/>
            <a:r>
              <a:rPr lang="en-US" altLang="zh-CN" sz="2400"/>
              <a:t>Wi-Fi</a:t>
            </a:r>
            <a:r>
              <a:rPr lang="zh-CN" altLang="en-US" sz="2400"/>
              <a:t>（</a:t>
            </a:r>
            <a:r>
              <a:rPr lang="en-US" altLang="zh-CN" sz="2400"/>
              <a:t>Wireless Fidelity</a:t>
            </a:r>
            <a:r>
              <a:rPr lang="zh-CN" altLang="en-US" sz="2400"/>
              <a:t>），指任何基于</a:t>
            </a:r>
            <a:r>
              <a:rPr lang="en-US" altLang="zh-CN" sz="2400"/>
              <a:t>802.11</a:t>
            </a:r>
            <a:r>
              <a:rPr lang="zh-CN" altLang="en-US" sz="2400"/>
              <a:t>的</a:t>
            </a:r>
            <a:r>
              <a:rPr lang="en-US" altLang="zh-CN" sz="2400"/>
              <a:t>WLAN</a:t>
            </a:r>
            <a:r>
              <a:rPr lang="zh-CN" altLang="en-US" sz="2400"/>
              <a:t>技术和产品</a:t>
            </a:r>
            <a:endParaRPr lang="en-US" altLang="zh-CN" sz="2400"/>
          </a:p>
          <a:p>
            <a:pPr eaLnBrk="1" hangingPunct="1"/>
            <a:r>
              <a:rPr lang="en-US" altLang="zh-CN" sz="2800"/>
              <a:t>WiMAX</a:t>
            </a:r>
          </a:p>
          <a:p>
            <a:pPr lvl="1" eaLnBrk="1" hangingPunct="1"/>
            <a:r>
              <a:rPr lang="zh-CN" altLang="en-US" sz="2400"/>
              <a:t>基于</a:t>
            </a:r>
            <a:r>
              <a:rPr lang="en-US" altLang="zh-CN" sz="2400"/>
              <a:t>IEEE 802.16</a:t>
            </a:r>
            <a:r>
              <a:rPr lang="zh-CN" altLang="en-US" sz="2400"/>
              <a:t>协议，传输距离</a:t>
            </a:r>
            <a:r>
              <a:rPr lang="en-US" altLang="zh-CN" sz="2400"/>
              <a:t>40-50km</a:t>
            </a:r>
            <a:r>
              <a:rPr lang="zh-CN" altLang="en-US" sz="2400"/>
              <a:t>，解决“最后一公里”问题</a:t>
            </a:r>
            <a:endParaRPr lang="en-US" altLang="zh-CN" sz="2400"/>
          </a:p>
          <a:p>
            <a:pPr lvl="1" eaLnBrk="1" hangingPunct="1"/>
            <a:r>
              <a:rPr lang="zh-CN" altLang="en-US" sz="2400"/>
              <a:t>无线版本的“</a:t>
            </a:r>
            <a:r>
              <a:rPr lang="en-US" altLang="zh-CN" sz="2400"/>
              <a:t>DSL/Cable</a:t>
            </a:r>
            <a:r>
              <a:rPr lang="zh-CN" altLang="en-US" sz="2400"/>
              <a:t>”</a:t>
            </a:r>
          </a:p>
          <a:p>
            <a:pPr eaLnBrk="1" hangingPunct="1"/>
            <a:r>
              <a:rPr lang="zh-CN" altLang="en-US" sz="2400">
                <a:sym typeface="+mn-ea"/>
              </a:rPr>
              <a:t>蓝牙：设备之间无线传输</a:t>
            </a:r>
            <a:endParaRPr lang="en-US" altLang="zh-CN" sz="2400"/>
          </a:p>
          <a:p>
            <a:pPr lvl="1" eaLnBrk="1" hangingPunct="1"/>
            <a:r>
              <a:rPr lang="zh-CN" altLang="en-US" sz="2400">
                <a:sym typeface="+mn-ea"/>
              </a:rPr>
              <a:t>和某些版本的</a:t>
            </a:r>
            <a:r>
              <a:rPr lang="en-US" altLang="zh-CN" sz="2400">
                <a:sym typeface="+mn-ea"/>
              </a:rPr>
              <a:t>802.11</a:t>
            </a:r>
            <a:r>
              <a:rPr lang="zh-CN" altLang="en-US" sz="2400">
                <a:sym typeface="+mn-ea"/>
              </a:rPr>
              <a:t>不兼容（不能在设备上同时使用）</a:t>
            </a:r>
            <a:endParaRPr lang="en-US" altLang="zh-CN" sz="2400"/>
          </a:p>
        </p:txBody>
      </p:sp>
      <p:sp>
        <p:nvSpPr>
          <p:cNvPr id="4" name="灯片编号占位符 3"/>
          <p:cNvSpPr>
            <a:spLocks noGrp="1"/>
          </p:cNvSpPr>
          <p:nvPr>
            <p:ph type="sldNum" sz="quarter" idx="12"/>
          </p:nvPr>
        </p:nvSpPr>
        <p:spPr/>
        <p:txBody>
          <a:bodyPr/>
          <a:lstStyle/>
          <a:p>
            <a:pPr>
              <a:defRPr/>
            </a:pPr>
            <a:fld id="{1D3D3E50-B68A-45A6-A8FF-F5151310A13E}" type="slidenum">
              <a:rPr lang="zh-CN" altLang="en-US"/>
              <a:t>50</a:t>
            </a:fld>
            <a:endParaRPr lang="zh-CN" altLang="en-US" dirty="0"/>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2"/>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2"/>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1088EF1F-46E8-47A3-A119-E1518B024BF2}" type="slidenum">
              <a:rPr lang="en-US" altLang="zh-CN" sz="1400" smtClean="0"/>
              <a:pPr>
                <a:spcBef>
                  <a:spcPct val="0"/>
                </a:spcBef>
                <a:buClrTx/>
                <a:buFontTx/>
                <a:buNone/>
              </a:pPr>
              <a:t>51</a:t>
            </a:fld>
            <a:endParaRPr lang="en-US" altLang="zh-CN" sz="1400"/>
          </a:p>
        </p:txBody>
      </p:sp>
      <p:sp>
        <p:nvSpPr>
          <p:cNvPr id="135172" name="Rectangle 2"/>
          <p:cNvSpPr>
            <a:spLocks noGrp="1" noChangeArrowheads="1"/>
          </p:cNvSpPr>
          <p:nvPr>
            <p:ph type="title"/>
          </p:nvPr>
        </p:nvSpPr>
        <p:spPr>
          <a:xfrm>
            <a:off x="250825" y="214313"/>
            <a:ext cx="8693150" cy="1054447"/>
          </a:xfrm>
        </p:spPr>
        <p:txBody>
          <a:bodyPr/>
          <a:lstStyle/>
          <a:p>
            <a:pPr eaLnBrk="1" hangingPunct="1"/>
            <a:r>
              <a:rPr lang="en-US" altLang="zh-CN" dirty="0">
                <a:ea typeface="宋体" panose="02010600030101010101" pitchFamily="2" charset="-122"/>
              </a:rPr>
              <a:t>IEEE</a:t>
            </a:r>
            <a:r>
              <a:rPr lang="zh-CN" altLang="en-US" dirty="0">
                <a:ea typeface="宋体" panose="02010600030101010101" pitchFamily="2" charset="-122"/>
              </a:rPr>
              <a:t>标准</a:t>
            </a:r>
            <a:endParaRPr lang="zh-CN" altLang="zh-CN" dirty="0">
              <a:ea typeface="宋体" panose="02010600030101010101" pitchFamily="2" charset="-122"/>
            </a:endParaRPr>
          </a:p>
        </p:txBody>
      </p:sp>
      <p:sp>
        <p:nvSpPr>
          <p:cNvPr id="135173" name="Rectangle 3"/>
          <p:cNvSpPr>
            <a:spLocks noGrp="1" noChangeArrowheads="1"/>
          </p:cNvSpPr>
          <p:nvPr>
            <p:ph type="body" idx="1"/>
          </p:nvPr>
        </p:nvSpPr>
        <p:spPr>
          <a:xfrm>
            <a:off x="261938" y="1387475"/>
            <a:ext cx="8704263" cy="4287838"/>
          </a:xfrm>
        </p:spPr>
        <p:txBody>
          <a:bodyPr/>
          <a:lstStyle/>
          <a:p>
            <a:pPr eaLnBrk="1" hangingPunct="1">
              <a:lnSpc>
                <a:spcPct val="80000"/>
              </a:lnSpc>
            </a:pPr>
            <a:r>
              <a:rPr lang="en-US" altLang="zh-CN" sz="2800" dirty="0">
                <a:ea typeface="宋体" panose="02010600030101010101" pitchFamily="2" charset="-122"/>
                <a:hlinkClick r:id="rId3" tooltip="IEEE 802.1"/>
              </a:rPr>
              <a:t>IEEE 802.1</a:t>
            </a:r>
            <a:r>
              <a:rPr lang="en-US" altLang="zh-CN" sz="2800" dirty="0">
                <a:ea typeface="宋体" panose="02010600030101010101" pitchFamily="2" charset="-122"/>
              </a:rPr>
              <a:t> Higher layer LAN protocols </a:t>
            </a:r>
          </a:p>
          <a:p>
            <a:pPr eaLnBrk="1" hangingPunct="1">
              <a:lnSpc>
                <a:spcPct val="80000"/>
              </a:lnSpc>
            </a:pPr>
            <a:r>
              <a:rPr lang="en-US" altLang="zh-CN" sz="2800" dirty="0">
                <a:ea typeface="宋体" panose="02010600030101010101" pitchFamily="2" charset="-122"/>
                <a:hlinkClick r:id="rId4" tooltip="IEEE 802.2"/>
              </a:rPr>
              <a:t>IEEE 802.2</a:t>
            </a:r>
            <a:r>
              <a:rPr lang="en-US" altLang="zh-CN" sz="2800" dirty="0">
                <a:ea typeface="宋体" panose="02010600030101010101" pitchFamily="2" charset="-122"/>
              </a:rPr>
              <a:t> </a:t>
            </a:r>
            <a:r>
              <a:rPr lang="en-US" altLang="zh-CN" sz="2800" dirty="0">
                <a:ea typeface="宋体" panose="02010600030101010101" pitchFamily="2" charset="-122"/>
                <a:hlinkClick r:id="rId5" tooltip="Logical Link Control"/>
              </a:rPr>
              <a:t>Logical link control</a:t>
            </a:r>
            <a:r>
              <a:rPr lang="en-US" altLang="zh-CN" sz="2800" dirty="0">
                <a:ea typeface="宋体" panose="02010600030101010101" pitchFamily="2" charset="-122"/>
              </a:rPr>
              <a:t> </a:t>
            </a:r>
          </a:p>
          <a:p>
            <a:pPr eaLnBrk="1" hangingPunct="1">
              <a:lnSpc>
                <a:spcPct val="80000"/>
              </a:lnSpc>
            </a:pPr>
            <a:r>
              <a:rPr lang="en-US" altLang="zh-CN" sz="2800" dirty="0">
                <a:ea typeface="宋体" panose="02010600030101010101" pitchFamily="2" charset="-122"/>
                <a:hlinkClick r:id="rId6" tooltip="IEEE 802.3"/>
              </a:rPr>
              <a:t>IEEE 802.3</a:t>
            </a:r>
            <a:r>
              <a:rPr lang="en-US" altLang="zh-CN" sz="2800" dirty="0">
                <a:ea typeface="宋体" panose="02010600030101010101" pitchFamily="2" charset="-122"/>
              </a:rPr>
              <a:t> </a:t>
            </a:r>
            <a:r>
              <a:rPr lang="en-US" altLang="zh-CN" sz="2800" dirty="0">
                <a:ea typeface="宋体" panose="02010600030101010101" pitchFamily="2" charset="-122"/>
                <a:hlinkClick r:id="rId7" tooltip="Ethernet"/>
              </a:rPr>
              <a:t>Ethernet</a:t>
            </a:r>
            <a:r>
              <a:rPr lang="en-US" altLang="zh-CN" sz="2800" dirty="0">
                <a:ea typeface="宋体" panose="02010600030101010101" pitchFamily="2" charset="-122"/>
              </a:rPr>
              <a:t> </a:t>
            </a:r>
          </a:p>
          <a:p>
            <a:pPr eaLnBrk="1" hangingPunct="1">
              <a:lnSpc>
                <a:spcPct val="80000"/>
              </a:lnSpc>
            </a:pPr>
            <a:r>
              <a:rPr lang="en-US" altLang="zh-CN" sz="2800" dirty="0">
                <a:ea typeface="宋体" panose="02010600030101010101" pitchFamily="2" charset="-122"/>
                <a:hlinkClick r:id="rId8" tooltip="IEEE 802.4"/>
              </a:rPr>
              <a:t>IEEE 802.4</a:t>
            </a:r>
            <a:r>
              <a:rPr lang="en-US" altLang="zh-CN" sz="2800" dirty="0">
                <a:ea typeface="宋体" panose="02010600030101010101" pitchFamily="2" charset="-122"/>
              </a:rPr>
              <a:t> </a:t>
            </a:r>
            <a:r>
              <a:rPr lang="en-US" altLang="zh-CN" sz="2800" dirty="0">
                <a:ea typeface="宋体" panose="02010600030101010101" pitchFamily="2" charset="-122"/>
                <a:hlinkClick r:id="rId9" tooltip="Token bus"/>
              </a:rPr>
              <a:t>Token bus</a:t>
            </a:r>
            <a:r>
              <a:rPr lang="en-US" altLang="zh-CN" sz="2800" dirty="0">
                <a:ea typeface="宋体" panose="02010600030101010101" pitchFamily="2" charset="-122"/>
              </a:rPr>
              <a:t> (disbanded) </a:t>
            </a:r>
          </a:p>
          <a:p>
            <a:pPr eaLnBrk="1" hangingPunct="1">
              <a:lnSpc>
                <a:spcPct val="80000"/>
              </a:lnSpc>
            </a:pPr>
            <a:r>
              <a:rPr lang="en-US" altLang="zh-CN" sz="2800" dirty="0">
                <a:ea typeface="宋体" panose="02010600030101010101" pitchFamily="2" charset="-122"/>
                <a:hlinkClick r:id="rId10" tooltip="IEEE 802.5"/>
              </a:rPr>
              <a:t>IEEE 802.5</a:t>
            </a:r>
            <a:r>
              <a:rPr lang="en-US" altLang="zh-CN" sz="2800" dirty="0">
                <a:ea typeface="宋体" panose="02010600030101010101" pitchFamily="2" charset="-122"/>
              </a:rPr>
              <a:t> </a:t>
            </a:r>
            <a:r>
              <a:rPr lang="en-US" altLang="zh-CN" sz="2800" dirty="0">
                <a:ea typeface="宋体" panose="02010600030101010101" pitchFamily="2" charset="-122"/>
                <a:hlinkClick r:id="rId11" tooltip="Token Ring"/>
              </a:rPr>
              <a:t>Token Ring</a:t>
            </a:r>
            <a:r>
              <a:rPr lang="en-US" altLang="zh-CN" sz="2800" dirty="0">
                <a:ea typeface="宋体" panose="02010600030101010101" pitchFamily="2" charset="-122"/>
              </a:rPr>
              <a:t> </a:t>
            </a:r>
          </a:p>
          <a:p>
            <a:pPr eaLnBrk="1" hangingPunct="1">
              <a:lnSpc>
                <a:spcPct val="80000"/>
              </a:lnSpc>
            </a:pPr>
            <a:r>
              <a:rPr lang="en-US" altLang="zh-CN" sz="2800" dirty="0">
                <a:ea typeface="宋体" panose="02010600030101010101" pitchFamily="2" charset="-122"/>
                <a:hlinkClick r:id="rId12" tooltip="IEEE 802.6"/>
              </a:rPr>
              <a:t>IEEE 802.6</a:t>
            </a:r>
            <a:r>
              <a:rPr lang="en-US" altLang="zh-CN" sz="2800" dirty="0">
                <a:ea typeface="宋体" panose="02010600030101010101" pitchFamily="2" charset="-122"/>
              </a:rPr>
              <a:t> </a:t>
            </a:r>
            <a:r>
              <a:rPr lang="en-US" altLang="zh-CN" sz="2800" dirty="0">
                <a:ea typeface="宋体" panose="02010600030101010101" pitchFamily="2" charset="-122"/>
                <a:hlinkClick r:id="rId13" tooltip="Metropolitan Area Network"/>
              </a:rPr>
              <a:t>Metropolitan Area Networks</a:t>
            </a:r>
            <a:r>
              <a:rPr lang="en-US" altLang="zh-CN" sz="2800" dirty="0">
                <a:ea typeface="宋体" panose="02010600030101010101" pitchFamily="2" charset="-122"/>
              </a:rPr>
              <a:t> (disbanded) </a:t>
            </a:r>
          </a:p>
          <a:p>
            <a:pPr eaLnBrk="1" hangingPunct="1">
              <a:lnSpc>
                <a:spcPct val="80000"/>
              </a:lnSpc>
            </a:pPr>
            <a:r>
              <a:rPr lang="en-US" altLang="zh-CN" sz="2800" dirty="0">
                <a:ea typeface="宋体" panose="02010600030101010101" pitchFamily="2" charset="-122"/>
                <a:hlinkClick r:id="rId14" tooltip="IEEE 802.7"/>
              </a:rPr>
              <a:t>IEEE 802.7</a:t>
            </a:r>
            <a:r>
              <a:rPr lang="en-US" altLang="zh-CN" sz="2800" dirty="0">
                <a:ea typeface="宋体" panose="02010600030101010101" pitchFamily="2" charset="-122"/>
              </a:rPr>
              <a:t> Broadband LAN using Coaxial Cable (disbanded) </a:t>
            </a:r>
          </a:p>
          <a:p>
            <a:pPr eaLnBrk="1" hangingPunct="1">
              <a:lnSpc>
                <a:spcPct val="80000"/>
              </a:lnSpc>
            </a:pPr>
            <a:r>
              <a:rPr lang="en-US" altLang="zh-CN" sz="2800" dirty="0">
                <a:ea typeface="宋体" panose="02010600030101010101" pitchFamily="2" charset="-122"/>
                <a:hlinkClick r:id="rId15" tooltip="IEEE 802.8"/>
              </a:rPr>
              <a:t>IEEE 802.8</a:t>
            </a:r>
            <a:r>
              <a:rPr lang="en-US" altLang="zh-CN" sz="2800" dirty="0">
                <a:ea typeface="宋体" panose="02010600030101010101" pitchFamily="2" charset="-122"/>
              </a:rPr>
              <a:t> Fiber Optic TAG (disbanded) </a:t>
            </a:r>
          </a:p>
          <a:p>
            <a:pPr eaLnBrk="1" hangingPunct="1">
              <a:lnSpc>
                <a:spcPct val="80000"/>
              </a:lnSpc>
            </a:pPr>
            <a:r>
              <a:rPr lang="en-US" altLang="zh-CN" sz="2800" dirty="0">
                <a:ea typeface="宋体" panose="02010600030101010101" pitchFamily="2" charset="-122"/>
              </a:rPr>
              <a:t>IEEE 802.9 Integrated Services LAN (disbanded) </a:t>
            </a:r>
          </a:p>
          <a:p>
            <a:pPr eaLnBrk="1" hangingPunct="1">
              <a:lnSpc>
                <a:spcPct val="80000"/>
              </a:lnSpc>
            </a:pPr>
            <a:r>
              <a:rPr lang="en-US" altLang="zh-CN" sz="2800" dirty="0">
                <a:ea typeface="宋体" panose="02010600030101010101" pitchFamily="2" charset="-122"/>
                <a:hlinkClick r:id="rId16" tooltip="IEEE 802.10"/>
              </a:rPr>
              <a:t>IEEE 802.10</a:t>
            </a:r>
            <a:r>
              <a:rPr lang="en-US" altLang="zh-CN" sz="2800" dirty="0">
                <a:ea typeface="宋体" panose="02010600030101010101" pitchFamily="2" charset="-122"/>
              </a:rPr>
              <a:t> Interoperable LAN Security (disbanded) </a:t>
            </a:r>
          </a:p>
          <a:p>
            <a:pPr eaLnBrk="1" hangingPunct="1">
              <a:lnSpc>
                <a:spcPct val="80000"/>
              </a:lnSpc>
            </a:pPr>
            <a:r>
              <a:rPr lang="en-US" altLang="zh-CN" sz="2800" dirty="0">
                <a:ea typeface="宋体" panose="02010600030101010101" pitchFamily="2" charset="-122"/>
                <a:hlinkClick r:id="rId17" tooltip="IEEE 802.11"/>
              </a:rPr>
              <a:t>IEEE 802.11</a:t>
            </a:r>
            <a:r>
              <a:rPr lang="en-US" altLang="zh-CN" sz="2800" dirty="0">
                <a:ea typeface="宋体" panose="02010600030101010101" pitchFamily="2" charset="-122"/>
              </a:rPr>
              <a:t> </a:t>
            </a:r>
            <a:r>
              <a:rPr lang="en-US" altLang="zh-CN" sz="2800" dirty="0">
                <a:ea typeface="宋体" panose="02010600030101010101" pitchFamily="2" charset="-122"/>
                <a:hlinkClick r:id="rId18" tooltip="Wireless LAN"/>
              </a:rPr>
              <a:t>Wireless LAN</a:t>
            </a:r>
            <a:r>
              <a:rPr lang="en-US" altLang="zh-CN" sz="2800" dirty="0">
                <a:ea typeface="宋体" panose="02010600030101010101" pitchFamily="2" charset="-122"/>
              </a:rPr>
              <a:t> (</a:t>
            </a:r>
            <a:r>
              <a:rPr lang="en-US" altLang="zh-CN" sz="2800" dirty="0">
                <a:ea typeface="宋体" panose="02010600030101010101" pitchFamily="2" charset="-122"/>
                <a:hlinkClick r:id="rId19" tooltip="Wi-Fi"/>
              </a:rPr>
              <a:t>Wi-Fi</a:t>
            </a:r>
            <a:r>
              <a:rPr lang="en-US" altLang="zh-CN" sz="2800" dirty="0">
                <a:ea typeface="宋体" panose="02010600030101010101" pitchFamily="2" charset="-122"/>
              </a:rPr>
              <a:t> certification) </a:t>
            </a:r>
          </a:p>
        </p:txBody>
      </p:sp>
    </p:spTree>
    <p:extLst>
      <p:ext uri="{BB962C8B-B14F-4D97-AF65-F5344CB8AC3E}">
        <p14:creationId xmlns:p14="http://schemas.microsoft.com/office/powerpoint/2010/main" val="8047735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2"/>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2"/>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a:spcBef>
                <a:spcPct val="0"/>
              </a:spcBef>
              <a:buClrTx/>
              <a:buFontTx/>
              <a:buNone/>
            </a:pPr>
            <a:fld id="{E350725F-D00A-49EC-AAEA-79EFE8B82384}" type="slidenum">
              <a:rPr lang="en-US" altLang="zh-CN" sz="1400" smtClean="0"/>
              <a:pPr>
                <a:spcBef>
                  <a:spcPct val="0"/>
                </a:spcBef>
                <a:buClrTx/>
                <a:buFontTx/>
                <a:buNone/>
              </a:pPr>
              <a:t>52</a:t>
            </a:fld>
            <a:endParaRPr lang="en-US" altLang="zh-CN" sz="1400"/>
          </a:p>
        </p:txBody>
      </p:sp>
      <p:sp>
        <p:nvSpPr>
          <p:cNvPr id="136196" name="Rectangle 2"/>
          <p:cNvSpPr>
            <a:spLocks noGrp="1" noChangeArrowheads="1"/>
          </p:cNvSpPr>
          <p:nvPr>
            <p:ph type="title"/>
          </p:nvPr>
        </p:nvSpPr>
        <p:spPr>
          <a:xfrm>
            <a:off x="250825" y="214313"/>
            <a:ext cx="8693150" cy="1054447"/>
          </a:xfrm>
        </p:spPr>
        <p:txBody>
          <a:bodyPr/>
          <a:lstStyle/>
          <a:p>
            <a:pPr eaLnBrk="1" hangingPunct="1"/>
            <a:r>
              <a:rPr lang="en-US" altLang="zh-CN" dirty="0">
                <a:ea typeface="宋体" panose="02010600030101010101" pitchFamily="2" charset="-122"/>
              </a:rPr>
              <a:t>IEEE</a:t>
            </a:r>
            <a:r>
              <a:rPr lang="zh-CN" altLang="en-US" dirty="0">
                <a:ea typeface="宋体" panose="02010600030101010101" pitchFamily="2" charset="-122"/>
              </a:rPr>
              <a:t>标准</a:t>
            </a:r>
            <a:endParaRPr lang="zh-CN" altLang="zh-CN" dirty="0">
              <a:ea typeface="宋体" panose="02010600030101010101" pitchFamily="2" charset="-122"/>
            </a:endParaRPr>
          </a:p>
        </p:txBody>
      </p:sp>
      <p:sp>
        <p:nvSpPr>
          <p:cNvPr id="136197" name="Rectangle 3"/>
          <p:cNvSpPr>
            <a:spLocks noGrp="1" noChangeArrowheads="1"/>
          </p:cNvSpPr>
          <p:nvPr>
            <p:ph type="body" idx="1"/>
          </p:nvPr>
        </p:nvSpPr>
        <p:spPr>
          <a:xfrm>
            <a:off x="261938" y="1229394"/>
            <a:ext cx="8704263" cy="4287838"/>
          </a:xfrm>
        </p:spPr>
        <p:txBody>
          <a:bodyPr/>
          <a:lstStyle/>
          <a:p>
            <a:pPr eaLnBrk="1" hangingPunct="1">
              <a:lnSpc>
                <a:spcPct val="80000"/>
              </a:lnSpc>
            </a:pPr>
            <a:r>
              <a:rPr lang="en-US" altLang="zh-CN" sz="2400" dirty="0">
                <a:ea typeface="宋体" panose="02010600030101010101" pitchFamily="2" charset="-122"/>
                <a:hlinkClick r:id="rId3" tooltip="IEEE 802.12"/>
              </a:rPr>
              <a:t>IEEE 802.12</a:t>
            </a:r>
            <a:r>
              <a:rPr lang="en-US" altLang="zh-CN" sz="2400" dirty="0">
                <a:ea typeface="宋体" panose="02010600030101010101" pitchFamily="2" charset="-122"/>
              </a:rPr>
              <a:t> demand priority </a:t>
            </a:r>
          </a:p>
          <a:p>
            <a:pPr eaLnBrk="1" hangingPunct="1">
              <a:lnSpc>
                <a:spcPct val="80000"/>
              </a:lnSpc>
            </a:pPr>
            <a:r>
              <a:rPr lang="en-US" altLang="zh-CN" sz="2400" dirty="0">
                <a:ea typeface="宋体" panose="02010600030101010101" pitchFamily="2" charset="-122"/>
              </a:rPr>
              <a:t>IEEE 802.13 (not used) </a:t>
            </a:r>
          </a:p>
          <a:p>
            <a:pPr eaLnBrk="1" hangingPunct="1">
              <a:lnSpc>
                <a:spcPct val="80000"/>
              </a:lnSpc>
            </a:pPr>
            <a:r>
              <a:rPr lang="en-US" altLang="zh-CN" sz="2400" dirty="0">
                <a:ea typeface="宋体" panose="02010600030101010101" pitchFamily="2" charset="-122"/>
              </a:rPr>
              <a:t>IEEE 802.14 </a:t>
            </a:r>
            <a:r>
              <a:rPr lang="en-US" altLang="zh-CN" sz="2400" dirty="0">
                <a:ea typeface="宋体" panose="02010600030101010101" pitchFamily="2" charset="-122"/>
                <a:hlinkClick r:id="rId4" tooltip="Cable modem"/>
              </a:rPr>
              <a:t>Cable modems</a:t>
            </a:r>
            <a:r>
              <a:rPr lang="en-US" altLang="zh-CN" sz="2400" dirty="0">
                <a:ea typeface="宋体" panose="02010600030101010101" pitchFamily="2" charset="-122"/>
              </a:rPr>
              <a:t> (disbanded) </a:t>
            </a:r>
          </a:p>
          <a:p>
            <a:pPr eaLnBrk="1" hangingPunct="1">
              <a:lnSpc>
                <a:spcPct val="80000"/>
              </a:lnSpc>
            </a:pPr>
            <a:r>
              <a:rPr lang="en-US" altLang="zh-CN" sz="2400" dirty="0">
                <a:ea typeface="宋体" panose="02010600030101010101" pitchFamily="2" charset="-122"/>
                <a:hlinkClick r:id="rId5" tooltip="IEEE 802.15"/>
              </a:rPr>
              <a:t>IEEE 802.15</a:t>
            </a:r>
            <a:r>
              <a:rPr lang="en-US" altLang="zh-CN" sz="2400" dirty="0">
                <a:ea typeface="宋体" panose="02010600030101010101" pitchFamily="2" charset="-122"/>
              </a:rPr>
              <a:t> </a:t>
            </a:r>
            <a:r>
              <a:rPr lang="en-US" altLang="zh-CN" sz="2400" dirty="0">
                <a:ea typeface="宋体" panose="02010600030101010101" pitchFamily="2" charset="-122"/>
                <a:hlinkClick r:id="rId6" tooltip="Wireless PAN"/>
              </a:rPr>
              <a:t>Wireless PAN</a:t>
            </a:r>
            <a:r>
              <a:rPr lang="en-US" altLang="zh-CN" sz="2400" dirty="0">
                <a:ea typeface="宋体" panose="02010600030101010101" pitchFamily="2" charset="-122"/>
              </a:rPr>
              <a:t> </a:t>
            </a:r>
          </a:p>
          <a:p>
            <a:pPr lvl="1" eaLnBrk="1" hangingPunct="1">
              <a:lnSpc>
                <a:spcPct val="80000"/>
              </a:lnSpc>
            </a:pPr>
            <a:r>
              <a:rPr lang="en-US" altLang="zh-CN" sz="2000" dirty="0">
                <a:ea typeface="宋体" panose="02010600030101010101" pitchFamily="2" charset="-122"/>
                <a:hlinkClick r:id="rId7" tooltip="IEEE 802.15.1"/>
              </a:rPr>
              <a:t>IEEE 802.15.1</a:t>
            </a:r>
            <a:r>
              <a:rPr lang="en-US" altLang="zh-CN" sz="2000" dirty="0">
                <a:ea typeface="宋体" panose="02010600030101010101" pitchFamily="2" charset="-122"/>
              </a:rPr>
              <a:t> (</a:t>
            </a:r>
            <a:r>
              <a:rPr lang="en-US" altLang="zh-CN" sz="2000" dirty="0">
                <a:ea typeface="宋体" panose="02010600030101010101" pitchFamily="2" charset="-122"/>
                <a:hlinkClick r:id="rId8" tooltip="Bluetooth"/>
              </a:rPr>
              <a:t>Bluetooth</a:t>
            </a:r>
            <a:r>
              <a:rPr lang="en-US" altLang="zh-CN" sz="2000" dirty="0">
                <a:ea typeface="宋体" panose="02010600030101010101" pitchFamily="2" charset="-122"/>
              </a:rPr>
              <a:t> certification) </a:t>
            </a:r>
          </a:p>
          <a:p>
            <a:pPr lvl="1" eaLnBrk="1" hangingPunct="1">
              <a:lnSpc>
                <a:spcPct val="80000"/>
              </a:lnSpc>
            </a:pPr>
            <a:r>
              <a:rPr lang="en-US" altLang="zh-CN" sz="2000" dirty="0">
                <a:ea typeface="宋体" panose="02010600030101010101" pitchFamily="2" charset="-122"/>
                <a:hlinkClick r:id="rId9" tooltip="IEEE 802.15.4"/>
              </a:rPr>
              <a:t>IEEE 802.15.4</a:t>
            </a:r>
            <a:r>
              <a:rPr lang="en-US" altLang="zh-CN" sz="2000" dirty="0">
                <a:ea typeface="宋体" panose="02010600030101010101" pitchFamily="2" charset="-122"/>
              </a:rPr>
              <a:t> (</a:t>
            </a:r>
            <a:r>
              <a:rPr lang="en-US" altLang="zh-CN" sz="2000" dirty="0">
                <a:ea typeface="宋体" panose="02010600030101010101" pitchFamily="2" charset="-122"/>
                <a:hlinkClick r:id="rId10" tooltip="ZigBee"/>
              </a:rPr>
              <a:t>ZigBee</a:t>
            </a:r>
            <a:r>
              <a:rPr lang="en-US" altLang="zh-CN" sz="2000" dirty="0">
                <a:ea typeface="宋体" panose="02010600030101010101" pitchFamily="2" charset="-122"/>
              </a:rPr>
              <a:t> certification) </a:t>
            </a:r>
          </a:p>
          <a:p>
            <a:pPr eaLnBrk="1" hangingPunct="1">
              <a:lnSpc>
                <a:spcPct val="80000"/>
              </a:lnSpc>
            </a:pPr>
            <a:r>
              <a:rPr lang="en-US" altLang="zh-CN" sz="2400" dirty="0">
                <a:ea typeface="宋体" panose="02010600030101010101" pitchFamily="2" charset="-122"/>
                <a:hlinkClick r:id="rId11" tooltip="IEEE 802.16"/>
              </a:rPr>
              <a:t>IEEE 802.16</a:t>
            </a:r>
            <a:r>
              <a:rPr lang="en-US" altLang="zh-CN" sz="2400" dirty="0">
                <a:ea typeface="宋体" panose="02010600030101010101" pitchFamily="2" charset="-122"/>
              </a:rPr>
              <a:t> </a:t>
            </a:r>
            <a:r>
              <a:rPr lang="en-US" altLang="zh-CN" sz="2400" dirty="0">
                <a:ea typeface="宋体" panose="02010600030101010101" pitchFamily="2" charset="-122"/>
                <a:hlinkClick r:id="rId12" tooltip="Broadband Wireless Access"/>
              </a:rPr>
              <a:t>Broadband Wireless Access</a:t>
            </a:r>
            <a:r>
              <a:rPr lang="en-US" altLang="zh-CN" sz="2400" dirty="0">
                <a:ea typeface="宋体" panose="02010600030101010101" pitchFamily="2" charset="-122"/>
              </a:rPr>
              <a:t> (</a:t>
            </a:r>
            <a:r>
              <a:rPr lang="en-US" altLang="zh-CN" sz="2400" dirty="0">
                <a:ea typeface="宋体" panose="02010600030101010101" pitchFamily="2" charset="-122"/>
                <a:hlinkClick r:id="rId13" tooltip="WiMAX"/>
              </a:rPr>
              <a:t>WiMAX</a:t>
            </a:r>
            <a:r>
              <a:rPr lang="en-US" altLang="zh-CN" sz="2400" dirty="0">
                <a:ea typeface="宋体" panose="02010600030101010101" pitchFamily="2" charset="-122"/>
              </a:rPr>
              <a:t> certification) </a:t>
            </a:r>
          </a:p>
          <a:p>
            <a:pPr lvl="1" eaLnBrk="1" hangingPunct="1">
              <a:lnSpc>
                <a:spcPct val="80000"/>
              </a:lnSpc>
            </a:pPr>
            <a:r>
              <a:rPr lang="en-US" altLang="zh-CN" sz="2000" dirty="0">
                <a:ea typeface="宋体" panose="02010600030101010101" pitchFamily="2" charset="-122"/>
                <a:hlinkClick r:id="rId11" tooltip="IEEE 802.16"/>
              </a:rPr>
              <a:t>IEEE 802.16e</a:t>
            </a:r>
            <a:r>
              <a:rPr lang="en-US" altLang="zh-CN" sz="2000" dirty="0">
                <a:ea typeface="宋体" panose="02010600030101010101" pitchFamily="2" charset="-122"/>
              </a:rPr>
              <a:t> (Mobile) Broadband Wireless Access </a:t>
            </a:r>
          </a:p>
          <a:p>
            <a:pPr eaLnBrk="1" hangingPunct="1">
              <a:lnSpc>
                <a:spcPct val="80000"/>
              </a:lnSpc>
            </a:pPr>
            <a:r>
              <a:rPr lang="en-US" altLang="zh-CN" sz="2400" dirty="0">
                <a:ea typeface="宋体" panose="02010600030101010101" pitchFamily="2" charset="-122"/>
                <a:hlinkClick r:id="rId14" tooltip="IEEE 802.17"/>
              </a:rPr>
              <a:t>IEEE 802.17</a:t>
            </a:r>
            <a:r>
              <a:rPr lang="en-US" altLang="zh-CN" sz="2400" dirty="0">
                <a:ea typeface="宋体" panose="02010600030101010101" pitchFamily="2" charset="-122"/>
              </a:rPr>
              <a:t> Resilient packet ring </a:t>
            </a:r>
          </a:p>
          <a:p>
            <a:pPr eaLnBrk="1" hangingPunct="1">
              <a:lnSpc>
                <a:spcPct val="80000"/>
              </a:lnSpc>
            </a:pPr>
            <a:r>
              <a:rPr lang="en-US" altLang="zh-CN" sz="2400" dirty="0">
                <a:ea typeface="宋体" panose="02010600030101010101" pitchFamily="2" charset="-122"/>
                <a:hlinkClick r:id="rId15" tooltip="IEEE 802.18"/>
              </a:rPr>
              <a:t>IEEE 802.18</a:t>
            </a:r>
            <a:r>
              <a:rPr lang="en-US" altLang="zh-CN" sz="2400" dirty="0">
                <a:ea typeface="宋体" panose="02010600030101010101" pitchFamily="2" charset="-122"/>
              </a:rPr>
              <a:t> Radio Regulatory TAG </a:t>
            </a:r>
          </a:p>
          <a:p>
            <a:pPr eaLnBrk="1" hangingPunct="1">
              <a:lnSpc>
                <a:spcPct val="80000"/>
              </a:lnSpc>
            </a:pPr>
            <a:r>
              <a:rPr lang="en-US" altLang="zh-CN" sz="2400" dirty="0">
                <a:ea typeface="宋体" panose="02010600030101010101" pitchFamily="2" charset="-122"/>
                <a:hlinkClick r:id="rId16" tooltip="IEEE 802.19"/>
              </a:rPr>
              <a:t>IEEE 802.19</a:t>
            </a:r>
            <a:r>
              <a:rPr lang="en-US" altLang="zh-CN" sz="2400" dirty="0">
                <a:ea typeface="宋体" panose="02010600030101010101" pitchFamily="2" charset="-122"/>
              </a:rPr>
              <a:t> Coexistence TAG </a:t>
            </a:r>
          </a:p>
          <a:p>
            <a:pPr eaLnBrk="1" hangingPunct="1">
              <a:lnSpc>
                <a:spcPct val="80000"/>
              </a:lnSpc>
            </a:pPr>
            <a:r>
              <a:rPr lang="en-US" altLang="zh-CN" sz="2400" dirty="0">
                <a:ea typeface="宋体" panose="02010600030101010101" pitchFamily="2" charset="-122"/>
                <a:hlinkClick r:id="rId17" tooltip="IEEE 802.20"/>
              </a:rPr>
              <a:t>IEEE 802.20</a:t>
            </a:r>
            <a:r>
              <a:rPr lang="en-US" altLang="zh-CN" sz="2400" dirty="0">
                <a:ea typeface="宋体" panose="02010600030101010101" pitchFamily="2" charset="-122"/>
              </a:rPr>
              <a:t> Mobile Broadband Wireless Access </a:t>
            </a:r>
          </a:p>
          <a:p>
            <a:pPr eaLnBrk="1" hangingPunct="1">
              <a:lnSpc>
                <a:spcPct val="80000"/>
              </a:lnSpc>
            </a:pPr>
            <a:r>
              <a:rPr lang="en-US" altLang="zh-CN" sz="2400" dirty="0">
                <a:ea typeface="宋体" panose="02010600030101010101" pitchFamily="2" charset="-122"/>
                <a:hlinkClick r:id="rId18" tooltip="IEEE 802.21"/>
              </a:rPr>
              <a:t>IEEE 802.21</a:t>
            </a:r>
            <a:r>
              <a:rPr lang="en-US" altLang="zh-CN" sz="2400" dirty="0">
                <a:ea typeface="宋体" panose="02010600030101010101" pitchFamily="2" charset="-122"/>
              </a:rPr>
              <a:t> Media Independent Handoff </a:t>
            </a:r>
          </a:p>
          <a:p>
            <a:pPr eaLnBrk="1" hangingPunct="1">
              <a:lnSpc>
                <a:spcPct val="80000"/>
              </a:lnSpc>
            </a:pPr>
            <a:r>
              <a:rPr lang="en-US" altLang="zh-CN" sz="2400" dirty="0">
                <a:ea typeface="宋体" panose="02010600030101010101" pitchFamily="2" charset="-122"/>
                <a:hlinkClick r:id="rId19" tooltip="IEEE 802.22"/>
              </a:rPr>
              <a:t>IEEE 802.22</a:t>
            </a:r>
            <a:r>
              <a:rPr lang="en-US" altLang="zh-CN" sz="2400" dirty="0">
                <a:ea typeface="宋体" panose="02010600030101010101" pitchFamily="2" charset="-122"/>
              </a:rPr>
              <a:t> Wireless Regional Area Network </a:t>
            </a:r>
          </a:p>
        </p:txBody>
      </p:sp>
    </p:spTree>
    <p:extLst>
      <p:ext uri="{BB962C8B-B14F-4D97-AF65-F5344CB8AC3E}">
        <p14:creationId xmlns:p14="http://schemas.microsoft.com/office/powerpoint/2010/main" val="35846119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250825" y="692150"/>
            <a:ext cx="8704263" cy="5440363"/>
          </a:xfrm>
        </p:spPr>
        <p:txBody>
          <a:bodyPr/>
          <a:lstStyle/>
          <a:p>
            <a:r>
              <a:rPr lang="zh-CN" altLang="en-US" sz="2800"/>
              <a:t>无线局域网的应用</a:t>
            </a:r>
            <a:endParaRPr lang="en-US" altLang="zh-CN" sz="2800"/>
          </a:p>
          <a:p>
            <a:pPr lvl="1"/>
            <a:r>
              <a:rPr lang="zh-CN" altLang="en-US" sz="2400"/>
              <a:t>大楼间互连：使用点对点无线连接两个路由器或者桥接器</a:t>
            </a:r>
            <a:endParaRPr lang="en-US" altLang="zh-CN" sz="2400"/>
          </a:p>
          <a:p>
            <a:pPr lvl="1"/>
            <a:r>
              <a:rPr lang="en-US" altLang="zh-CN" sz="2400"/>
              <a:t>Nomadic</a:t>
            </a:r>
            <a:r>
              <a:rPr lang="zh-CN" altLang="en-US" sz="2400"/>
              <a:t>接入：移动设备接入网络，笔记本、</a:t>
            </a:r>
            <a:r>
              <a:rPr lang="en-US" altLang="zh-CN" sz="2400"/>
              <a:t>PDA</a:t>
            </a:r>
            <a:r>
              <a:rPr lang="zh-CN" altLang="en-US" sz="2400"/>
              <a:t>接入办公或者校园网</a:t>
            </a:r>
            <a:endParaRPr lang="en-US" altLang="zh-CN" sz="2400"/>
          </a:p>
          <a:p>
            <a:pPr lvl="1"/>
            <a:r>
              <a:rPr lang="en-US" altLang="zh-CN" sz="2400"/>
              <a:t>Ad hoc</a:t>
            </a:r>
            <a:r>
              <a:rPr lang="zh-CN" altLang="en-US" sz="2400"/>
              <a:t>组网：为临时的需求建立临时的网络</a:t>
            </a:r>
            <a:endParaRPr lang="en-US" altLang="zh-CN" sz="2400"/>
          </a:p>
          <a:p>
            <a:endParaRPr lang="zh-CN" altLang="en-US" sz="2800"/>
          </a:p>
        </p:txBody>
      </p:sp>
      <p:sp>
        <p:nvSpPr>
          <p:cNvPr id="4" name="灯片编号占位符 3"/>
          <p:cNvSpPr>
            <a:spLocks noGrp="1"/>
          </p:cNvSpPr>
          <p:nvPr>
            <p:ph type="sldNum" sz="quarter" idx="12"/>
          </p:nvPr>
        </p:nvSpPr>
        <p:spPr/>
        <p:txBody>
          <a:bodyPr/>
          <a:lstStyle/>
          <a:p>
            <a:pPr>
              <a:defRPr/>
            </a:pPr>
            <a:fld id="{406ECB14-2E56-4E63-B887-EA5B4E44A92C}" type="slidenum">
              <a:rPr lang="zh-CN" altLang="en-US" smtClean="0"/>
              <a:t>53</a:t>
            </a:fld>
            <a:endParaRPr lang="zh-CN" altLang="en-US"/>
          </a:p>
        </p:txBody>
      </p:sp>
      <p:pic>
        <p:nvPicPr>
          <p:cNvPr id="9220" name="Picture 2"/>
          <p:cNvPicPr>
            <a:picLocks noChangeAspect="1" noChangeArrowheads="1"/>
          </p:cNvPicPr>
          <p:nvPr/>
        </p:nvPicPr>
        <p:blipFill>
          <a:blip r:embed="rId2" cstate="print"/>
          <a:srcRect/>
          <a:stretch>
            <a:fillRect/>
          </a:stretch>
        </p:blipFill>
        <p:spPr bwMode="auto">
          <a:xfrm>
            <a:off x="0" y="2944813"/>
            <a:ext cx="5651500" cy="3797300"/>
          </a:xfrm>
          <a:prstGeom prst="rect">
            <a:avLst/>
          </a:prstGeom>
          <a:noFill/>
          <a:ln w="9525">
            <a:noFill/>
            <a:miter lim="800000"/>
            <a:headEnd/>
            <a:tailEnd/>
          </a:ln>
        </p:spPr>
      </p:pic>
      <p:pic>
        <p:nvPicPr>
          <p:cNvPr id="9221" name="Picture 3"/>
          <p:cNvPicPr>
            <a:picLocks noChangeAspect="1" noChangeArrowheads="1"/>
          </p:cNvPicPr>
          <p:nvPr/>
        </p:nvPicPr>
        <p:blipFill>
          <a:blip r:embed="rId3" cstate="print"/>
          <a:srcRect/>
          <a:stretch>
            <a:fillRect/>
          </a:stretch>
        </p:blipFill>
        <p:spPr bwMode="auto">
          <a:xfrm>
            <a:off x="6084888" y="3305175"/>
            <a:ext cx="2886075" cy="2514600"/>
          </a:xfrm>
          <a:prstGeom prst="rect">
            <a:avLst/>
          </a:prstGeom>
          <a:noFill/>
          <a:ln w="9525">
            <a:noFill/>
            <a:miter lim="800000"/>
            <a:headEnd/>
            <a:tailEnd/>
          </a:ln>
        </p:spPr>
      </p:pic>
    </p:spTree>
    <p:extLst>
      <p:ext uri="{BB962C8B-B14F-4D97-AF65-F5344CB8AC3E}">
        <p14:creationId xmlns:p14="http://schemas.microsoft.com/office/powerpoint/2010/main" val="32144720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灯片编号占位符 4"/>
          <p:cNvSpPr>
            <a:spLocks noGrp="1"/>
          </p:cNvSpPr>
          <p:nvPr>
            <p:ph type="sldNum" sz="quarter" idx="11"/>
          </p:nvPr>
        </p:nvSpPr>
        <p:spPr>
          <a:xfrm>
            <a:off x="6032135" y="64008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r">
              <a:spcBef>
                <a:spcPct val="0"/>
              </a:spcBef>
              <a:buClrTx/>
              <a:buFontTx/>
              <a:buNone/>
            </a:pPr>
            <a:fld id="{7F8BFCD1-970B-47AA-A3B7-7C65A8383709}" type="slidenum">
              <a:rPr lang="en-US" altLang="zh-CN" sz="1400" smtClean="0"/>
              <a:pPr algn="r">
                <a:spcBef>
                  <a:spcPct val="0"/>
                </a:spcBef>
                <a:buClrTx/>
                <a:buFontTx/>
                <a:buNone/>
              </a:pPr>
              <a:t>54</a:t>
            </a:fld>
            <a:endParaRPr lang="en-US" altLang="zh-CN" sz="1400" dirty="0"/>
          </a:p>
        </p:txBody>
      </p:sp>
      <p:sp>
        <p:nvSpPr>
          <p:cNvPr id="83972" name="Rectangle 2"/>
          <p:cNvSpPr>
            <a:spLocks noGrp="1" noChangeArrowheads="1"/>
          </p:cNvSpPr>
          <p:nvPr>
            <p:ph type="title"/>
          </p:nvPr>
        </p:nvSpPr>
        <p:spPr>
          <a:xfrm>
            <a:off x="605155" y="214630"/>
            <a:ext cx="8338820" cy="882650"/>
          </a:xfrm>
        </p:spPr>
        <p:txBody>
          <a:bodyPr/>
          <a:lstStyle/>
          <a:p>
            <a:pPr eaLnBrk="1" hangingPunct="1"/>
            <a:r>
              <a:rPr lang="en-US" altLang="zh-CN" sz="3200">
                <a:ea typeface="宋体" panose="02010600030101010101" pitchFamily="2" charset="-122"/>
              </a:rPr>
              <a:t>WLAN -- 802.11</a:t>
            </a:r>
          </a:p>
        </p:txBody>
      </p:sp>
      <p:sp>
        <p:nvSpPr>
          <p:cNvPr id="420867" name="Rectangle 3"/>
          <p:cNvSpPr>
            <a:spLocks noGrp="1" noChangeArrowheads="1"/>
          </p:cNvSpPr>
          <p:nvPr>
            <p:ph type="body" idx="1"/>
          </p:nvPr>
        </p:nvSpPr>
        <p:spPr>
          <a:xfrm>
            <a:off x="394335" y="1127125"/>
            <a:ext cx="8704263" cy="4287838"/>
          </a:xfrm>
        </p:spPr>
        <p:txBody>
          <a:bodyPr/>
          <a:lstStyle/>
          <a:p>
            <a:pPr eaLnBrk="1" hangingPunct="1">
              <a:lnSpc>
                <a:spcPct val="90000"/>
              </a:lnSpc>
            </a:pPr>
            <a:r>
              <a:rPr lang="zh-CN" altLang="en-US" sz="2800" dirty="0">
                <a:ea typeface="宋体" panose="02010600030101010101" pitchFamily="2" charset="-122"/>
              </a:rPr>
              <a:t>优点</a:t>
            </a:r>
            <a:endParaRPr lang="en-US" altLang="zh-CN" sz="2800" dirty="0">
              <a:ea typeface="宋体" panose="02010600030101010101" pitchFamily="2" charset="-122"/>
            </a:endParaRPr>
          </a:p>
          <a:p>
            <a:pPr lvl="1" eaLnBrk="1" hangingPunct="1">
              <a:lnSpc>
                <a:spcPct val="90000"/>
              </a:lnSpc>
              <a:buFont typeface="Wingdings" panose="05000000000000000000" pitchFamily="2" charset="2"/>
              <a:buChar char="q"/>
            </a:pPr>
            <a:r>
              <a:rPr lang="zh-CN" altLang="en-US" sz="2000" dirty="0">
                <a:ea typeface="宋体" panose="02010600030101010101" pitchFamily="2" charset="-122"/>
              </a:rPr>
              <a:t>在接收域上非常灵活</a:t>
            </a:r>
            <a:r>
              <a:rPr lang="en-US" altLang="zh-CN" sz="2000" dirty="0">
                <a:ea typeface="宋体" panose="02010600030101010101" pitchFamily="2" charset="-122"/>
              </a:rPr>
              <a:t> </a:t>
            </a:r>
          </a:p>
          <a:p>
            <a:pPr lvl="1" eaLnBrk="1" hangingPunct="1">
              <a:lnSpc>
                <a:spcPct val="90000"/>
              </a:lnSpc>
              <a:buFont typeface="Wingdings" panose="05000000000000000000" pitchFamily="2" charset="2"/>
              <a:buChar char="q"/>
            </a:pPr>
            <a:r>
              <a:rPr lang="zh-CN" altLang="en-US" sz="2000" dirty="0">
                <a:ea typeface="宋体" panose="02010600030101010101" pitchFamily="2" charset="-122"/>
              </a:rPr>
              <a:t>（几乎）在布线上没有任何困难（例如历史建筑，防火墙）</a:t>
            </a:r>
            <a:endParaRPr lang="en-US" altLang="zh-CN" sz="2000" dirty="0">
              <a:ea typeface="宋体" panose="02010600030101010101" pitchFamily="2" charset="-122"/>
            </a:endParaRPr>
          </a:p>
          <a:p>
            <a:pPr lvl="1" eaLnBrk="1" hangingPunct="1">
              <a:lnSpc>
                <a:spcPct val="90000"/>
              </a:lnSpc>
              <a:buFont typeface="Wingdings" panose="05000000000000000000" pitchFamily="2" charset="2"/>
              <a:buChar char="q"/>
            </a:pPr>
            <a:r>
              <a:rPr lang="zh-CN" altLang="en-US" sz="2000" dirty="0">
                <a:ea typeface="宋体" panose="02010600030101010101" pitchFamily="2" charset="-122"/>
              </a:rPr>
              <a:t>在面对灾难如地震、火灾时更具有鲁棒性，甚至当用户在拔插头时</a:t>
            </a:r>
            <a:r>
              <a:rPr lang="en-US" altLang="zh-CN" sz="2000" dirty="0">
                <a:ea typeface="宋体" panose="02010600030101010101" pitchFamily="2" charset="-122"/>
              </a:rPr>
              <a:t>…… </a:t>
            </a:r>
          </a:p>
          <a:p>
            <a:pPr lvl="1" eaLnBrk="1" hangingPunct="1">
              <a:lnSpc>
                <a:spcPct val="90000"/>
              </a:lnSpc>
              <a:buFont typeface="Wingdings" panose="05000000000000000000" pitchFamily="2" charset="2"/>
              <a:buChar char="q"/>
            </a:pPr>
            <a:r>
              <a:rPr lang="en-US" altLang="zh-CN" sz="2000" dirty="0">
                <a:ea typeface="宋体" panose="02010600030101010101" pitchFamily="2" charset="-122"/>
              </a:rPr>
              <a:t>Ad-hoc</a:t>
            </a:r>
            <a:r>
              <a:rPr lang="zh-CN" altLang="en-US" sz="2000" dirty="0">
                <a:ea typeface="宋体" panose="02010600030101010101" pitchFamily="2" charset="-122"/>
              </a:rPr>
              <a:t>网络可能不需要实现的规划</a:t>
            </a:r>
            <a:endParaRPr lang="en-US" altLang="zh-CN" sz="20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缺点</a:t>
            </a:r>
            <a:endParaRPr lang="en-US" altLang="zh-CN" sz="2800" dirty="0">
              <a:ea typeface="宋体" panose="02010600030101010101" pitchFamily="2" charset="-122"/>
            </a:endParaRPr>
          </a:p>
          <a:p>
            <a:pPr lvl="1" eaLnBrk="1" hangingPunct="1">
              <a:lnSpc>
                <a:spcPct val="90000"/>
              </a:lnSpc>
              <a:buFont typeface="Wingdings" panose="05000000000000000000" pitchFamily="2" charset="2"/>
              <a:buChar char="q"/>
            </a:pPr>
            <a:r>
              <a:rPr lang="zh-CN" altLang="en-US" sz="2000" dirty="0">
                <a:ea typeface="宋体" panose="02010600030101010101" pitchFamily="2" charset="-122"/>
              </a:rPr>
              <a:t>相对于有线网络来说带宽更低（</a:t>
            </a:r>
            <a:r>
              <a:rPr lang="en-US" altLang="zh-CN" sz="2000" dirty="0">
                <a:ea typeface="宋体" panose="02010600030101010101" pitchFamily="2" charset="-122"/>
              </a:rPr>
              <a:t>1-54 Mbit/s</a:t>
            </a:r>
            <a:r>
              <a:rPr lang="zh-CN" altLang="en-US" sz="2000" dirty="0">
                <a:ea typeface="宋体" panose="02010600030101010101" pitchFamily="2" charset="-122"/>
              </a:rPr>
              <a:t>）</a:t>
            </a:r>
            <a:endParaRPr lang="en-US" altLang="zh-CN" sz="2000" dirty="0">
              <a:ea typeface="宋体" panose="02010600030101010101" pitchFamily="2" charset="-122"/>
            </a:endParaRPr>
          </a:p>
          <a:p>
            <a:pPr lvl="1" eaLnBrk="1" hangingPunct="1">
              <a:lnSpc>
                <a:spcPct val="90000"/>
              </a:lnSpc>
              <a:buFont typeface="Wingdings" panose="05000000000000000000" pitchFamily="2" charset="2"/>
              <a:buChar char="q"/>
            </a:pPr>
            <a:r>
              <a:rPr lang="en-US" altLang="zh-CN" sz="2000" dirty="0">
                <a:ea typeface="宋体" panose="02010600030101010101" pitchFamily="2" charset="-122"/>
              </a:rPr>
              <a:t>many proprietary solutions, especially for higher bit-rates, standards take their time (e.g. IEEE 802.11)</a:t>
            </a:r>
          </a:p>
          <a:p>
            <a:pPr lvl="1" eaLnBrk="1" hangingPunct="1">
              <a:lnSpc>
                <a:spcPct val="90000"/>
              </a:lnSpc>
              <a:buFont typeface="Wingdings" panose="05000000000000000000" pitchFamily="2" charset="2"/>
              <a:buChar char="q"/>
            </a:pPr>
            <a:r>
              <a:rPr lang="zh-CN" altLang="en-US" sz="2000" dirty="0">
                <a:ea typeface="宋体" panose="02010600030101010101" pitchFamily="2" charset="-122"/>
              </a:rPr>
              <a:t>如果使用无线方式，产品必须遵守不同国家的限制，它需要很长的时间来建立全球性的解决方案。</a:t>
            </a:r>
            <a:endParaRPr lang="en-US" altLang="zh-CN" sz="2000" dirty="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086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0" end="0"/>
                                            </p:txEl>
                                          </p:spTgt>
                                        </p:tgtEl>
                                        <p:attrNameLst>
                                          <p:attrName>ppt_c</p:attrName>
                                        </p:attrNameLst>
                                      </p:cBhvr>
                                      <p:to>
                                        <a:schemeClr val="folHlink"/>
                                      </p:to>
                                    </p:animClr>
                                  </p:subTnLst>
                                </p:cTn>
                              </p:par>
                              <p:par>
                                <p:cTn id="7" presetID="1" presetClass="entr" presetSubtype="0" fill="hold" grpId="0" nodeType="withEffect">
                                  <p:stCondLst>
                                    <p:cond delay="0"/>
                                  </p:stCondLst>
                                  <p:childTnLst>
                                    <p:set>
                                      <p:cBhvr>
                                        <p:cTn id="8" dur="1" fill="hold">
                                          <p:stCondLst>
                                            <p:cond delay="499"/>
                                          </p:stCondLst>
                                        </p:cTn>
                                        <p:tgtEl>
                                          <p:spTgt spid="42086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1" end="1"/>
                                            </p:txEl>
                                          </p:spTgt>
                                        </p:tgtEl>
                                        <p:attrNameLst>
                                          <p:attrName>ppt_c</p:attrName>
                                        </p:attrNameLst>
                                      </p:cBhvr>
                                      <p:to>
                                        <a:schemeClr val="folHlink"/>
                                      </p:to>
                                    </p:animClr>
                                  </p:subTnLst>
                                </p:cTn>
                              </p:par>
                              <p:par>
                                <p:cTn id="9" presetID="1" presetClass="entr" presetSubtype="0" fill="hold" grpId="0" nodeType="withEffect">
                                  <p:stCondLst>
                                    <p:cond delay="0"/>
                                  </p:stCondLst>
                                  <p:childTnLst>
                                    <p:set>
                                      <p:cBhvr>
                                        <p:cTn id="10" dur="1" fill="hold">
                                          <p:stCondLst>
                                            <p:cond delay="499"/>
                                          </p:stCondLst>
                                        </p:cTn>
                                        <p:tgtEl>
                                          <p:spTgt spid="42086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2" end="2"/>
                                            </p:txEl>
                                          </p:spTgt>
                                        </p:tgtEl>
                                        <p:attrNameLst>
                                          <p:attrName>ppt_c</p:attrName>
                                        </p:attrNameLst>
                                      </p:cBhvr>
                                      <p:to>
                                        <a:schemeClr val="folHlink"/>
                                      </p:to>
                                    </p:animClr>
                                  </p:subTnLst>
                                </p:cTn>
                              </p:par>
                              <p:par>
                                <p:cTn id="11" presetID="1" presetClass="entr" presetSubtype="0" fill="hold" grpId="0" nodeType="withEffect">
                                  <p:stCondLst>
                                    <p:cond delay="0"/>
                                  </p:stCondLst>
                                  <p:childTnLst>
                                    <p:set>
                                      <p:cBhvr>
                                        <p:cTn id="12" dur="1" fill="hold">
                                          <p:stCondLst>
                                            <p:cond delay="499"/>
                                          </p:stCondLst>
                                        </p:cTn>
                                        <p:tgtEl>
                                          <p:spTgt spid="42086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3" end="3"/>
                                            </p:txEl>
                                          </p:spTgt>
                                        </p:tgtEl>
                                        <p:attrNameLst>
                                          <p:attrName>ppt_c</p:attrName>
                                        </p:attrNameLst>
                                      </p:cBhvr>
                                      <p:to>
                                        <a:schemeClr val="folHlink"/>
                                      </p:to>
                                    </p:animClr>
                                  </p:subTnLst>
                                </p:cTn>
                              </p:par>
                              <p:par>
                                <p:cTn id="13" presetID="1" presetClass="entr" presetSubtype="0" fill="hold" grpId="0" nodeType="withEffect">
                                  <p:stCondLst>
                                    <p:cond delay="0"/>
                                  </p:stCondLst>
                                  <p:childTnLst>
                                    <p:set>
                                      <p:cBhvr>
                                        <p:cTn id="14" dur="1" fill="hold">
                                          <p:stCondLst>
                                            <p:cond delay="499"/>
                                          </p:stCondLst>
                                        </p:cTn>
                                        <p:tgtEl>
                                          <p:spTgt spid="42086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4" end="4"/>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20867">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5" end="5"/>
                                            </p:txEl>
                                          </p:spTgt>
                                        </p:tgtEl>
                                        <p:attrNameLst>
                                          <p:attrName>ppt_c</p:attrName>
                                        </p:attrNameLst>
                                      </p:cBhvr>
                                      <p:to>
                                        <a:schemeClr val="folHlink"/>
                                      </p:to>
                                    </p:animClr>
                                  </p:subTnLst>
                                </p:cTn>
                              </p:par>
                              <p:par>
                                <p:cTn id="19" presetID="1" presetClass="entr" presetSubtype="0" fill="hold" grpId="0" nodeType="withEffect">
                                  <p:stCondLst>
                                    <p:cond delay="0"/>
                                  </p:stCondLst>
                                  <p:childTnLst>
                                    <p:set>
                                      <p:cBhvr>
                                        <p:cTn id="20" dur="1" fill="hold">
                                          <p:stCondLst>
                                            <p:cond delay="499"/>
                                          </p:stCondLst>
                                        </p:cTn>
                                        <p:tgtEl>
                                          <p:spTgt spid="42086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6" end="6"/>
                                            </p:txEl>
                                          </p:spTgt>
                                        </p:tgtEl>
                                        <p:attrNameLst>
                                          <p:attrName>ppt_c</p:attrName>
                                        </p:attrNameLst>
                                      </p:cBhvr>
                                      <p:to>
                                        <a:schemeClr val="folHlink"/>
                                      </p:to>
                                    </p:animClr>
                                  </p:subTnLst>
                                </p:cTn>
                              </p:par>
                              <p:par>
                                <p:cTn id="21" presetID="1" presetClass="entr" presetSubtype="0" fill="hold" grpId="0" nodeType="withEffect">
                                  <p:stCondLst>
                                    <p:cond delay="0"/>
                                  </p:stCondLst>
                                  <p:childTnLst>
                                    <p:set>
                                      <p:cBhvr>
                                        <p:cTn id="22" dur="1" fill="hold">
                                          <p:stCondLst>
                                            <p:cond delay="499"/>
                                          </p:stCondLst>
                                        </p:cTn>
                                        <p:tgtEl>
                                          <p:spTgt spid="420867">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7" end="7"/>
                                            </p:txEl>
                                          </p:spTgt>
                                        </p:tgtEl>
                                        <p:attrNameLst>
                                          <p:attrName>ppt_c</p:attrName>
                                        </p:attrNameLst>
                                      </p:cBhvr>
                                      <p:to>
                                        <a:schemeClr val="folHlink"/>
                                      </p:to>
                                    </p:animClr>
                                  </p:subTnLst>
                                </p:cTn>
                              </p:par>
                              <p:par>
                                <p:cTn id="23" presetID="1" presetClass="entr" presetSubtype="0" fill="hold" grpId="0" nodeType="withEffect">
                                  <p:stCondLst>
                                    <p:cond delay="0"/>
                                  </p:stCondLst>
                                  <p:childTnLst>
                                    <p:set>
                                      <p:cBhvr>
                                        <p:cTn id="24" dur="1" fill="hold">
                                          <p:stCondLst>
                                            <p:cond delay="499"/>
                                          </p:stCondLst>
                                        </p:cTn>
                                        <p:tgtEl>
                                          <p:spTgt spid="420867">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420867">
                                            <p:txEl>
                                              <p:pRg st="8" end="8"/>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1097915"/>
          </a:xfrm>
        </p:spPr>
        <p:txBody>
          <a:bodyPr/>
          <a:lstStyle/>
          <a:p>
            <a:pPr eaLnBrk="1" hangingPunct="1"/>
            <a:r>
              <a:rPr lang="zh-CN" altLang="en-US" sz="3200"/>
              <a:t>当今无所不在的无线通信与网络</a:t>
            </a:r>
          </a:p>
        </p:txBody>
      </p:sp>
      <p:sp>
        <p:nvSpPr>
          <p:cNvPr id="19458" name="内容占位符 2"/>
          <p:cNvSpPr>
            <a:spLocks noGrp="1"/>
          </p:cNvSpPr>
          <p:nvPr>
            <p:ph idx="1"/>
          </p:nvPr>
        </p:nvSpPr>
        <p:spPr>
          <a:xfrm>
            <a:off x="250825" y="1414145"/>
            <a:ext cx="8704263" cy="4287838"/>
          </a:xfrm>
        </p:spPr>
        <p:txBody>
          <a:bodyPr/>
          <a:lstStyle/>
          <a:p>
            <a:pPr lvl="1" eaLnBrk="1" hangingPunct="1"/>
            <a:r>
              <a:rPr lang="zh-CN" altLang="en-US" sz="3200" dirty="0">
                <a:solidFill>
                  <a:schemeClr val="bg1">
                    <a:lumMod val="75000"/>
                  </a:schemeClr>
                </a:solidFill>
                <a:ea typeface="宋体" panose="02010600030101010101" pitchFamily="2" charset="-122"/>
                <a:sym typeface="+mn-ea"/>
              </a:rPr>
              <a:t>蜂窝通信网络</a:t>
            </a:r>
          </a:p>
          <a:p>
            <a:pPr lvl="1" eaLnBrk="1" hangingPunct="1"/>
            <a:r>
              <a:rPr lang="zh-CN" altLang="en-US" sz="3200" dirty="0">
                <a:solidFill>
                  <a:schemeClr val="bg1">
                    <a:lumMod val="75000"/>
                  </a:schemeClr>
                </a:solidFill>
                <a:ea typeface="宋体" panose="02010600030101010101" pitchFamily="2" charset="-122"/>
                <a:sym typeface="+mn-ea"/>
              </a:rPr>
              <a:t>卫星系统</a:t>
            </a:r>
          </a:p>
          <a:p>
            <a:pPr lvl="1" eaLnBrk="1" hangingPunct="1"/>
            <a:r>
              <a:rPr lang="zh-CN" altLang="en-US" sz="3200" dirty="0">
                <a:solidFill>
                  <a:schemeClr val="bg1">
                    <a:lumMod val="75000"/>
                  </a:schemeClr>
                </a:solidFill>
                <a:ea typeface="宋体" panose="02010600030101010101" pitchFamily="2" charset="-122"/>
                <a:sym typeface="+mn-ea"/>
              </a:rPr>
              <a:t>无线</a:t>
            </a:r>
            <a:r>
              <a:rPr lang="en-US" altLang="zh-CN" sz="3200" dirty="0">
                <a:solidFill>
                  <a:schemeClr val="bg1">
                    <a:lumMod val="75000"/>
                  </a:schemeClr>
                </a:solidFill>
                <a:ea typeface="宋体" panose="02010600030101010101" pitchFamily="2" charset="-122"/>
                <a:sym typeface="+mn-ea"/>
              </a:rPr>
              <a:t>LAN/PAN</a:t>
            </a:r>
          </a:p>
          <a:p>
            <a:pPr lvl="1" eaLnBrk="1" hangingPunct="1"/>
            <a:r>
              <a:rPr lang="en-US" altLang="zh-CN" sz="3200" dirty="0">
                <a:ea typeface="宋体" panose="02010600030101010101" pitchFamily="2" charset="-122"/>
                <a:sym typeface="+mn-ea"/>
              </a:rPr>
              <a:t>Ad hoc</a:t>
            </a:r>
            <a:r>
              <a:rPr lang="zh-CN" altLang="en-US" sz="3200" dirty="0">
                <a:ea typeface="宋体" panose="02010600030101010101" pitchFamily="2" charset="-122"/>
                <a:sym typeface="+mn-ea"/>
              </a:rPr>
              <a:t>网络</a:t>
            </a:r>
            <a:endParaRPr lang="en-US" altLang="zh-CN" sz="3200" dirty="0">
              <a:ea typeface="宋体" panose="02010600030101010101" pitchFamily="2" charset="-122"/>
            </a:endParaRPr>
          </a:p>
          <a:p>
            <a:pPr lvl="1" eaLnBrk="1" hangingPunct="1"/>
            <a:r>
              <a:rPr lang="zh-CN" altLang="en-US" sz="3200" dirty="0">
                <a:ea typeface="宋体" panose="02010600030101010101" pitchFamily="2" charset="-122"/>
                <a:sym typeface="+mn-ea"/>
              </a:rPr>
              <a:t>传感器网络</a:t>
            </a:r>
            <a:endParaRPr lang="zh-CN" altLang="en-US" dirty="0"/>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55</a:t>
            </a:fld>
            <a:endParaRPr lang="zh-CN" altLang="en-US"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2CD36D6B-986C-486B-B0B3-6B5CFACBF8B8}" type="slidenum">
              <a:rPr lang="en-US" altLang="zh-CN" sz="1400" smtClean="0"/>
              <a:t>56</a:t>
            </a:fld>
            <a:endParaRPr lang="en-US" altLang="zh-CN" sz="1400"/>
          </a:p>
        </p:txBody>
      </p:sp>
      <p:sp>
        <p:nvSpPr>
          <p:cNvPr id="86020" name="Rectangle 2"/>
          <p:cNvSpPr>
            <a:spLocks noGrp="1" noChangeArrowheads="1"/>
          </p:cNvSpPr>
          <p:nvPr>
            <p:ph type="title"/>
          </p:nvPr>
        </p:nvSpPr>
        <p:spPr>
          <a:xfrm>
            <a:off x="701675" y="602933"/>
            <a:ext cx="6062663" cy="627062"/>
          </a:xfrm>
        </p:spPr>
        <p:txBody>
          <a:bodyPr/>
          <a:lstStyle/>
          <a:p>
            <a:pPr eaLnBrk="1" hangingPunct="1"/>
            <a:r>
              <a:rPr lang="en-US" altLang="zh-CN" sz="3200" dirty="0">
                <a:ea typeface="宋体" panose="02010600030101010101" pitchFamily="2" charset="-122"/>
              </a:rPr>
              <a:t>Ad hoc</a:t>
            </a:r>
            <a:r>
              <a:rPr lang="zh-CN" altLang="en-US" sz="3200" dirty="0">
                <a:ea typeface="宋体" panose="02010600030101010101" pitchFamily="2" charset="-122"/>
              </a:rPr>
              <a:t>网络</a:t>
            </a:r>
            <a:r>
              <a:rPr lang="en-US" altLang="zh-CN" sz="3200" dirty="0">
                <a:ea typeface="宋体" panose="02010600030101010101" pitchFamily="2" charset="-122"/>
              </a:rPr>
              <a:t>--802.11</a:t>
            </a:r>
          </a:p>
        </p:txBody>
      </p:sp>
      <p:sp>
        <p:nvSpPr>
          <p:cNvPr id="86021" name="Rectangle 3"/>
          <p:cNvSpPr>
            <a:spLocks noGrp="1" noChangeArrowheads="1"/>
          </p:cNvSpPr>
          <p:nvPr>
            <p:ph type="body" sz="half" idx="2"/>
          </p:nvPr>
        </p:nvSpPr>
        <p:spPr>
          <a:xfrm>
            <a:off x="4521200" y="1638300"/>
            <a:ext cx="3860800" cy="4648200"/>
          </a:xfrm>
        </p:spPr>
        <p:txBody>
          <a:bodyPr/>
          <a:lstStyle/>
          <a:p>
            <a:pPr eaLnBrk="1" hangingPunct="1">
              <a:lnSpc>
                <a:spcPct val="90000"/>
              </a:lnSpc>
            </a:pPr>
            <a:r>
              <a:rPr lang="zh-CN" altLang="en-US" sz="2400" dirty="0">
                <a:ea typeface="宋体" panose="02010600030101010101" pitchFamily="2" charset="-122"/>
              </a:rPr>
              <a:t>在有限的范围内可以直接通信：</a:t>
            </a:r>
            <a:endParaRPr lang="en-US" altLang="zh-CN" sz="24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站</a:t>
            </a:r>
            <a:r>
              <a:rPr lang="en-US" altLang="zh-CN" sz="2000" dirty="0">
                <a:ea typeface="宋体" panose="02010600030101010101" pitchFamily="2" charset="-122"/>
              </a:rPr>
              <a:t> (STA):</a:t>
            </a:r>
            <a:br>
              <a:rPr lang="en-US" altLang="zh-CN" sz="2000" dirty="0">
                <a:ea typeface="宋体" panose="02010600030101010101" pitchFamily="2" charset="-122"/>
              </a:rPr>
            </a:br>
            <a:r>
              <a:rPr lang="zh-CN" altLang="en-US" sz="2000" dirty="0">
                <a:ea typeface="宋体" panose="02010600030101010101" pitchFamily="2" charset="-122"/>
              </a:rPr>
              <a:t>使用接入机制连接至无线介质的终端</a:t>
            </a:r>
            <a:endParaRPr lang="en-US" altLang="zh-CN" sz="20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基本服务集</a:t>
            </a:r>
            <a:r>
              <a:rPr lang="en-US" altLang="zh-CN" sz="2000" dirty="0">
                <a:ea typeface="宋体" panose="02010600030101010101" pitchFamily="2" charset="-122"/>
              </a:rPr>
              <a:t> (BSS):</a:t>
            </a:r>
            <a:br>
              <a:rPr lang="en-US" altLang="zh-CN" sz="2000" dirty="0">
                <a:ea typeface="宋体" panose="02010600030101010101" pitchFamily="2" charset="-122"/>
              </a:rPr>
            </a:br>
            <a:r>
              <a:rPr lang="zh-CN" altLang="en-US" sz="2000" dirty="0">
                <a:ea typeface="宋体" panose="02010600030101010101" pitchFamily="2" charset="-122"/>
              </a:rPr>
              <a:t>使用相同频率的一些站</a:t>
            </a:r>
            <a:endParaRPr lang="en-US" altLang="zh-CN" sz="20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有时被称为独立</a:t>
            </a:r>
            <a:r>
              <a:rPr lang="en-US" altLang="zh-CN" sz="2000" dirty="0">
                <a:ea typeface="宋体" panose="02010600030101010101" pitchFamily="2" charset="-122"/>
              </a:rPr>
              <a:t>BSS</a:t>
            </a:r>
            <a:r>
              <a:rPr lang="zh-CN" altLang="en-US" sz="2000" dirty="0">
                <a:ea typeface="宋体" panose="02010600030101010101" pitchFamily="2" charset="-122"/>
              </a:rPr>
              <a:t>（</a:t>
            </a:r>
            <a:r>
              <a:rPr lang="en-US" altLang="zh-CN" sz="2000" dirty="0">
                <a:ea typeface="宋体" panose="02010600030101010101" pitchFamily="2" charset="-122"/>
              </a:rPr>
              <a:t>IBSS</a:t>
            </a:r>
            <a:r>
              <a:rPr lang="zh-CN" altLang="en-US" sz="2000" dirty="0">
                <a:ea typeface="宋体" panose="02010600030101010101" pitchFamily="2" charset="-122"/>
              </a:rPr>
              <a:t>）模式</a:t>
            </a:r>
            <a:endParaRPr lang="en-US" altLang="zh-CN" dirty="0">
              <a:ea typeface="宋体" panose="02010600030101010101" pitchFamily="2" charset="-122"/>
            </a:endParaRPr>
          </a:p>
          <a:p>
            <a:pPr eaLnBrk="1" hangingPunct="1">
              <a:lnSpc>
                <a:spcPct val="90000"/>
              </a:lnSpc>
            </a:pPr>
            <a:endParaRPr lang="en-US" altLang="zh-CN" sz="2400" dirty="0">
              <a:ea typeface="宋体" panose="02010600030101010101" pitchFamily="2" charset="-122"/>
            </a:endParaRPr>
          </a:p>
        </p:txBody>
      </p:sp>
      <p:sp>
        <p:nvSpPr>
          <p:cNvPr id="86022" name="Oval 4"/>
          <p:cNvSpPr>
            <a:spLocks noChangeArrowheads="1"/>
          </p:cNvSpPr>
          <p:nvPr/>
        </p:nvSpPr>
        <p:spPr bwMode="auto">
          <a:xfrm>
            <a:off x="762000" y="1981200"/>
            <a:ext cx="2971800" cy="1600200"/>
          </a:xfrm>
          <a:prstGeom prst="ellipse">
            <a:avLst/>
          </a:prstGeom>
          <a:solidFill>
            <a:srgbClr val="66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23" name="Oval 5"/>
          <p:cNvSpPr>
            <a:spLocks noChangeArrowheads="1"/>
          </p:cNvSpPr>
          <p:nvPr/>
        </p:nvSpPr>
        <p:spPr bwMode="auto">
          <a:xfrm>
            <a:off x="1598613" y="4478338"/>
            <a:ext cx="2498725" cy="1357312"/>
          </a:xfrm>
          <a:prstGeom prst="ellipse">
            <a:avLst/>
          </a:prstGeom>
          <a:solidFill>
            <a:srgbClr val="66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24" name="Rectangle 6"/>
          <p:cNvSpPr>
            <a:spLocks noChangeArrowheads="1"/>
          </p:cNvSpPr>
          <p:nvPr/>
        </p:nvSpPr>
        <p:spPr bwMode="auto">
          <a:xfrm>
            <a:off x="2290763" y="5930900"/>
            <a:ext cx="1254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de-DE" altLang="zh-CN" sz="1600" b="0" i="1">
                <a:latin typeface="Arial" panose="020B0604020202020204" pitchFamily="34" charset="0"/>
                <a:ea typeface="宋体" panose="02010600030101010101" pitchFamily="2" charset="-122"/>
              </a:rPr>
              <a:t>802.11 LAN</a:t>
            </a:r>
          </a:p>
        </p:txBody>
      </p:sp>
      <p:sp>
        <p:nvSpPr>
          <p:cNvPr id="86025" name="Rectangle 7"/>
          <p:cNvSpPr>
            <a:spLocks noChangeArrowheads="1"/>
          </p:cNvSpPr>
          <p:nvPr/>
        </p:nvSpPr>
        <p:spPr bwMode="auto">
          <a:xfrm>
            <a:off x="1714500" y="4772025"/>
            <a:ext cx="6651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BSS</a:t>
            </a:r>
            <a:r>
              <a:rPr lang="de-DE" altLang="zh-CN" sz="1600" b="0" baseline="-25000">
                <a:latin typeface="Arial" panose="020B0604020202020204" pitchFamily="34" charset="0"/>
                <a:ea typeface="宋体" panose="02010600030101010101" pitchFamily="2" charset="-122"/>
              </a:rPr>
              <a:t>2</a:t>
            </a:r>
            <a:endParaRPr lang="de-DE" altLang="zh-CN" sz="1600" b="0">
              <a:latin typeface="Arial" panose="020B0604020202020204" pitchFamily="34" charset="0"/>
              <a:ea typeface="宋体" panose="02010600030101010101" pitchFamily="2" charset="-122"/>
            </a:endParaRPr>
          </a:p>
        </p:txBody>
      </p:sp>
      <p:sp>
        <p:nvSpPr>
          <p:cNvPr id="86026" name="Rectangle 8"/>
          <p:cNvSpPr>
            <a:spLocks noChangeArrowheads="1"/>
          </p:cNvSpPr>
          <p:nvPr/>
        </p:nvSpPr>
        <p:spPr bwMode="auto">
          <a:xfrm>
            <a:off x="1244600" y="1600200"/>
            <a:ext cx="1254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de-DE" altLang="zh-CN" sz="1600" b="0" i="1">
                <a:latin typeface="Arial" panose="020B0604020202020204" pitchFamily="34" charset="0"/>
                <a:ea typeface="宋体" panose="02010600030101010101" pitchFamily="2" charset="-122"/>
              </a:rPr>
              <a:t>802.11 LAN</a:t>
            </a:r>
          </a:p>
        </p:txBody>
      </p:sp>
      <p:sp>
        <p:nvSpPr>
          <p:cNvPr id="86027" name="Rectangle 9"/>
          <p:cNvSpPr>
            <a:spLocks noChangeArrowheads="1"/>
          </p:cNvSpPr>
          <p:nvPr/>
        </p:nvSpPr>
        <p:spPr bwMode="auto">
          <a:xfrm>
            <a:off x="1017588" y="2682875"/>
            <a:ext cx="665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BSS</a:t>
            </a:r>
            <a:r>
              <a:rPr lang="de-DE" altLang="zh-CN" sz="1600" b="0" baseline="-25000">
                <a:latin typeface="Arial" panose="020B0604020202020204" pitchFamily="34" charset="0"/>
                <a:ea typeface="宋体" panose="02010600030101010101" pitchFamily="2" charset="-122"/>
              </a:rPr>
              <a:t>1</a:t>
            </a:r>
            <a:endParaRPr lang="de-DE" altLang="zh-CN" sz="1600" b="0">
              <a:latin typeface="Arial" panose="020B0604020202020204" pitchFamily="34" charset="0"/>
              <a:ea typeface="宋体" panose="02010600030101010101" pitchFamily="2" charset="-122"/>
            </a:endParaRPr>
          </a:p>
        </p:txBody>
      </p:sp>
      <p:grpSp>
        <p:nvGrpSpPr>
          <p:cNvPr id="86028" name="Group 10"/>
          <p:cNvGrpSpPr/>
          <p:nvPr/>
        </p:nvGrpSpPr>
        <p:grpSpPr bwMode="auto">
          <a:xfrm>
            <a:off x="2590800" y="5105400"/>
            <a:ext cx="381000" cy="304800"/>
            <a:chOff x="1248" y="2736"/>
            <a:chExt cx="240" cy="192"/>
          </a:xfrm>
        </p:grpSpPr>
        <p:sp>
          <p:nvSpPr>
            <p:cNvPr id="86819" name="Line 11"/>
            <p:cNvSpPr>
              <a:spLocks noChangeShapeType="1"/>
            </p:cNvSpPr>
            <p:nvPr/>
          </p:nvSpPr>
          <p:spPr bwMode="auto">
            <a:xfrm flipV="1">
              <a:off x="1296" y="2736"/>
              <a:ext cx="192" cy="96"/>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20" name="Line 12"/>
            <p:cNvSpPr>
              <a:spLocks noChangeShapeType="1"/>
            </p:cNvSpPr>
            <p:nvPr/>
          </p:nvSpPr>
          <p:spPr bwMode="auto">
            <a:xfrm flipH="1">
              <a:off x="1248" y="2832"/>
              <a:ext cx="192" cy="96"/>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21" name="Line 13"/>
            <p:cNvSpPr>
              <a:spLocks noChangeShapeType="1"/>
            </p:cNvSpPr>
            <p:nvPr/>
          </p:nvSpPr>
          <p:spPr bwMode="auto">
            <a:xfrm>
              <a:off x="1296" y="2832"/>
              <a:ext cx="14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grpSp>
      <p:sp>
        <p:nvSpPr>
          <p:cNvPr id="86029" name="Text Box 14"/>
          <p:cNvSpPr txBox="1">
            <a:spLocks noChangeArrowheads="1"/>
          </p:cNvSpPr>
          <p:nvPr/>
        </p:nvSpPr>
        <p:spPr bwMode="auto">
          <a:xfrm>
            <a:off x="304800" y="24384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1</a:t>
            </a:r>
            <a:endParaRPr lang="de-DE" altLang="zh-CN" sz="1600" b="0">
              <a:latin typeface="Arial" panose="020B0604020202020204" pitchFamily="34" charset="0"/>
              <a:ea typeface="宋体" panose="02010600030101010101" pitchFamily="2" charset="-122"/>
            </a:endParaRPr>
          </a:p>
        </p:txBody>
      </p:sp>
      <p:grpSp>
        <p:nvGrpSpPr>
          <p:cNvPr id="86030" name="Group 15"/>
          <p:cNvGrpSpPr/>
          <p:nvPr/>
        </p:nvGrpSpPr>
        <p:grpSpPr bwMode="auto">
          <a:xfrm flipH="1">
            <a:off x="1752600" y="2362200"/>
            <a:ext cx="381000" cy="304800"/>
            <a:chOff x="1248" y="2736"/>
            <a:chExt cx="240" cy="192"/>
          </a:xfrm>
        </p:grpSpPr>
        <p:sp>
          <p:nvSpPr>
            <p:cNvPr id="86816" name="Line 16"/>
            <p:cNvSpPr>
              <a:spLocks noChangeShapeType="1"/>
            </p:cNvSpPr>
            <p:nvPr/>
          </p:nvSpPr>
          <p:spPr bwMode="auto">
            <a:xfrm flipV="1">
              <a:off x="1296" y="2736"/>
              <a:ext cx="192" cy="96"/>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17" name="Line 17"/>
            <p:cNvSpPr>
              <a:spLocks noChangeShapeType="1"/>
            </p:cNvSpPr>
            <p:nvPr/>
          </p:nvSpPr>
          <p:spPr bwMode="auto">
            <a:xfrm flipH="1">
              <a:off x="1248" y="2832"/>
              <a:ext cx="192" cy="96"/>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18" name="Line 18"/>
            <p:cNvSpPr>
              <a:spLocks noChangeShapeType="1"/>
            </p:cNvSpPr>
            <p:nvPr/>
          </p:nvSpPr>
          <p:spPr bwMode="auto">
            <a:xfrm>
              <a:off x="1296" y="2832"/>
              <a:ext cx="14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grpSp>
      <p:sp>
        <p:nvSpPr>
          <p:cNvPr id="86031" name="Text Box 19"/>
          <p:cNvSpPr txBox="1">
            <a:spLocks noChangeArrowheads="1"/>
          </p:cNvSpPr>
          <p:nvPr/>
        </p:nvSpPr>
        <p:spPr bwMode="auto">
          <a:xfrm>
            <a:off x="1143000" y="58674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4</a:t>
            </a:r>
            <a:endParaRPr lang="de-DE" altLang="zh-CN" sz="1600" b="0">
              <a:latin typeface="Arial" panose="020B0604020202020204" pitchFamily="34" charset="0"/>
              <a:ea typeface="宋体" panose="02010600030101010101" pitchFamily="2" charset="-122"/>
            </a:endParaRPr>
          </a:p>
        </p:txBody>
      </p:sp>
      <p:sp>
        <p:nvSpPr>
          <p:cNvPr id="86032" name="Text Box 20"/>
          <p:cNvSpPr txBox="1">
            <a:spLocks noChangeArrowheads="1"/>
          </p:cNvSpPr>
          <p:nvPr/>
        </p:nvSpPr>
        <p:spPr bwMode="auto">
          <a:xfrm>
            <a:off x="3505200" y="53340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5</a:t>
            </a:r>
            <a:endParaRPr lang="de-DE" altLang="zh-CN" sz="1600" b="0">
              <a:latin typeface="Arial" panose="020B0604020202020204" pitchFamily="34" charset="0"/>
              <a:ea typeface="宋体" panose="02010600030101010101" pitchFamily="2" charset="-122"/>
            </a:endParaRPr>
          </a:p>
        </p:txBody>
      </p:sp>
      <p:sp>
        <p:nvSpPr>
          <p:cNvPr id="86033" name="Text Box 21"/>
          <p:cNvSpPr txBox="1">
            <a:spLocks noChangeArrowheads="1"/>
          </p:cNvSpPr>
          <p:nvPr/>
        </p:nvSpPr>
        <p:spPr bwMode="auto">
          <a:xfrm>
            <a:off x="1371600" y="36576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2</a:t>
            </a:r>
            <a:endParaRPr lang="de-DE" altLang="zh-CN" sz="1600" b="0">
              <a:latin typeface="Arial" panose="020B0604020202020204" pitchFamily="34" charset="0"/>
              <a:ea typeface="宋体" panose="02010600030101010101" pitchFamily="2" charset="-122"/>
            </a:endParaRPr>
          </a:p>
        </p:txBody>
      </p:sp>
      <p:sp>
        <p:nvSpPr>
          <p:cNvPr id="86034" name="Text Box 22"/>
          <p:cNvSpPr txBox="1">
            <a:spLocks noChangeArrowheads="1"/>
          </p:cNvSpPr>
          <p:nvPr/>
        </p:nvSpPr>
        <p:spPr bwMode="auto">
          <a:xfrm>
            <a:off x="3124200" y="266700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de-DE" altLang="zh-CN" sz="1600" b="0">
                <a:latin typeface="Arial" panose="020B0604020202020204" pitchFamily="34" charset="0"/>
                <a:ea typeface="宋体" panose="02010600030101010101" pitchFamily="2" charset="-122"/>
              </a:rPr>
              <a:t>STA</a:t>
            </a:r>
            <a:r>
              <a:rPr lang="de-DE" altLang="zh-CN" sz="1600" b="0" baseline="-25000">
                <a:latin typeface="Arial" panose="020B0604020202020204" pitchFamily="34" charset="0"/>
                <a:ea typeface="宋体" panose="02010600030101010101" pitchFamily="2" charset="-122"/>
              </a:rPr>
              <a:t>3</a:t>
            </a:r>
            <a:endParaRPr lang="de-DE" altLang="zh-CN" sz="1600" b="0">
              <a:latin typeface="Arial" panose="020B0604020202020204" pitchFamily="34" charset="0"/>
              <a:ea typeface="宋体" panose="02010600030101010101" pitchFamily="2" charset="-122"/>
            </a:endParaRPr>
          </a:p>
        </p:txBody>
      </p:sp>
      <p:grpSp>
        <p:nvGrpSpPr>
          <p:cNvPr id="86035" name="Group 23"/>
          <p:cNvGrpSpPr/>
          <p:nvPr/>
        </p:nvGrpSpPr>
        <p:grpSpPr bwMode="auto">
          <a:xfrm>
            <a:off x="2667000" y="2667000"/>
            <a:ext cx="381000" cy="304800"/>
            <a:chOff x="1248" y="2736"/>
            <a:chExt cx="240" cy="192"/>
          </a:xfrm>
        </p:grpSpPr>
        <p:sp>
          <p:nvSpPr>
            <p:cNvPr id="86813" name="Line 24"/>
            <p:cNvSpPr>
              <a:spLocks noChangeShapeType="1"/>
            </p:cNvSpPr>
            <p:nvPr/>
          </p:nvSpPr>
          <p:spPr bwMode="auto">
            <a:xfrm flipV="1">
              <a:off x="1296" y="2736"/>
              <a:ext cx="192" cy="96"/>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14" name="Line 25"/>
            <p:cNvSpPr>
              <a:spLocks noChangeShapeType="1"/>
            </p:cNvSpPr>
            <p:nvPr/>
          </p:nvSpPr>
          <p:spPr bwMode="auto">
            <a:xfrm flipH="1">
              <a:off x="1248" y="2832"/>
              <a:ext cx="192" cy="96"/>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815" name="Line 26"/>
            <p:cNvSpPr>
              <a:spLocks noChangeShapeType="1"/>
            </p:cNvSpPr>
            <p:nvPr/>
          </p:nvSpPr>
          <p:spPr bwMode="auto">
            <a:xfrm>
              <a:off x="1296" y="2832"/>
              <a:ext cx="14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6036" name="Group 27"/>
          <p:cNvGrpSpPr/>
          <p:nvPr/>
        </p:nvGrpSpPr>
        <p:grpSpPr bwMode="auto">
          <a:xfrm>
            <a:off x="2057400" y="5257800"/>
            <a:ext cx="469900" cy="685800"/>
            <a:chOff x="1104" y="3024"/>
            <a:chExt cx="296" cy="432"/>
          </a:xfrm>
        </p:grpSpPr>
        <p:sp>
          <p:nvSpPr>
            <p:cNvPr id="86709" name="Freeform 28"/>
            <p:cNvSpPr/>
            <p:nvPr/>
          </p:nvSpPr>
          <p:spPr bwMode="auto">
            <a:xfrm>
              <a:off x="1138" y="3298"/>
              <a:ext cx="9" cy="5"/>
            </a:xfrm>
            <a:custGeom>
              <a:avLst/>
              <a:gdLst>
                <a:gd name="T0" fmla="*/ 0 w 206"/>
                <a:gd name="T1" fmla="*/ 0 h 84"/>
                <a:gd name="T2" fmla="*/ 0 w 206"/>
                <a:gd name="T3" fmla="*/ 0 h 84"/>
                <a:gd name="T4" fmla="*/ 0 w 206"/>
                <a:gd name="T5" fmla="*/ 0 h 84"/>
                <a:gd name="T6" fmla="*/ 0 w 206"/>
                <a:gd name="T7" fmla="*/ 0 h 84"/>
                <a:gd name="T8" fmla="*/ 0 w 206"/>
                <a:gd name="T9" fmla="*/ 0 h 84"/>
                <a:gd name="T10" fmla="*/ 0 60000 65536"/>
                <a:gd name="T11" fmla="*/ 0 60000 65536"/>
                <a:gd name="T12" fmla="*/ 0 60000 65536"/>
                <a:gd name="T13" fmla="*/ 0 60000 65536"/>
                <a:gd name="T14" fmla="*/ 0 60000 65536"/>
                <a:gd name="T15" fmla="*/ 0 w 206"/>
                <a:gd name="T16" fmla="*/ 0 h 84"/>
                <a:gd name="T17" fmla="*/ 206 w 206"/>
                <a:gd name="T18" fmla="*/ 84 h 84"/>
              </a:gdLst>
              <a:ahLst/>
              <a:cxnLst>
                <a:cxn ang="T10">
                  <a:pos x="T0" y="T1"/>
                </a:cxn>
                <a:cxn ang="T11">
                  <a:pos x="T2" y="T3"/>
                </a:cxn>
                <a:cxn ang="T12">
                  <a:pos x="T4" y="T5"/>
                </a:cxn>
                <a:cxn ang="T13">
                  <a:pos x="T6" y="T7"/>
                </a:cxn>
                <a:cxn ang="T14">
                  <a:pos x="T8" y="T9"/>
                </a:cxn>
              </a:cxnLst>
              <a:rect l="T15" t="T16" r="T17" b="T18"/>
              <a:pathLst>
                <a:path w="206" h="84">
                  <a:moveTo>
                    <a:pt x="0" y="67"/>
                  </a:moveTo>
                  <a:lnTo>
                    <a:pt x="199" y="0"/>
                  </a:lnTo>
                  <a:lnTo>
                    <a:pt x="206" y="17"/>
                  </a:lnTo>
                  <a:lnTo>
                    <a:pt x="7" y="84"/>
                  </a:lnTo>
                  <a:lnTo>
                    <a:pt x="0" y="67"/>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10" name="Freeform 29"/>
            <p:cNvSpPr/>
            <p:nvPr/>
          </p:nvSpPr>
          <p:spPr bwMode="auto">
            <a:xfrm>
              <a:off x="1197" y="3450"/>
              <a:ext cx="3" cy="6"/>
            </a:xfrm>
            <a:custGeom>
              <a:avLst/>
              <a:gdLst>
                <a:gd name="T0" fmla="*/ 0 w 82"/>
                <a:gd name="T1" fmla="*/ 0 h 108"/>
                <a:gd name="T2" fmla="*/ 0 w 82"/>
                <a:gd name="T3" fmla="*/ 0 h 108"/>
                <a:gd name="T4" fmla="*/ 0 w 82"/>
                <a:gd name="T5" fmla="*/ 0 h 108"/>
                <a:gd name="T6" fmla="*/ 0 w 82"/>
                <a:gd name="T7" fmla="*/ 0 h 108"/>
                <a:gd name="T8" fmla="*/ 0 w 82"/>
                <a:gd name="T9" fmla="*/ 0 h 108"/>
                <a:gd name="T10" fmla="*/ 0 w 82"/>
                <a:gd name="T11" fmla="*/ 0 h 108"/>
                <a:gd name="T12" fmla="*/ 0 w 82"/>
                <a:gd name="T13" fmla="*/ 0 h 108"/>
                <a:gd name="T14" fmla="*/ 0 w 82"/>
                <a:gd name="T15" fmla="*/ 0 h 108"/>
                <a:gd name="T16" fmla="*/ 0 w 82"/>
                <a:gd name="T17" fmla="*/ 0 h 108"/>
                <a:gd name="T18" fmla="*/ 0 w 82"/>
                <a:gd name="T19" fmla="*/ 0 h 108"/>
                <a:gd name="T20" fmla="*/ 0 w 82"/>
                <a:gd name="T21" fmla="*/ 0 h 108"/>
                <a:gd name="T22" fmla="*/ 0 w 82"/>
                <a:gd name="T23" fmla="*/ 0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8"/>
                <a:gd name="T38" fmla="*/ 82 w 82"/>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8">
                  <a:moveTo>
                    <a:pt x="45" y="0"/>
                  </a:moveTo>
                  <a:lnTo>
                    <a:pt x="80" y="77"/>
                  </a:lnTo>
                  <a:lnTo>
                    <a:pt x="82" y="87"/>
                  </a:lnTo>
                  <a:lnTo>
                    <a:pt x="80" y="95"/>
                  </a:lnTo>
                  <a:lnTo>
                    <a:pt x="74" y="102"/>
                  </a:lnTo>
                  <a:lnTo>
                    <a:pt x="66" y="106"/>
                  </a:lnTo>
                  <a:lnTo>
                    <a:pt x="57" y="108"/>
                  </a:lnTo>
                  <a:lnTo>
                    <a:pt x="49" y="106"/>
                  </a:lnTo>
                  <a:lnTo>
                    <a:pt x="41" y="102"/>
                  </a:lnTo>
                  <a:lnTo>
                    <a:pt x="35" y="93"/>
                  </a:lnTo>
                  <a:lnTo>
                    <a:pt x="0" y="16"/>
                  </a:lnTo>
                  <a:lnTo>
                    <a:pt x="45" y="0"/>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11" name="Freeform 30"/>
            <p:cNvSpPr/>
            <p:nvPr/>
          </p:nvSpPr>
          <p:spPr bwMode="auto">
            <a:xfrm>
              <a:off x="1187" y="3433"/>
              <a:ext cx="13" cy="18"/>
            </a:xfrm>
            <a:custGeom>
              <a:avLst/>
              <a:gdLst>
                <a:gd name="T0" fmla="*/ 0 w 293"/>
                <a:gd name="T1" fmla="*/ 0 h 319"/>
                <a:gd name="T2" fmla="*/ 0 w 293"/>
                <a:gd name="T3" fmla="*/ 0 h 319"/>
                <a:gd name="T4" fmla="*/ 0 w 293"/>
                <a:gd name="T5" fmla="*/ 0 h 319"/>
                <a:gd name="T6" fmla="*/ 0 w 293"/>
                <a:gd name="T7" fmla="*/ 0 h 319"/>
                <a:gd name="T8" fmla="*/ 0 w 293"/>
                <a:gd name="T9" fmla="*/ 0 h 319"/>
                <a:gd name="T10" fmla="*/ 0 w 293"/>
                <a:gd name="T11" fmla="*/ 0 h 319"/>
                <a:gd name="T12" fmla="*/ 0 w 293"/>
                <a:gd name="T13" fmla="*/ 0 h 319"/>
                <a:gd name="T14" fmla="*/ 0 w 293"/>
                <a:gd name="T15" fmla="*/ 0 h 319"/>
                <a:gd name="T16" fmla="*/ 0 w 293"/>
                <a:gd name="T17" fmla="*/ 0 h 319"/>
                <a:gd name="T18" fmla="*/ 0 w 293"/>
                <a:gd name="T19" fmla="*/ 0 h 319"/>
                <a:gd name="T20" fmla="*/ 0 w 293"/>
                <a:gd name="T21" fmla="*/ 0 h 319"/>
                <a:gd name="T22" fmla="*/ 0 w 293"/>
                <a:gd name="T23" fmla="*/ 0 h 319"/>
                <a:gd name="T24" fmla="*/ 0 w 293"/>
                <a:gd name="T25" fmla="*/ 0 h 319"/>
                <a:gd name="T26" fmla="*/ 0 w 293"/>
                <a:gd name="T27" fmla="*/ 0 h 319"/>
                <a:gd name="T28" fmla="*/ 0 w 293"/>
                <a:gd name="T29" fmla="*/ 0 h 319"/>
                <a:gd name="T30" fmla="*/ 0 w 293"/>
                <a:gd name="T31" fmla="*/ 0 h 319"/>
                <a:gd name="T32" fmla="*/ 0 w 293"/>
                <a:gd name="T33" fmla="*/ 0 h 319"/>
                <a:gd name="T34" fmla="*/ 0 w 293"/>
                <a:gd name="T35" fmla="*/ 0 h 319"/>
                <a:gd name="T36" fmla="*/ 0 w 293"/>
                <a:gd name="T37" fmla="*/ 0 h 319"/>
                <a:gd name="T38" fmla="*/ 0 w 293"/>
                <a:gd name="T39" fmla="*/ 0 h 319"/>
                <a:gd name="T40" fmla="*/ 0 w 293"/>
                <a:gd name="T41" fmla="*/ 0 h 319"/>
                <a:gd name="T42" fmla="*/ 0 w 293"/>
                <a:gd name="T43" fmla="*/ 0 h 319"/>
                <a:gd name="T44" fmla="*/ 0 w 293"/>
                <a:gd name="T45" fmla="*/ 0 h 319"/>
                <a:gd name="T46" fmla="*/ 0 w 293"/>
                <a:gd name="T47" fmla="*/ 0 h 319"/>
                <a:gd name="T48" fmla="*/ 0 w 293"/>
                <a:gd name="T49" fmla="*/ 0 h 319"/>
                <a:gd name="T50" fmla="*/ 0 w 293"/>
                <a:gd name="T51" fmla="*/ 0 h 319"/>
                <a:gd name="T52" fmla="*/ 0 w 293"/>
                <a:gd name="T53" fmla="*/ 0 h 319"/>
                <a:gd name="T54" fmla="*/ 0 w 293"/>
                <a:gd name="T55" fmla="*/ 0 h 319"/>
                <a:gd name="T56" fmla="*/ 0 w 293"/>
                <a:gd name="T57" fmla="*/ 0 h 319"/>
                <a:gd name="T58" fmla="*/ 0 w 293"/>
                <a:gd name="T59" fmla="*/ 0 h 319"/>
                <a:gd name="T60" fmla="*/ 0 w 293"/>
                <a:gd name="T61" fmla="*/ 0 h 319"/>
                <a:gd name="T62" fmla="*/ 0 w 293"/>
                <a:gd name="T63" fmla="*/ 0 h 319"/>
                <a:gd name="T64" fmla="*/ 0 w 293"/>
                <a:gd name="T65" fmla="*/ 0 h 319"/>
                <a:gd name="T66" fmla="*/ 0 w 293"/>
                <a:gd name="T67" fmla="*/ 0 h 319"/>
                <a:gd name="T68" fmla="*/ 0 w 293"/>
                <a:gd name="T69" fmla="*/ 0 h 319"/>
                <a:gd name="T70" fmla="*/ 0 w 293"/>
                <a:gd name="T71" fmla="*/ 0 h 319"/>
                <a:gd name="T72" fmla="*/ 0 w 293"/>
                <a:gd name="T73" fmla="*/ 0 h 319"/>
                <a:gd name="T74" fmla="*/ 0 w 293"/>
                <a:gd name="T75" fmla="*/ 0 h 319"/>
                <a:gd name="T76" fmla="*/ 0 w 293"/>
                <a:gd name="T77" fmla="*/ 0 h 319"/>
                <a:gd name="T78" fmla="*/ 0 w 293"/>
                <a:gd name="T79" fmla="*/ 0 h 319"/>
                <a:gd name="T80" fmla="*/ 0 w 293"/>
                <a:gd name="T81" fmla="*/ 0 h 3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
                <a:gd name="T124" fmla="*/ 0 h 319"/>
                <a:gd name="T125" fmla="*/ 293 w 293"/>
                <a:gd name="T126" fmla="*/ 319 h 3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 h="319">
                  <a:moveTo>
                    <a:pt x="247" y="317"/>
                  </a:moveTo>
                  <a:lnTo>
                    <a:pt x="261" y="307"/>
                  </a:lnTo>
                  <a:lnTo>
                    <a:pt x="275" y="287"/>
                  </a:lnTo>
                  <a:lnTo>
                    <a:pt x="285" y="256"/>
                  </a:lnTo>
                  <a:lnTo>
                    <a:pt x="292" y="218"/>
                  </a:lnTo>
                  <a:lnTo>
                    <a:pt x="293" y="173"/>
                  </a:lnTo>
                  <a:lnTo>
                    <a:pt x="288" y="120"/>
                  </a:lnTo>
                  <a:lnTo>
                    <a:pt x="274" y="62"/>
                  </a:lnTo>
                  <a:lnTo>
                    <a:pt x="251" y="0"/>
                  </a:lnTo>
                  <a:lnTo>
                    <a:pt x="235" y="5"/>
                  </a:lnTo>
                  <a:lnTo>
                    <a:pt x="219" y="10"/>
                  </a:lnTo>
                  <a:lnTo>
                    <a:pt x="204" y="17"/>
                  </a:lnTo>
                  <a:lnTo>
                    <a:pt x="188" y="22"/>
                  </a:lnTo>
                  <a:lnTo>
                    <a:pt x="172" y="28"/>
                  </a:lnTo>
                  <a:lnTo>
                    <a:pt x="157" y="34"/>
                  </a:lnTo>
                  <a:lnTo>
                    <a:pt x="140" y="40"/>
                  </a:lnTo>
                  <a:lnTo>
                    <a:pt x="125" y="45"/>
                  </a:lnTo>
                  <a:lnTo>
                    <a:pt x="110" y="52"/>
                  </a:lnTo>
                  <a:lnTo>
                    <a:pt x="94" y="58"/>
                  </a:lnTo>
                  <a:lnTo>
                    <a:pt x="78" y="63"/>
                  </a:lnTo>
                  <a:lnTo>
                    <a:pt x="63" y="69"/>
                  </a:lnTo>
                  <a:lnTo>
                    <a:pt x="47" y="75"/>
                  </a:lnTo>
                  <a:lnTo>
                    <a:pt x="31" y="81"/>
                  </a:lnTo>
                  <a:lnTo>
                    <a:pt x="15" y="86"/>
                  </a:lnTo>
                  <a:lnTo>
                    <a:pt x="0" y="92"/>
                  </a:lnTo>
                  <a:lnTo>
                    <a:pt x="15" y="122"/>
                  </a:lnTo>
                  <a:lnTo>
                    <a:pt x="30" y="152"/>
                  </a:lnTo>
                  <a:lnTo>
                    <a:pt x="48" y="177"/>
                  </a:lnTo>
                  <a:lnTo>
                    <a:pt x="65" y="201"/>
                  </a:lnTo>
                  <a:lnTo>
                    <a:pt x="82" y="222"/>
                  </a:lnTo>
                  <a:lnTo>
                    <a:pt x="101" y="242"/>
                  </a:lnTo>
                  <a:lnTo>
                    <a:pt x="119" y="259"/>
                  </a:lnTo>
                  <a:lnTo>
                    <a:pt x="136" y="274"/>
                  </a:lnTo>
                  <a:lnTo>
                    <a:pt x="154" y="287"/>
                  </a:lnTo>
                  <a:lnTo>
                    <a:pt x="171" y="297"/>
                  </a:lnTo>
                  <a:lnTo>
                    <a:pt x="186" y="306"/>
                  </a:lnTo>
                  <a:lnTo>
                    <a:pt x="202" y="312"/>
                  </a:lnTo>
                  <a:lnTo>
                    <a:pt x="215" y="316"/>
                  </a:lnTo>
                  <a:lnTo>
                    <a:pt x="227" y="318"/>
                  </a:lnTo>
                  <a:lnTo>
                    <a:pt x="238" y="319"/>
                  </a:lnTo>
                  <a:lnTo>
                    <a:pt x="247" y="317"/>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12" name="Freeform 31"/>
            <p:cNvSpPr/>
            <p:nvPr/>
          </p:nvSpPr>
          <p:spPr bwMode="auto">
            <a:xfrm>
              <a:off x="1138" y="3299"/>
              <a:ext cx="60" cy="139"/>
            </a:xfrm>
            <a:custGeom>
              <a:avLst/>
              <a:gdLst>
                <a:gd name="T0" fmla="*/ 0 w 1314"/>
                <a:gd name="T1" fmla="*/ 0 h 2506"/>
                <a:gd name="T2" fmla="*/ 0 w 1314"/>
                <a:gd name="T3" fmla="*/ 0 h 2506"/>
                <a:gd name="T4" fmla="*/ 0 w 1314"/>
                <a:gd name="T5" fmla="*/ 0 h 2506"/>
                <a:gd name="T6" fmla="*/ 0 w 1314"/>
                <a:gd name="T7" fmla="*/ 0 h 2506"/>
                <a:gd name="T8" fmla="*/ 0 w 1314"/>
                <a:gd name="T9" fmla="*/ 0 h 2506"/>
                <a:gd name="T10" fmla="*/ 0 60000 65536"/>
                <a:gd name="T11" fmla="*/ 0 60000 65536"/>
                <a:gd name="T12" fmla="*/ 0 60000 65536"/>
                <a:gd name="T13" fmla="*/ 0 60000 65536"/>
                <a:gd name="T14" fmla="*/ 0 60000 65536"/>
                <a:gd name="T15" fmla="*/ 0 w 1314"/>
                <a:gd name="T16" fmla="*/ 0 h 2506"/>
                <a:gd name="T17" fmla="*/ 1314 w 1314"/>
                <a:gd name="T18" fmla="*/ 2506 h 2506"/>
              </a:gdLst>
              <a:ahLst/>
              <a:cxnLst>
                <a:cxn ang="T10">
                  <a:pos x="T0" y="T1"/>
                </a:cxn>
                <a:cxn ang="T11">
                  <a:pos x="T2" y="T3"/>
                </a:cxn>
                <a:cxn ang="T12">
                  <a:pos x="T4" y="T5"/>
                </a:cxn>
                <a:cxn ang="T13">
                  <a:pos x="T6" y="T7"/>
                </a:cxn>
                <a:cxn ang="T14">
                  <a:pos x="T8" y="T9"/>
                </a:cxn>
              </a:cxnLst>
              <a:rect l="T15" t="T16" r="T17" b="T18"/>
              <a:pathLst>
                <a:path w="1314" h="2506">
                  <a:moveTo>
                    <a:pt x="198" y="0"/>
                  </a:moveTo>
                  <a:lnTo>
                    <a:pt x="0" y="66"/>
                  </a:lnTo>
                  <a:lnTo>
                    <a:pt x="1064" y="2506"/>
                  </a:lnTo>
                  <a:lnTo>
                    <a:pt x="1314" y="2421"/>
                  </a:lnTo>
                  <a:lnTo>
                    <a:pt x="198" y="0"/>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13" name="Freeform 32"/>
            <p:cNvSpPr/>
            <p:nvPr/>
          </p:nvSpPr>
          <p:spPr bwMode="auto">
            <a:xfrm>
              <a:off x="1136" y="3292"/>
              <a:ext cx="11" cy="10"/>
            </a:xfrm>
            <a:custGeom>
              <a:avLst/>
              <a:gdLst>
                <a:gd name="T0" fmla="*/ 0 w 235"/>
                <a:gd name="T1" fmla="*/ 0 h 179"/>
                <a:gd name="T2" fmla="*/ 0 w 235"/>
                <a:gd name="T3" fmla="*/ 0 h 179"/>
                <a:gd name="T4" fmla="*/ 0 w 235"/>
                <a:gd name="T5" fmla="*/ 0 h 179"/>
                <a:gd name="T6" fmla="*/ 0 w 235"/>
                <a:gd name="T7" fmla="*/ 0 h 179"/>
                <a:gd name="T8" fmla="*/ 0 w 235"/>
                <a:gd name="T9" fmla="*/ 0 h 179"/>
                <a:gd name="T10" fmla="*/ 0 w 235"/>
                <a:gd name="T11" fmla="*/ 0 h 179"/>
                <a:gd name="T12" fmla="*/ 0 60000 65536"/>
                <a:gd name="T13" fmla="*/ 0 60000 65536"/>
                <a:gd name="T14" fmla="*/ 0 60000 65536"/>
                <a:gd name="T15" fmla="*/ 0 60000 65536"/>
                <a:gd name="T16" fmla="*/ 0 60000 65536"/>
                <a:gd name="T17" fmla="*/ 0 60000 65536"/>
                <a:gd name="T18" fmla="*/ 0 w 235"/>
                <a:gd name="T19" fmla="*/ 0 h 179"/>
                <a:gd name="T20" fmla="*/ 235 w 235"/>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35" h="179">
                  <a:moveTo>
                    <a:pt x="235" y="111"/>
                  </a:moveTo>
                  <a:lnTo>
                    <a:pt x="36" y="179"/>
                  </a:lnTo>
                  <a:lnTo>
                    <a:pt x="0" y="97"/>
                  </a:lnTo>
                  <a:lnTo>
                    <a:pt x="70" y="0"/>
                  </a:lnTo>
                  <a:lnTo>
                    <a:pt x="199" y="30"/>
                  </a:lnTo>
                  <a:lnTo>
                    <a:pt x="235" y="111"/>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14" name="Freeform 33"/>
            <p:cNvSpPr/>
            <p:nvPr/>
          </p:nvSpPr>
          <p:spPr bwMode="auto">
            <a:xfrm>
              <a:off x="1147" y="3103"/>
              <a:ext cx="208"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6"/>
                  </a:moveTo>
                  <a:lnTo>
                    <a:pt x="3650" y="0"/>
                  </a:lnTo>
                  <a:lnTo>
                    <a:pt x="4569" y="1998"/>
                  </a:lnTo>
                  <a:lnTo>
                    <a:pt x="873" y="3641"/>
                  </a:lnTo>
                  <a:lnTo>
                    <a:pt x="0" y="1626"/>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15" name="Freeform 34"/>
            <p:cNvSpPr/>
            <p:nvPr/>
          </p:nvSpPr>
          <p:spPr bwMode="auto">
            <a:xfrm>
              <a:off x="1129" y="3045"/>
              <a:ext cx="271" cy="393"/>
            </a:xfrm>
            <a:custGeom>
              <a:avLst/>
              <a:gdLst>
                <a:gd name="T0" fmla="*/ 0 w 5957"/>
                <a:gd name="T1" fmla="*/ 0 h 7066"/>
                <a:gd name="T2" fmla="*/ 0 w 5957"/>
                <a:gd name="T3" fmla="*/ 0 h 7066"/>
                <a:gd name="T4" fmla="*/ 0 w 5957"/>
                <a:gd name="T5" fmla="*/ 0 h 7066"/>
                <a:gd name="T6" fmla="*/ 0 w 5957"/>
                <a:gd name="T7" fmla="*/ 0 h 7066"/>
                <a:gd name="T8" fmla="*/ 0 w 5957"/>
                <a:gd name="T9" fmla="*/ 0 h 7066"/>
                <a:gd name="T10" fmla="*/ 0 w 5957"/>
                <a:gd name="T11" fmla="*/ 0 h 7066"/>
                <a:gd name="T12" fmla="*/ 0 w 5957"/>
                <a:gd name="T13" fmla="*/ 0 h 7066"/>
                <a:gd name="T14" fmla="*/ 0 w 5957"/>
                <a:gd name="T15" fmla="*/ 0 h 7066"/>
                <a:gd name="T16" fmla="*/ 0 w 5957"/>
                <a:gd name="T17" fmla="*/ 0 h 7066"/>
                <a:gd name="T18" fmla="*/ 0 w 5957"/>
                <a:gd name="T19" fmla="*/ 0 h 7066"/>
                <a:gd name="T20" fmla="*/ 0 w 5957"/>
                <a:gd name="T21" fmla="*/ 0 h 7066"/>
                <a:gd name="T22" fmla="*/ 0 w 5957"/>
                <a:gd name="T23" fmla="*/ 0 h 7066"/>
                <a:gd name="T24" fmla="*/ 0 w 5957"/>
                <a:gd name="T25" fmla="*/ 0 h 7066"/>
                <a:gd name="T26" fmla="*/ 0 w 5957"/>
                <a:gd name="T27" fmla="*/ 0 h 7066"/>
                <a:gd name="T28" fmla="*/ 0 w 5957"/>
                <a:gd name="T29" fmla="*/ 0 h 7066"/>
                <a:gd name="T30" fmla="*/ 0 w 5957"/>
                <a:gd name="T31" fmla="*/ 0 h 7066"/>
                <a:gd name="T32" fmla="*/ 0 w 5957"/>
                <a:gd name="T33" fmla="*/ 0 h 7066"/>
                <a:gd name="T34" fmla="*/ 0 w 5957"/>
                <a:gd name="T35" fmla="*/ 0 h 7066"/>
                <a:gd name="T36" fmla="*/ 0 w 5957"/>
                <a:gd name="T37" fmla="*/ 0 h 7066"/>
                <a:gd name="T38" fmla="*/ 0 w 5957"/>
                <a:gd name="T39" fmla="*/ 0 h 7066"/>
                <a:gd name="T40" fmla="*/ 0 w 5957"/>
                <a:gd name="T41" fmla="*/ 0 h 7066"/>
                <a:gd name="T42" fmla="*/ 0 w 5957"/>
                <a:gd name="T43" fmla="*/ 0 h 7066"/>
                <a:gd name="T44" fmla="*/ 0 w 5957"/>
                <a:gd name="T45" fmla="*/ 0 h 7066"/>
                <a:gd name="T46" fmla="*/ 0 w 5957"/>
                <a:gd name="T47" fmla="*/ 0 h 7066"/>
                <a:gd name="T48" fmla="*/ 0 w 5957"/>
                <a:gd name="T49" fmla="*/ 0 h 7066"/>
                <a:gd name="T50" fmla="*/ 0 w 5957"/>
                <a:gd name="T51" fmla="*/ 0 h 7066"/>
                <a:gd name="T52" fmla="*/ 0 w 5957"/>
                <a:gd name="T53" fmla="*/ 0 h 7066"/>
                <a:gd name="T54" fmla="*/ 0 w 5957"/>
                <a:gd name="T55" fmla="*/ 0 h 7066"/>
                <a:gd name="T56" fmla="*/ 0 w 5957"/>
                <a:gd name="T57" fmla="*/ 0 h 7066"/>
                <a:gd name="T58" fmla="*/ 0 w 5957"/>
                <a:gd name="T59" fmla="*/ 0 h 7066"/>
                <a:gd name="T60" fmla="*/ 0 w 5957"/>
                <a:gd name="T61" fmla="*/ 0 h 7066"/>
                <a:gd name="T62" fmla="*/ 0 w 5957"/>
                <a:gd name="T63" fmla="*/ 0 h 7066"/>
                <a:gd name="T64" fmla="*/ 0 w 5957"/>
                <a:gd name="T65" fmla="*/ 0 h 7066"/>
                <a:gd name="T66" fmla="*/ 0 w 5957"/>
                <a:gd name="T67" fmla="*/ 0 h 7066"/>
                <a:gd name="T68" fmla="*/ 0 w 5957"/>
                <a:gd name="T69" fmla="*/ 0 h 7066"/>
                <a:gd name="T70" fmla="*/ 0 w 5957"/>
                <a:gd name="T71" fmla="*/ 0 h 7066"/>
                <a:gd name="T72" fmla="*/ 0 w 5957"/>
                <a:gd name="T73" fmla="*/ 0 h 70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6"/>
                <a:gd name="T113" fmla="*/ 5957 w 5957"/>
                <a:gd name="T114" fmla="*/ 7066 h 70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6">
                  <a:moveTo>
                    <a:pt x="2496" y="7056"/>
                  </a:moveTo>
                  <a:lnTo>
                    <a:pt x="5894" y="5433"/>
                  </a:lnTo>
                  <a:lnTo>
                    <a:pt x="5912" y="5421"/>
                  </a:lnTo>
                  <a:lnTo>
                    <a:pt x="5927" y="5407"/>
                  </a:lnTo>
                  <a:lnTo>
                    <a:pt x="5941" y="5389"/>
                  </a:lnTo>
                  <a:lnTo>
                    <a:pt x="5950" y="5369"/>
                  </a:lnTo>
                  <a:lnTo>
                    <a:pt x="5955" y="5348"/>
                  </a:lnTo>
                  <a:lnTo>
                    <a:pt x="5957" y="5325"/>
                  </a:lnTo>
                  <a:lnTo>
                    <a:pt x="5955" y="5303"/>
                  </a:lnTo>
                  <a:lnTo>
                    <a:pt x="5948" y="5282"/>
                  </a:lnTo>
                  <a:lnTo>
                    <a:pt x="3503" y="65"/>
                  </a:lnTo>
                  <a:lnTo>
                    <a:pt x="3492" y="47"/>
                  </a:lnTo>
                  <a:lnTo>
                    <a:pt x="3477" y="31"/>
                  </a:lnTo>
                  <a:lnTo>
                    <a:pt x="3460" y="18"/>
                  </a:lnTo>
                  <a:lnTo>
                    <a:pt x="3441" y="9"/>
                  </a:lnTo>
                  <a:lnTo>
                    <a:pt x="3420" y="3"/>
                  </a:lnTo>
                  <a:lnTo>
                    <a:pt x="3399" y="0"/>
                  </a:lnTo>
                  <a:lnTo>
                    <a:pt x="3377" y="3"/>
                  </a:lnTo>
                  <a:lnTo>
                    <a:pt x="3357" y="9"/>
                  </a:lnTo>
                  <a:lnTo>
                    <a:pt x="63" y="1487"/>
                  </a:lnTo>
                  <a:lnTo>
                    <a:pt x="45" y="1497"/>
                  </a:lnTo>
                  <a:lnTo>
                    <a:pt x="29" y="1512"/>
                  </a:lnTo>
                  <a:lnTo>
                    <a:pt x="16" y="1530"/>
                  </a:lnTo>
                  <a:lnTo>
                    <a:pt x="7" y="1550"/>
                  </a:lnTo>
                  <a:lnTo>
                    <a:pt x="2" y="1572"/>
                  </a:lnTo>
                  <a:lnTo>
                    <a:pt x="0" y="1594"/>
                  </a:lnTo>
                  <a:lnTo>
                    <a:pt x="3" y="1616"/>
                  </a:lnTo>
                  <a:lnTo>
                    <a:pt x="9" y="1637"/>
                  </a:lnTo>
                  <a:lnTo>
                    <a:pt x="2350" y="7000"/>
                  </a:lnTo>
                  <a:lnTo>
                    <a:pt x="2361" y="7018"/>
                  </a:lnTo>
                  <a:lnTo>
                    <a:pt x="2376" y="7034"/>
                  </a:lnTo>
                  <a:lnTo>
                    <a:pt x="2393" y="7048"/>
                  </a:lnTo>
                  <a:lnTo>
                    <a:pt x="2412" y="7057"/>
                  </a:lnTo>
                  <a:lnTo>
                    <a:pt x="2433" y="7064"/>
                  </a:lnTo>
                  <a:lnTo>
                    <a:pt x="2454" y="7066"/>
                  </a:lnTo>
                  <a:lnTo>
                    <a:pt x="2476" y="7064"/>
                  </a:lnTo>
                  <a:lnTo>
                    <a:pt x="2496" y="7056"/>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16" name="Freeform 35"/>
            <p:cNvSpPr/>
            <p:nvPr/>
          </p:nvSpPr>
          <p:spPr bwMode="auto">
            <a:xfrm>
              <a:off x="1313" y="3096"/>
              <a:ext cx="51" cy="121"/>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7" y="2127"/>
                  </a:moveTo>
                  <a:lnTo>
                    <a:pt x="0" y="131"/>
                  </a:lnTo>
                  <a:lnTo>
                    <a:pt x="33" y="0"/>
                  </a:lnTo>
                  <a:lnTo>
                    <a:pt x="70" y="14"/>
                  </a:lnTo>
                  <a:lnTo>
                    <a:pt x="106" y="29"/>
                  </a:lnTo>
                  <a:lnTo>
                    <a:pt x="143" y="44"/>
                  </a:lnTo>
                  <a:lnTo>
                    <a:pt x="180" y="61"/>
                  </a:lnTo>
                  <a:lnTo>
                    <a:pt x="217" y="78"/>
                  </a:lnTo>
                  <a:lnTo>
                    <a:pt x="252" y="96"/>
                  </a:lnTo>
                  <a:lnTo>
                    <a:pt x="288" y="116"/>
                  </a:lnTo>
                  <a:lnTo>
                    <a:pt x="324" y="136"/>
                  </a:lnTo>
                  <a:lnTo>
                    <a:pt x="358" y="159"/>
                  </a:lnTo>
                  <a:lnTo>
                    <a:pt x="393" y="181"/>
                  </a:lnTo>
                  <a:lnTo>
                    <a:pt x="428" y="204"/>
                  </a:lnTo>
                  <a:lnTo>
                    <a:pt x="461" y="228"/>
                  </a:lnTo>
                  <a:lnTo>
                    <a:pt x="495" y="252"/>
                  </a:lnTo>
                  <a:lnTo>
                    <a:pt x="528" y="279"/>
                  </a:lnTo>
                  <a:lnTo>
                    <a:pt x="560" y="305"/>
                  </a:lnTo>
                  <a:lnTo>
                    <a:pt x="592" y="333"/>
                  </a:lnTo>
                  <a:lnTo>
                    <a:pt x="624" y="361"/>
                  </a:lnTo>
                  <a:lnTo>
                    <a:pt x="654" y="389"/>
                  </a:lnTo>
                  <a:lnTo>
                    <a:pt x="684" y="419"/>
                  </a:lnTo>
                  <a:lnTo>
                    <a:pt x="713" y="450"/>
                  </a:lnTo>
                  <a:lnTo>
                    <a:pt x="742" y="481"/>
                  </a:lnTo>
                  <a:lnTo>
                    <a:pt x="769" y="513"/>
                  </a:lnTo>
                  <a:lnTo>
                    <a:pt x="796" y="545"/>
                  </a:lnTo>
                  <a:lnTo>
                    <a:pt x="822" y="578"/>
                  </a:lnTo>
                  <a:lnTo>
                    <a:pt x="847" y="612"/>
                  </a:lnTo>
                  <a:lnTo>
                    <a:pt x="871" y="647"/>
                  </a:lnTo>
                  <a:lnTo>
                    <a:pt x="895" y="681"/>
                  </a:lnTo>
                  <a:lnTo>
                    <a:pt x="917" y="717"/>
                  </a:lnTo>
                  <a:lnTo>
                    <a:pt x="939" y="754"/>
                  </a:lnTo>
                  <a:lnTo>
                    <a:pt x="959" y="791"/>
                  </a:lnTo>
                  <a:lnTo>
                    <a:pt x="979" y="828"/>
                  </a:lnTo>
                  <a:lnTo>
                    <a:pt x="997" y="866"/>
                  </a:lnTo>
                  <a:lnTo>
                    <a:pt x="1026" y="938"/>
                  </a:lnTo>
                  <a:lnTo>
                    <a:pt x="1053" y="1015"/>
                  </a:lnTo>
                  <a:lnTo>
                    <a:pt x="1075" y="1096"/>
                  </a:lnTo>
                  <a:lnTo>
                    <a:pt x="1095" y="1180"/>
                  </a:lnTo>
                  <a:lnTo>
                    <a:pt x="1110" y="1267"/>
                  </a:lnTo>
                  <a:lnTo>
                    <a:pt x="1121" y="1356"/>
                  </a:lnTo>
                  <a:lnTo>
                    <a:pt x="1130" y="1446"/>
                  </a:lnTo>
                  <a:lnTo>
                    <a:pt x="1134" y="1536"/>
                  </a:lnTo>
                  <a:lnTo>
                    <a:pt x="1134" y="1626"/>
                  </a:lnTo>
                  <a:lnTo>
                    <a:pt x="1131" y="1716"/>
                  </a:lnTo>
                  <a:lnTo>
                    <a:pt x="1122" y="1802"/>
                  </a:lnTo>
                  <a:lnTo>
                    <a:pt x="1111" y="1886"/>
                  </a:lnTo>
                  <a:lnTo>
                    <a:pt x="1096" y="1967"/>
                  </a:lnTo>
                  <a:lnTo>
                    <a:pt x="1076" y="2044"/>
                  </a:lnTo>
                  <a:lnTo>
                    <a:pt x="1053" y="2115"/>
                  </a:lnTo>
                  <a:lnTo>
                    <a:pt x="1025" y="2180"/>
                  </a:lnTo>
                  <a:lnTo>
                    <a:pt x="917" y="2127"/>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17" name="Freeform 36"/>
            <p:cNvSpPr/>
            <p:nvPr/>
          </p:nvSpPr>
          <p:spPr bwMode="auto">
            <a:xfrm>
              <a:off x="1122" y="3082"/>
              <a:ext cx="207"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5"/>
                  </a:moveTo>
                  <a:lnTo>
                    <a:pt x="3650" y="0"/>
                  </a:lnTo>
                  <a:lnTo>
                    <a:pt x="4569" y="1997"/>
                  </a:lnTo>
                  <a:lnTo>
                    <a:pt x="873" y="3641"/>
                  </a:lnTo>
                  <a:lnTo>
                    <a:pt x="0" y="1625"/>
                  </a:lnTo>
                  <a:close/>
                </a:path>
              </a:pathLst>
            </a:custGeom>
            <a:solidFill>
              <a:srgbClr val="5459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18" name="Freeform 37"/>
            <p:cNvSpPr/>
            <p:nvPr/>
          </p:nvSpPr>
          <p:spPr bwMode="auto">
            <a:xfrm>
              <a:off x="1104" y="3024"/>
              <a:ext cx="271" cy="393"/>
            </a:xfrm>
            <a:custGeom>
              <a:avLst/>
              <a:gdLst>
                <a:gd name="T0" fmla="*/ 0 w 5957"/>
                <a:gd name="T1" fmla="*/ 0 h 7065"/>
                <a:gd name="T2" fmla="*/ 0 w 5957"/>
                <a:gd name="T3" fmla="*/ 0 h 7065"/>
                <a:gd name="T4" fmla="*/ 0 w 5957"/>
                <a:gd name="T5" fmla="*/ 0 h 7065"/>
                <a:gd name="T6" fmla="*/ 0 w 5957"/>
                <a:gd name="T7" fmla="*/ 0 h 7065"/>
                <a:gd name="T8" fmla="*/ 0 w 5957"/>
                <a:gd name="T9" fmla="*/ 0 h 7065"/>
                <a:gd name="T10" fmla="*/ 0 w 5957"/>
                <a:gd name="T11" fmla="*/ 0 h 7065"/>
                <a:gd name="T12" fmla="*/ 0 w 5957"/>
                <a:gd name="T13" fmla="*/ 0 h 7065"/>
                <a:gd name="T14" fmla="*/ 0 w 5957"/>
                <a:gd name="T15" fmla="*/ 0 h 7065"/>
                <a:gd name="T16" fmla="*/ 0 w 5957"/>
                <a:gd name="T17" fmla="*/ 0 h 7065"/>
                <a:gd name="T18" fmla="*/ 0 w 5957"/>
                <a:gd name="T19" fmla="*/ 0 h 7065"/>
                <a:gd name="T20" fmla="*/ 0 w 5957"/>
                <a:gd name="T21" fmla="*/ 0 h 7065"/>
                <a:gd name="T22" fmla="*/ 0 w 5957"/>
                <a:gd name="T23" fmla="*/ 0 h 7065"/>
                <a:gd name="T24" fmla="*/ 0 w 5957"/>
                <a:gd name="T25" fmla="*/ 0 h 7065"/>
                <a:gd name="T26" fmla="*/ 0 w 5957"/>
                <a:gd name="T27" fmla="*/ 0 h 7065"/>
                <a:gd name="T28" fmla="*/ 0 w 5957"/>
                <a:gd name="T29" fmla="*/ 0 h 7065"/>
                <a:gd name="T30" fmla="*/ 0 w 5957"/>
                <a:gd name="T31" fmla="*/ 0 h 7065"/>
                <a:gd name="T32" fmla="*/ 0 w 5957"/>
                <a:gd name="T33" fmla="*/ 0 h 7065"/>
                <a:gd name="T34" fmla="*/ 0 w 5957"/>
                <a:gd name="T35" fmla="*/ 0 h 7065"/>
                <a:gd name="T36" fmla="*/ 0 w 5957"/>
                <a:gd name="T37" fmla="*/ 0 h 7065"/>
                <a:gd name="T38" fmla="*/ 0 w 5957"/>
                <a:gd name="T39" fmla="*/ 0 h 7065"/>
                <a:gd name="T40" fmla="*/ 0 w 5957"/>
                <a:gd name="T41" fmla="*/ 0 h 7065"/>
                <a:gd name="T42" fmla="*/ 0 w 5957"/>
                <a:gd name="T43" fmla="*/ 0 h 7065"/>
                <a:gd name="T44" fmla="*/ 0 w 5957"/>
                <a:gd name="T45" fmla="*/ 0 h 7065"/>
                <a:gd name="T46" fmla="*/ 0 w 5957"/>
                <a:gd name="T47" fmla="*/ 0 h 7065"/>
                <a:gd name="T48" fmla="*/ 0 w 5957"/>
                <a:gd name="T49" fmla="*/ 0 h 7065"/>
                <a:gd name="T50" fmla="*/ 0 w 5957"/>
                <a:gd name="T51" fmla="*/ 0 h 7065"/>
                <a:gd name="T52" fmla="*/ 0 w 5957"/>
                <a:gd name="T53" fmla="*/ 0 h 7065"/>
                <a:gd name="T54" fmla="*/ 0 w 5957"/>
                <a:gd name="T55" fmla="*/ 0 h 7065"/>
                <a:gd name="T56" fmla="*/ 0 w 5957"/>
                <a:gd name="T57" fmla="*/ 0 h 7065"/>
                <a:gd name="T58" fmla="*/ 0 w 5957"/>
                <a:gd name="T59" fmla="*/ 0 h 7065"/>
                <a:gd name="T60" fmla="*/ 0 w 5957"/>
                <a:gd name="T61" fmla="*/ 0 h 7065"/>
                <a:gd name="T62" fmla="*/ 0 w 5957"/>
                <a:gd name="T63" fmla="*/ 0 h 7065"/>
                <a:gd name="T64" fmla="*/ 0 w 5957"/>
                <a:gd name="T65" fmla="*/ 0 h 7065"/>
                <a:gd name="T66" fmla="*/ 0 w 5957"/>
                <a:gd name="T67" fmla="*/ 0 h 7065"/>
                <a:gd name="T68" fmla="*/ 0 w 5957"/>
                <a:gd name="T69" fmla="*/ 0 h 7065"/>
                <a:gd name="T70" fmla="*/ 0 w 5957"/>
                <a:gd name="T71" fmla="*/ 0 h 7065"/>
                <a:gd name="T72" fmla="*/ 0 w 5957"/>
                <a:gd name="T73" fmla="*/ 0 h 70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5"/>
                <a:gd name="T113" fmla="*/ 5957 w 5957"/>
                <a:gd name="T114" fmla="*/ 7065 h 70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5">
                  <a:moveTo>
                    <a:pt x="2497" y="7056"/>
                  </a:moveTo>
                  <a:lnTo>
                    <a:pt x="5894" y="5432"/>
                  </a:lnTo>
                  <a:lnTo>
                    <a:pt x="5912" y="5421"/>
                  </a:lnTo>
                  <a:lnTo>
                    <a:pt x="5928" y="5406"/>
                  </a:lnTo>
                  <a:lnTo>
                    <a:pt x="5941" y="5388"/>
                  </a:lnTo>
                  <a:lnTo>
                    <a:pt x="5950" y="5368"/>
                  </a:lnTo>
                  <a:lnTo>
                    <a:pt x="5955" y="5347"/>
                  </a:lnTo>
                  <a:lnTo>
                    <a:pt x="5957" y="5325"/>
                  </a:lnTo>
                  <a:lnTo>
                    <a:pt x="5955" y="5303"/>
                  </a:lnTo>
                  <a:lnTo>
                    <a:pt x="5948" y="5282"/>
                  </a:lnTo>
                  <a:lnTo>
                    <a:pt x="3503" y="64"/>
                  </a:lnTo>
                  <a:lnTo>
                    <a:pt x="3492" y="46"/>
                  </a:lnTo>
                  <a:lnTo>
                    <a:pt x="3477" y="31"/>
                  </a:lnTo>
                  <a:lnTo>
                    <a:pt x="3460" y="18"/>
                  </a:lnTo>
                  <a:lnTo>
                    <a:pt x="3441" y="8"/>
                  </a:lnTo>
                  <a:lnTo>
                    <a:pt x="3420" y="2"/>
                  </a:lnTo>
                  <a:lnTo>
                    <a:pt x="3399" y="0"/>
                  </a:lnTo>
                  <a:lnTo>
                    <a:pt x="3377" y="2"/>
                  </a:lnTo>
                  <a:lnTo>
                    <a:pt x="3357" y="8"/>
                  </a:lnTo>
                  <a:lnTo>
                    <a:pt x="63" y="1486"/>
                  </a:lnTo>
                  <a:lnTo>
                    <a:pt x="45" y="1497"/>
                  </a:lnTo>
                  <a:lnTo>
                    <a:pt x="30" y="1512"/>
                  </a:lnTo>
                  <a:lnTo>
                    <a:pt x="16" y="1530"/>
                  </a:lnTo>
                  <a:lnTo>
                    <a:pt x="7" y="1550"/>
                  </a:lnTo>
                  <a:lnTo>
                    <a:pt x="2" y="1572"/>
                  </a:lnTo>
                  <a:lnTo>
                    <a:pt x="0" y="1594"/>
                  </a:lnTo>
                  <a:lnTo>
                    <a:pt x="3" y="1615"/>
                  </a:lnTo>
                  <a:lnTo>
                    <a:pt x="9" y="1636"/>
                  </a:lnTo>
                  <a:lnTo>
                    <a:pt x="2351" y="6999"/>
                  </a:lnTo>
                  <a:lnTo>
                    <a:pt x="2362" y="7018"/>
                  </a:lnTo>
                  <a:lnTo>
                    <a:pt x="2377" y="7034"/>
                  </a:lnTo>
                  <a:lnTo>
                    <a:pt x="2394" y="7048"/>
                  </a:lnTo>
                  <a:lnTo>
                    <a:pt x="2413" y="7057"/>
                  </a:lnTo>
                  <a:lnTo>
                    <a:pt x="2434" y="7063"/>
                  </a:lnTo>
                  <a:lnTo>
                    <a:pt x="2455" y="7065"/>
                  </a:lnTo>
                  <a:lnTo>
                    <a:pt x="2477" y="7063"/>
                  </a:lnTo>
                  <a:lnTo>
                    <a:pt x="2497" y="705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19" name="Freeform 38"/>
            <p:cNvSpPr/>
            <p:nvPr/>
          </p:nvSpPr>
          <p:spPr bwMode="auto">
            <a:xfrm>
              <a:off x="1104" y="3024"/>
              <a:ext cx="162" cy="99"/>
            </a:xfrm>
            <a:custGeom>
              <a:avLst/>
              <a:gdLst>
                <a:gd name="T0" fmla="*/ 0 w 3562"/>
                <a:gd name="T1" fmla="*/ 0 h 1773"/>
                <a:gd name="T2" fmla="*/ 0 w 3562"/>
                <a:gd name="T3" fmla="*/ 0 h 1773"/>
                <a:gd name="T4" fmla="*/ 0 w 3562"/>
                <a:gd name="T5" fmla="*/ 0 h 1773"/>
                <a:gd name="T6" fmla="*/ 0 w 3562"/>
                <a:gd name="T7" fmla="*/ 0 h 1773"/>
                <a:gd name="T8" fmla="*/ 0 w 3562"/>
                <a:gd name="T9" fmla="*/ 0 h 1773"/>
                <a:gd name="T10" fmla="*/ 0 w 3562"/>
                <a:gd name="T11" fmla="*/ 0 h 1773"/>
                <a:gd name="T12" fmla="*/ 0 w 3562"/>
                <a:gd name="T13" fmla="*/ 0 h 1773"/>
                <a:gd name="T14" fmla="*/ 0 w 3562"/>
                <a:gd name="T15" fmla="*/ 0 h 1773"/>
                <a:gd name="T16" fmla="*/ 0 w 3562"/>
                <a:gd name="T17" fmla="*/ 0 h 1773"/>
                <a:gd name="T18" fmla="*/ 0 w 3562"/>
                <a:gd name="T19" fmla="*/ 0 h 1773"/>
                <a:gd name="T20" fmla="*/ 0 w 3562"/>
                <a:gd name="T21" fmla="*/ 0 h 1773"/>
                <a:gd name="T22" fmla="*/ 0 w 3562"/>
                <a:gd name="T23" fmla="*/ 0 h 1773"/>
                <a:gd name="T24" fmla="*/ 0 w 3562"/>
                <a:gd name="T25" fmla="*/ 0 h 1773"/>
                <a:gd name="T26" fmla="*/ 0 w 3562"/>
                <a:gd name="T27" fmla="*/ 0 h 1773"/>
                <a:gd name="T28" fmla="*/ 0 w 3562"/>
                <a:gd name="T29" fmla="*/ 0 h 1773"/>
                <a:gd name="T30" fmla="*/ 0 w 3562"/>
                <a:gd name="T31" fmla="*/ 0 h 1773"/>
                <a:gd name="T32" fmla="*/ 0 w 3562"/>
                <a:gd name="T33" fmla="*/ 0 h 1773"/>
                <a:gd name="T34" fmla="*/ 0 w 3562"/>
                <a:gd name="T35" fmla="*/ 0 h 1773"/>
                <a:gd name="T36" fmla="*/ 0 w 3562"/>
                <a:gd name="T37" fmla="*/ 0 h 1773"/>
                <a:gd name="T38" fmla="*/ 0 w 3562"/>
                <a:gd name="T39" fmla="*/ 0 h 1773"/>
                <a:gd name="T40" fmla="*/ 0 w 3562"/>
                <a:gd name="T41" fmla="*/ 0 h 17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62"/>
                <a:gd name="T64" fmla="*/ 0 h 1773"/>
                <a:gd name="T65" fmla="*/ 3562 w 3562"/>
                <a:gd name="T66" fmla="*/ 1773 h 17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62" h="1773">
                  <a:moveTo>
                    <a:pt x="3562" y="1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68" y="1773"/>
                  </a:lnTo>
                  <a:lnTo>
                    <a:pt x="3562" y="183"/>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20" name="Freeform 39"/>
            <p:cNvSpPr/>
            <p:nvPr/>
          </p:nvSpPr>
          <p:spPr bwMode="auto">
            <a:xfrm>
              <a:off x="1104" y="3024"/>
              <a:ext cx="161" cy="97"/>
            </a:xfrm>
            <a:custGeom>
              <a:avLst/>
              <a:gdLst>
                <a:gd name="T0" fmla="*/ 0 w 3550"/>
                <a:gd name="T1" fmla="*/ 0 h 1748"/>
                <a:gd name="T2" fmla="*/ 0 w 3550"/>
                <a:gd name="T3" fmla="*/ 0 h 1748"/>
                <a:gd name="T4" fmla="*/ 0 w 3550"/>
                <a:gd name="T5" fmla="*/ 0 h 1748"/>
                <a:gd name="T6" fmla="*/ 0 w 3550"/>
                <a:gd name="T7" fmla="*/ 0 h 1748"/>
                <a:gd name="T8" fmla="*/ 0 w 3550"/>
                <a:gd name="T9" fmla="*/ 0 h 1748"/>
                <a:gd name="T10" fmla="*/ 0 w 3550"/>
                <a:gd name="T11" fmla="*/ 0 h 1748"/>
                <a:gd name="T12" fmla="*/ 0 w 3550"/>
                <a:gd name="T13" fmla="*/ 0 h 1748"/>
                <a:gd name="T14" fmla="*/ 0 w 3550"/>
                <a:gd name="T15" fmla="*/ 0 h 1748"/>
                <a:gd name="T16" fmla="*/ 0 w 3550"/>
                <a:gd name="T17" fmla="*/ 0 h 1748"/>
                <a:gd name="T18" fmla="*/ 0 w 3550"/>
                <a:gd name="T19" fmla="*/ 0 h 1748"/>
                <a:gd name="T20" fmla="*/ 0 w 3550"/>
                <a:gd name="T21" fmla="*/ 0 h 1748"/>
                <a:gd name="T22" fmla="*/ 0 w 3550"/>
                <a:gd name="T23" fmla="*/ 0 h 1748"/>
                <a:gd name="T24" fmla="*/ 0 w 3550"/>
                <a:gd name="T25" fmla="*/ 0 h 1748"/>
                <a:gd name="T26" fmla="*/ 0 w 3550"/>
                <a:gd name="T27" fmla="*/ 0 h 1748"/>
                <a:gd name="T28" fmla="*/ 0 w 3550"/>
                <a:gd name="T29" fmla="*/ 0 h 1748"/>
                <a:gd name="T30" fmla="*/ 0 w 3550"/>
                <a:gd name="T31" fmla="*/ 0 h 1748"/>
                <a:gd name="T32" fmla="*/ 0 w 3550"/>
                <a:gd name="T33" fmla="*/ 0 h 1748"/>
                <a:gd name="T34" fmla="*/ 0 w 3550"/>
                <a:gd name="T35" fmla="*/ 0 h 1748"/>
                <a:gd name="T36" fmla="*/ 0 w 3550"/>
                <a:gd name="T37" fmla="*/ 0 h 1748"/>
                <a:gd name="T38" fmla="*/ 0 w 3550"/>
                <a:gd name="T39" fmla="*/ 0 h 1748"/>
                <a:gd name="T40" fmla="*/ 0 w 3550"/>
                <a:gd name="T41" fmla="*/ 0 h 1748"/>
                <a:gd name="T42" fmla="*/ 0 w 3550"/>
                <a:gd name="T43" fmla="*/ 0 h 1748"/>
                <a:gd name="T44" fmla="*/ 0 w 3550"/>
                <a:gd name="T45" fmla="*/ 0 h 1748"/>
                <a:gd name="T46" fmla="*/ 0 w 3550"/>
                <a:gd name="T47" fmla="*/ 0 h 1748"/>
                <a:gd name="T48" fmla="*/ 0 w 3550"/>
                <a:gd name="T49" fmla="*/ 0 h 1748"/>
                <a:gd name="T50" fmla="*/ 0 w 3550"/>
                <a:gd name="T51" fmla="*/ 0 h 1748"/>
                <a:gd name="T52" fmla="*/ 0 w 3550"/>
                <a:gd name="T53" fmla="*/ 0 h 1748"/>
                <a:gd name="T54" fmla="*/ 0 w 3550"/>
                <a:gd name="T55" fmla="*/ 0 h 1748"/>
                <a:gd name="T56" fmla="*/ 0 w 3550"/>
                <a:gd name="T57" fmla="*/ 0 h 1748"/>
                <a:gd name="T58" fmla="*/ 0 w 3550"/>
                <a:gd name="T59" fmla="*/ 0 h 1748"/>
                <a:gd name="T60" fmla="*/ 0 w 3550"/>
                <a:gd name="T61" fmla="*/ 0 h 1748"/>
                <a:gd name="T62" fmla="*/ 0 w 3550"/>
                <a:gd name="T63" fmla="*/ 0 h 1748"/>
                <a:gd name="T64" fmla="*/ 0 w 3550"/>
                <a:gd name="T65" fmla="*/ 0 h 1748"/>
                <a:gd name="T66" fmla="*/ 0 w 3550"/>
                <a:gd name="T67" fmla="*/ 0 h 1748"/>
                <a:gd name="T68" fmla="*/ 0 w 3550"/>
                <a:gd name="T69" fmla="*/ 0 h 1748"/>
                <a:gd name="T70" fmla="*/ 0 w 3550"/>
                <a:gd name="T71" fmla="*/ 0 h 1748"/>
                <a:gd name="T72" fmla="*/ 0 w 3550"/>
                <a:gd name="T73" fmla="*/ 0 h 1748"/>
                <a:gd name="T74" fmla="*/ 0 w 3550"/>
                <a:gd name="T75" fmla="*/ 0 h 1748"/>
                <a:gd name="T76" fmla="*/ 0 w 3550"/>
                <a:gd name="T77" fmla="*/ 0 h 1748"/>
                <a:gd name="T78" fmla="*/ 0 w 3550"/>
                <a:gd name="T79" fmla="*/ 0 h 1748"/>
                <a:gd name="T80" fmla="*/ 0 w 3550"/>
                <a:gd name="T81" fmla="*/ 0 h 1748"/>
                <a:gd name="T82" fmla="*/ 0 w 3550"/>
                <a:gd name="T83" fmla="*/ 0 h 1748"/>
                <a:gd name="T84" fmla="*/ 0 w 3550"/>
                <a:gd name="T85" fmla="*/ 0 h 1748"/>
                <a:gd name="T86" fmla="*/ 0 w 3550"/>
                <a:gd name="T87" fmla="*/ 0 h 1748"/>
                <a:gd name="T88" fmla="*/ 0 w 3550"/>
                <a:gd name="T89" fmla="*/ 0 h 1748"/>
                <a:gd name="T90" fmla="*/ 0 w 3550"/>
                <a:gd name="T91" fmla="*/ 0 h 1748"/>
                <a:gd name="T92" fmla="*/ 0 w 3550"/>
                <a:gd name="T93" fmla="*/ 0 h 1748"/>
                <a:gd name="T94" fmla="*/ 0 w 3550"/>
                <a:gd name="T95" fmla="*/ 0 h 17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50"/>
                <a:gd name="T145" fmla="*/ 0 h 1748"/>
                <a:gd name="T146" fmla="*/ 3550 w 3550"/>
                <a:gd name="T147" fmla="*/ 1748 h 17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50" h="1748">
                  <a:moveTo>
                    <a:pt x="3550" y="163"/>
                  </a:moveTo>
                  <a:lnTo>
                    <a:pt x="3545" y="153"/>
                  </a:lnTo>
                  <a:lnTo>
                    <a:pt x="3541" y="144"/>
                  </a:lnTo>
                  <a:lnTo>
                    <a:pt x="3538" y="137"/>
                  </a:lnTo>
                  <a:lnTo>
                    <a:pt x="3533" y="130"/>
                  </a:lnTo>
                  <a:lnTo>
                    <a:pt x="3529" y="120"/>
                  </a:lnTo>
                  <a:lnTo>
                    <a:pt x="3523" y="108"/>
                  </a:lnTo>
                  <a:lnTo>
                    <a:pt x="3514" y="90"/>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1" y="1665"/>
                  </a:lnTo>
                  <a:lnTo>
                    <a:pt x="26" y="1673"/>
                  </a:lnTo>
                  <a:lnTo>
                    <a:pt x="31" y="1685"/>
                  </a:lnTo>
                  <a:lnTo>
                    <a:pt x="37" y="1699"/>
                  </a:lnTo>
                  <a:lnTo>
                    <a:pt x="46" y="1719"/>
                  </a:lnTo>
                  <a:lnTo>
                    <a:pt x="57" y="1748"/>
                  </a:lnTo>
                  <a:lnTo>
                    <a:pt x="162" y="1700"/>
                  </a:lnTo>
                  <a:lnTo>
                    <a:pt x="259" y="1656"/>
                  </a:lnTo>
                  <a:lnTo>
                    <a:pt x="348" y="1616"/>
                  </a:lnTo>
                  <a:lnTo>
                    <a:pt x="430" y="1579"/>
                  </a:lnTo>
                  <a:lnTo>
                    <a:pt x="508" y="1543"/>
                  </a:lnTo>
                  <a:lnTo>
                    <a:pt x="579" y="1511"/>
                  </a:lnTo>
                  <a:lnTo>
                    <a:pt x="648" y="1480"/>
                  </a:lnTo>
                  <a:lnTo>
                    <a:pt x="713" y="1451"/>
                  </a:lnTo>
                  <a:lnTo>
                    <a:pt x="776" y="1422"/>
                  </a:lnTo>
                  <a:lnTo>
                    <a:pt x="837" y="1395"/>
                  </a:lnTo>
                  <a:lnTo>
                    <a:pt x="898" y="1367"/>
                  </a:lnTo>
                  <a:lnTo>
                    <a:pt x="959" y="1340"/>
                  </a:lnTo>
                  <a:lnTo>
                    <a:pt x="1021" y="1311"/>
                  </a:lnTo>
                  <a:lnTo>
                    <a:pt x="1085" y="1282"/>
                  </a:lnTo>
                  <a:lnTo>
                    <a:pt x="1153" y="1251"/>
                  </a:lnTo>
                  <a:lnTo>
                    <a:pt x="1223" y="1220"/>
                  </a:lnTo>
                  <a:lnTo>
                    <a:pt x="1299" y="1186"/>
                  </a:lnTo>
                  <a:lnTo>
                    <a:pt x="1379" y="1149"/>
                  </a:lnTo>
                  <a:lnTo>
                    <a:pt x="1466" y="1110"/>
                  </a:lnTo>
                  <a:lnTo>
                    <a:pt x="1560" y="1067"/>
                  </a:lnTo>
                  <a:lnTo>
                    <a:pt x="1662" y="1020"/>
                  </a:lnTo>
                  <a:lnTo>
                    <a:pt x="1772" y="971"/>
                  </a:lnTo>
                  <a:lnTo>
                    <a:pt x="1892" y="916"/>
                  </a:lnTo>
                  <a:lnTo>
                    <a:pt x="2024" y="857"/>
                  </a:lnTo>
                  <a:lnTo>
                    <a:pt x="2166" y="792"/>
                  </a:lnTo>
                  <a:lnTo>
                    <a:pt x="2320" y="722"/>
                  </a:lnTo>
                  <a:lnTo>
                    <a:pt x="2488" y="646"/>
                  </a:lnTo>
                  <a:lnTo>
                    <a:pt x="2668" y="564"/>
                  </a:lnTo>
                  <a:lnTo>
                    <a:pt x="2864" y="474"/>
                  </a:lnTo>
                  <a:lnTo>
                    <a:pt x="3075" y="378"/>
                  </a:lnTo>
                  <a:lnTo>
                    <a:pt x="3304" y="275"/>
                  </a:lnTo>
                  <a:lnTo>
                    <a:pt x="3550" y="163"/>
                  </a:lnTo>
                  <a:close/>
                </a:path>
              </a:pathLst>
            </a:custGeom>
            <a:solidFill>
              <a:srgbClr val="BF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21" name="Freeform 40"/>
            <p:cNvSpPr/>
            <p:nvPr/>
          </p:nvSpPr>
          <p:spPr bwMode="auto">
            <a:xfrm>
              <a:off x="1104" y="3024"/>
              <a:ext cx="161" cy="96"/>
            </a:xfrm>
            <a:custGeom>
              <a:avLst/>
              <a:gdLst>
                <a:gd name="T0" fmla="*/ 0 w 3539"/>
                <a:gd name="T1" fmla="*/ 0 h 1724"/>
                <a:gd name="T2" fmla="*/ 0 w 3539"/>
                <a:gd name="T3" fmla="*/ 0 h 1724"/>
                <a:gd name="T4" fmla="*/ 0 w 3539"/>
                <a:gd name="T5" fmla="*/ 0 h 1724"/>
                <a:gd name="T6" fmla="*/ 0 w 3539"/>
                <a:gd name="T7" fmla="*/ 0 h 1724"/>
                <a:gd name="T8" fmla="*/ 0 w 3539"/>
                <a:gd name="T9" fmla="*/ 0 h 1724"/>
                <a:gd name="T10" fmla="*/ 0 w 3539"/>
                <a:gd name="T11" fmla="*/ 0 h 1724"/>
                <a:gd name="T12" fmla="*/ 0 w 3539"/>
                <a:gd name="T13" fmla="*/ 0 h 1724"/>
                <a:gd name="T14" fmla="*/ 0 w 3539"/>
                <a:gd name="T15" fmla="*/ 0 h 1724"/>
                <a:gd name="T16" fmla="*/ 0 w 3539"/>
                <a:gd name="T17" fmla="*/ 0 h 1724"/>
                <a:gd name="T18" fmla="*/ 0 w 3539"/>
                <a:gd name="T19" fmla="*/ 0 h 1724"/>
                <a:gd name="T20" fmla="*/ 0 w 3539"/>
                <a:gd name="T21" fmla="*/ 0 h 1724"/>
                <a:gd name="T22" fmla="*/ 0 w 3539"/>
                <a:gd name="T23" fmla="*/ 0 h 1724"/>
                <a:gd name="T24" fmla="*/ 0 w 3539"/>
                <a:gd name="T25" fmla="*/ 0 h 1724"/>
                <a:gd name="T26" fmla="*/ 0 w 3539"/>
                <a:gd name="T27" fmla="*/ 0 h 1724"/>
                <a:gd name="T28" fmla="*/ 0 w 3539"/>
                <a:gd name="T29" fmla="*/ 0 h 1724"/>
                <a:gd name="T30" fmla="*/ 0 w 3539"/>
                <a:gd name="T31" fmla="*/ 0 h 1724"/>
                <a:gd name="T32" fmla="*/ 0 w 3539"/>
                <a:gd name="T33" fmla="*/ 0 h 1724"/>
                <a:gd name="T34" fmla="*/ 0 w 3539"/>
                <a:gd name="T35" fmla="*/ 0 h 1724"/>
                <a:gd name="T36" fmla="*/ 0 w 3539"/>
                <a:gd name="T37" fmla="*/ 0 h 1724"/>
                <a:gd name="T38" fmla="*/ 0 w 3539"/>
                <a:gd name="T39" fmla="*/ 0 h 1724"/>
                <a:gd name="T40" fmla="*/ 0 w 3539"/>
                <a:gd name="T41" fmla="*/ 0 h 1724"/>
                <a:gd name="T42" fmla="*/ 0 w 3539"/>
                <a:gd name="T43" fmla="*/ 0 h 1724"/>
                <a:gd name="T44" fmla="*/ 0 w 3539"/>
                <a:gd name="T45" fmla="*/ 0 h 1724"/>
                <a:gd name="T46" fmla="*/ 0 w 3539"/>
                <a:gd name="T47" fmla="*/ 0 h 1724"/>
                <a:gd name="T48" fmla="*/ 0 w 3539"/>
                <a:gd name="T49" fmla="*/ 0 h 1724"/>
                <a:gd name="T50" fmla="*/ 0 w 3539"/>
                <a:gd name="T51" fmla="*/ 0 h 1724"/>
                <a:gd name="T52" fmla="*/ 0 w 3539"/>
                <a:gd name="T53" fmla="*/ 0 h 1724"/>
                <a:gd name="T54" fmla="*/ 0 w 3539"/>
                <a:gd name="T55" fmla="*/ 0 h 1724"/>
                <a:gd name="T56" fmla="*/ 0 w 3539"/>
                <a:gd name="T57" fmla="*/ 0 h 1724"/>
                <a:gd name="T58" fmla="*/ 0 w 3539"/>
                <a:gd name="T59" fmla="*/ 0 h 1724"/>
                <a:gd name="T60" fmla="*/ 0 w 3539"/>
                <a:gd name="T61" fmla="*/ 0 h 1724"/>
                <a:gd name="T62" fmla="*/ 0 w 3539"/>
                <a:gd name="T63" fmla="*/ 0 h 1724"/>
                <a:gd name="T64" fmla="*/ 0 w 3539"/>
                <a:gd name="T65" fmla="*/ 0 h 1724"/>
                <a:gd name="T66" fmla="*/ 0 w 3539"/>
                <a:gd name="T67" fmla="*/ 0 h 1724"/>
                <a:gd name="T68" fmla="*/ 0 w 3539"/>
                <a:gd name="T69" fmla="*/ 0 h 1724"/>
                <a:gd name="T70" fmla="*/ 0 w 3539"/>
                <a:gd name="T71" fmla="*/ 0 h 1724"/>
                <a:gd name="T72" fmla="*/ 0 w 3539"/>
                <a:gd name="T73" fmla="*/ 0 h 1724"/>
                <a:gd name="T74" fmla="*/ 0 w 3539"/>
                <a:gd name="T75" fmla="*/ 0 h 1724"/>
                <a:gd name="T76" fmla="*/ 0 w 3539"/>
                <a:gd name="T77" fmla="*/ 0 h 1724"/>
                <a:gd name="T78" fmla="*/ 0 w 3539"/>
                <a:gd name="T79" fmla="*/ 0 h 1724"/>
                <a:gd name="T80" fmla="*/ 0 w 3539"/>
                <a:gd name="T81" fmla="*/ 0 h 1724"/>
                <a:gd name="T82" fmla="*/ 0 w 3539"/>
                <a:gd name="T83" fmla="*/ 0 h 1724"/>
                <a:gd name="T84" fmla="*/ 0 w 3539"/>
                <a:gd name="T85" fmla="*/ 0 h 1724"/>
                <a:gd name="T86" fmla="*/ 0 w 3539"/>
                <a:gd name="T87" fmla="*/ 0 h 1724"/>
                <a:gd name="T88" fmla="*/ 0 w 3539"/>
                <a:gd name="T89" fmla="*/ 0 h 1724"/>
                <a:gd name="T90" fmla="*/ 0 w 3539"/>
                <a:gd name="T91" fmla="*/ 0 h 1724"/>
                <a:gd name="T92" fmla="*/ 0 w 3539"/>
                <a:gd name="T93" fmla="*/ 0 h 1724"/>
                <a:gd name="T94" fmla="*/ 0 w 3539"/>
                <a:gd name="T95" fmla="*/ 0 h 17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39"/>
                <a:gd name="T145" fmla="*/ 0 h 1724"/>
                <a:gd name="T146" fmla="*/ 3539 w 3539"/>
                <a:gd name="T147" fmla="*/ 1724 h 17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39" h="1724">
                  <a:moveTo>
                    <a:pt x="3539" y="143"/>
                  </a:moveTo>
                  <a:lnTo>
                    <a:pt x="3534" y="135"/>
                  </a:lnTo>
                  <a:lnTo>
                    <a:pt x="3531" y="129"/>
                  </a:lnTo>
                  <a:lnTo>
                    <a:pt x="3529" y="123"/>
                  </a:lnTo>
                  <a:lnTo>
                    <a:pt x="3526" y="117"/>
                  </a:lnTo>
                  <a:lnTo>
                    <a:pt x="3523" y="110"/>
                  </a:lnTo>
                  <a:lnTo>
                    <a:pt x="3518" y="99"/>
                  </a:lnTo>
                  <a:lnTo>
                    <a:pt x="3511" y="84"/>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3" y="1646"/>
                  </a:lnTo>
                  <a:lnTo>
                    <a:pt x="16" y="1652"/>
                  </a:lnTo>
                  <a:lnTo>
                    <a:pt x="19" y="1658"/>
                  </a:lnTo>
                  <a:lnTo>
                    <a:pt x="22" y="1666"/>
                  </a:lnTo>
                  <a:lnTo>
                    <a:pt x="26" y="1674"/>
                  </a:lnTo>
                  <a:lnTo>
                    <a:pt x="31" y="1686"/>
                  </a:lnTo>
                  <a:lnTo>
                    <a:pt x="37" y="1702"/>
                  </a:lnTo>
                  <a:lnTo>
                    <a:pt x="46" y="1724"/>
                  </a:lnTo>
                  <a:lnTo>
                    <a:pt x="151" y="1676"/>
                  </a:lnTo>
                  <a:lnTo>
                    <a:pt x="248" y="1633"/>
                  </a:lnTo>
                  <a:lnTo>
                    <a:pt x="337" y="1592"/>
                  </a:lnTo>
                  <a:lnTo>
                    <a:pt x="419" y="1555"/>
                  </a:lnTo>
                  <a:lnTo>
                    <a:pt x="497" y="1520"/>
                  </a:lnTo>
                  <a:lnTo>
                    <a:pt x="568" y="1488"/>
                  </a:lnTo>
                  <a:lnTo>
                    <a:pt x="637" y="1457"/>
                  </a:lnTo>
                  <a:lnTo>
                    <a:pt x="702" y="1427"/>
                  </a:lnTo>
                  <a:lnTo>
                    <a:pt x="765" y="1399"/>
                  </a:lnTo>
                  <a:lnTo>
                    <a:pt x="826" y="1372"/>
                  </a:lnTo>
                  <a:lnTo>
                    <a:pt x="886" y="1344"/>
                  </a:lnTo>
                  <a:lnTo>
                    <a:pt x="948" y="1316"/>
                  </a:lnTo>
                  <a:lnTo>
                    <a:pt x="1010" y="1288"/>
                  </a:lnTo>
                  <a:lnTo>
                    <a:pt x="1074" y="1259"/>
                  </a:lnTo>
                  <a:lnTo>
                    <a:pt x="1141" y="1229"/>
                  </a:lnTo>
                  <a:lnTo>
                    <a:pt x="1212" y="1197"/>
                  </a:lnTo>
                  <a:lnTo>
                    <a:pt x="1287" y="1163"/>
                  </a:lnTo>
                  <a:lnTo>
                    <a:pt x="1368" y="1126"/>
                  </a:lnTo>
                  <a:lnTo>
                    <a:pt x="1455" y="1087"/>
                  </a:lnTo>
                  <a:lnTo>
                    <a:pt x="1548" y="1045"/>
                  </a:lnTo>
                  <a:lnTo>
                    <a:pt x="1650" y="998"/>
                  </a:lnTo>
                  <a:lnTo>
                    <a:pt x="1761" y="949"/>
                  </a:lnTo>
                  <a:lnTo>
                    <a:pt x="1881" y="894"/>
                  </a:lnTo>
                  <a:lnTo>
                    <a:pt x="2013" y="835"/>
                  </a:lnTo>
                  <a:lnTo>
                    <a:pt x="2154" y="771"/>
                  </a:lnTo>
                  <a:lnTo>
                    <a:pt x="2308" y="700"/>
                  </a:lnTo>
                  <a:lnTo>
                    <a:pt x="2477" y="625"/>
                  </a:lnTo>
                  <a:lnTo>
                    <a:pt x="2657" y="543"/>
                  </a:lnTo>
                  <a:lnTo>
                    <a:pt x="2853" y="453"/>
                  </a:lnTo>
                  <a:lnTo>
                    <a:pt x="3064" y="357"/>
                  </a:lnTo>
                  <a:lnTo>
                    <a:pt x="3293" y="254"/>
                  </a:lnTo>
                  <a:lnTo>
                    <a:pt x="3539" y="143"/>
                  </a:lnTo>
                  <a:close/>
                </a:path>
              </a:pathLst>
            </a:custGeom>
            <a:solidFill>
              <a:srgbClr val="C9D1D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22" name="Freeform 41"/>
            <p:cNvSpPr/>
            <p:nvPr/>
          </p:nvSpPr>
          <p:spPr bwMode="auto">
            <a:xfrm>
              <a:off x="1104" y="3024"/>
              <a:ext cx="160" cy="94"/>
            </a:xfrm>
            <a:custGeom>
              <a:avLst/>
              <a:gdLst>
                <a:gd name="T0" fmla="*/ 0 w 3526"/>
                <a:gd name="T1" fmla="*/ 0 h 1698"/>
                <a:gd name="T2" fmla="*/ 0 w 3526"/>
                <a:gd name="T3" fmla="*/ 0 h 1698"/>
                <a:gd name="T4" fmla="*/ 0 w 3526"/>
                <a:gd name="T5" fmla="*/ 0 h 1698"/>
                <a:gd name="T6" fmla="*/ 0 w 3526"/>
                <a:gd name="T7" fmla="*/ 0 h 1698"/>
                <a:gd name="T8" fmla="*/ 0 w 3526"/>
                <a:gd name="T9" fmla="*/ 0 h 1698"/>
                <a:gd name="T10" fmla="*/ 0 w 3526"/>
                <a:gd name="T11" fmla="*/ 0 h 1698"/>
                <a:gd name="T12" fmla="*/ 0 w 3526"/>
                <a:gd name="T13" fmla="*/ 0 h 1698"/>
                <a:gd name="T14" fmla="*/ 0 w 3526"/>
                <a:gd name="T15" fmla="*/ 0 h 1698"/>
                <a:gd name="T16" fmla="*/ 0 w 3526"/>
                <a:gd name="T17" fmla="*/ 0 h 1698"/>
                <a:gd name="T18" fmla="*/ 0 w 3526"/>
                <a:gd name="T19" fmla="*/ 0 h 1698"/>
                <a:gd name="T20" fmla="*/ 0 w 3526"/>
                <a:gd name="T21" fmla="*/ 0 h 1698"/>
                <a:gd name="T22" fmla="*/ 0 w 3526"/>
                <a:gd name="T23" fmla="*/ 0 h 1698"/>
                <a:gd name="T24" fmla="*/ 0 w 3526"/>
                <a:gd name="T25" fmla="*/ 0 h 1698"/>
                <a:gd name="T26" fmla="*/ 0 w 3526"/>
                <a:gd name="T27" fmla="*/ 0 h 1698"/>
                <a:gd name="T28" fmla="*/ 0 w 3526"/>
                <a:gd name="T29" fmla="*/ 0 h 1698"/>
                <a:gd name="T30" fmla="*/ 0 w 3526"/>
                <a:gd name="T31" fmla="*/ 0 h 1698"/>
                <a:gd name="T32" fmla="*/ 0 w 3526"/>
                <a:gd name="T33" fmla="*/ 0 h 1698"/>
                <a:gd name="T34" fmla="*/ 0 w 3526"/>
                <a:gd name="T35" fmla="*/ 0 h 1698"/>
                <a:gd name="T36" fmla="*/ 0 w 3526"/>
                <a:gd name="T37" fmla="*/ 0 h 1698"/>
                <a:gd name="T38" fmla="*/ 0 w 3526"/>
                <a:gd name="T39" fmla="*/ 0 h 1698"/>
                <a:gd name="T40" fmla="*/ 0 w 3526"/>
                <a:gd name="T41" fmla="*/ 0 h 1698"/>
                <a:gd name="T42" fmla="*/ 0 w 3526"/>
                <a:gd name="T43" fmla="*/ 0 h 1698"/>
                <a:gd name="T44" fmla="*/ 0 w 3526"/>
                <a:gd name="T45" fmla="*/ 0 h 1698"/>
                <a:gd name="T46" fmla="*/ 0 w 3526"/>
                <a:gd name="T47" fmla="*/ 0 h 1698"/>
                <a:gd name="T48" fmla="*/ 0 w 3526"/>
                <a:gd name="T49" fmla="*/ 0 h 1698"/>
                <a:gd name="T50" fmla="*/ 0 w 3526"/>
                <a:gd name="T51" fmla="*/ 0 h 1698"/>
                <a:gd name="T52" fmla="*/ 0 w 3526"/>
                <a:gd name="T53" fmla="*/ 0 h 1698"/>
                <a:gd name="T54" fmla="*/ 0 w 3526"/>
                <a:gd name="T55" fmla="*/ 0 h 1698"/>
                <a:gd name="T56" fmla="*/ 0 w 3526"/>
                <a:gd name="T57" fmla="*/ 0 h 1698"/>
                <a:gd name="T58" fmla="*/ 0 w 3526"/>
                <a:gd name="T59" fmla="*/ 0 h 1698"/>
                <a:gd name="T60" fmla="*/ 0 w 3526"/>
                <a:gd name="T61" fmla="*/ 0 h 1698"/>
                <a:gd name="T62" fmla="*/ 0 w 3526"/>
                <a:gd name="T63" fmla="*/ 0 h 1698"/>
                <a:gd name="T64" fmla="*/ 0 w 3526"/>
                <a:gd name="T65" fmla="*/ 0 h 1698"/>
                <a:gd name="T66" fmla="*/ 0 w 3526"/>
                <a:gd name="T67" fmla="*/ 0 h 1698"/>
                <a:gd name="T68" fmla="*/ 0 w 3526"/>
                <a:gd name="T69" fmla="*/ 0 h 1698"/>
                <a:gd name="T70" fmla="*/ 0 w 3526"/>
                <a:gd name="T71" fmla="*/ 0 h 1698"/>
                <a:gd name="T72" fmla="*/ 0 w 3526"/>
                <a:gd name="T73" fmla="*/ 0 h 1698"/>
                <a:gd name="T74" fmla="*/ 0 w 3526"/>
                <a:gd name="T75" fmla="*/ 0 h 1698"/>
                <a:gd name="T76" fmla="*/ 0 w 3526"/>
                <a:gd name="T77" fmla="*/ 0 h 1698"/>
                <a:gd name="T78" fmla="*/ 0 w 3526"/>
                <a:gd name="T79" fmla="*/ 0 h 1698"/>
                <a:gd name="T80" fmla="*/ 0 w 3526"/>
                <a:gd name="T81" fmla="*/ 0 h 1698"/>
                <a:gd name="T82" fmla="*/ 0 w 3526"/>
                <a:gd name="T83" fmla="*/ 0 h 1698"/>
                <a:gd name="T84" fmla="*/ 0 w 3526"/>
                <a:gd name="T85" fmla="*/ 0 h 1698"/>
                <a:gd name="T86" fmla="*/ 0 w 3526"/>
                <a:gd name="T87" fmla="*/ 0 h 16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26"/>
                <a:gd name="T133" fmla="*/ 0 h 1698"/>
                <a:gd name="T134" fmla="*/ 3526 w 3526"/>
                <a:gd name="T135" fmla="*/ 1698 h 16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26" h="1698">
                  <a:moveTo>
                    <a:pt x="3526" y="123"/>
                  </a:moveTo>
                  <a:lnTo>
                    <a:pt x="3522" y="112"/>
                  </a:lnTo>
                  <a:lnTo>
                    <a:pt x="3518" y="103"/>
                  </a:lnTo>
                  <a:lnTo>
                    <a:pt x="3513" y="9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5" y="1671"/>
                  </a:lnTo>
                  <a:lnTo>
                    <a:pt x="36" y="1698"/>
                  </a:lnTo>
                  <a:lnTo>
                    <a:pt x="141" y="1651"/>
                  </a:lnTo>
                  <a:lnTo>
                    <a:pt x="237" y="1608"/>
                  </a:lnTo>
                  <a:lnTo>
                    <a:pt x="326" y="1568"/>
                  </a:lnTo>
                  <a:lnTo>
                    <a:pt x="409" y="1530"/>
                  </a:lnTo>
                  <a:lnTo>
                    <a:pt x="486" y="1496"/>
                  </a:lnTo>
                  <a:lnTo>
                    <a:pt x="558" y="1463"/>
                  </a:lnTo>
                  <a:lnTo>
                    <a:pt x="626" y="1433"/>
                  </a:lnTo>
                  <a:lnTo>
                    <a:pt x="691" y="1403"/>
                  </a:lnTo>
                  <a:lnTo>
                    <a:pt x="754" y="1375"/>
                  </a:lnTo>
                  <a:lnTo>
                    <a:pt x="815" y="1347"/>
                  </a:lnTo>
                  <a:lnTo>
                    <a:pt x="875" y="1320"/>
                  </a:lnTo>
                  <a:lnTo>
                    <a:pt x="936" y="1292"/>
                  </a:lnTo>
                  <a:lnTo>
                    <a:pt x="999" y="1264"/>
                  </a:lnTo>
                  <a:lnTo>
                    <a:pt x="1063" y="1236"/>
                  </a:lnTo>
                  <a:lnTo>
                    <a:pt x="1130" y="1205"/>
                  </a:lnTo>
                  <a:lnTo>
                    <a:pt x="1201" y="1173"/>
                  </a:lnTo>
                  <a:lnTo>
                    <a:pt x="1276" y="1140"/>
                  </a:lnTo>
                  <a:lnTo>
                    <a:pt x="1357" y="1103"/>
                  </a:lnTo>
                  <a:lnTo>
                    <a:pt x="1443" y="1064"/>
                  </a:lnTo>
                  <a:lnTo>
                    <a:pt x="1537" y="1022"/>
                  </a:lnTo>
                  <a:lnTo>
                    <a:pt x="1639" y="975"/>
                  </a:lnTo>
                  <a:lnTo>
                    <a:pt x="1749" y="926"/>
                  </a:lnTo>
                  <a:lnTo>
                    <a:pt x="1870" y="872"/>
                  </a:lnTo>
                  <a:lnTo>
                    <a:pt x="2000" y="813"/>
                  </a:lnTo>
                  <a:lnTo>
                    <a:pt x="2143" y="749"/>
                  </a:lnTo>
                  <a:lnTo>
                    <a:pt x="2297" y="679"/>
                  </a:lnTo>
                  <a:lnTo>
                    <a:pt x="2464" y="603"/>
                  </a:lnTo>
                  <a:lnTo>
                    <a:pt x="2646" y="521"/>
                  </a:lnTo>
                  <a:lnTo>
                    <a:pt x="2841" y="432"/>
                  </a:lnTo>
                  <a:lnTo>
                    <a:pt x="3053" y="337"/>
                  </a:lnTo>
                  <a:lnTo>
                    <a:pt x="3281" y="234"/>
                  </a:lnTo>
                  <a:lnTo>
                    <a:pt x="3526" y="123"/>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23" name="Freeform 42"/>
            <p:cNvSpPr/>
            <p:nvPr/>
          </p:nvSpPr>
          <p:spPr bwMode="auto">
            <a:xfrm>
              <a:off x="1104" y="3024"/>
              <a:ext cx="160" cy="93"/>
            </a:xfrm>
            <a:custGeom>
              <a:avLst/>
              <a:gdLst>
                <a:gd name="T0" fmla="*/ 0 w 3515"/>
                <a:gd name="T1" fmla="*/ 0 h 1674"/>
                <a:gd name="T2" fmla="*/ 0 w 3515"/>
                <a:gd name="T3" fmla="*/ 0 h 1674"/>
                <a:gd name="T4" fmla="*/ 0 w 3515"/>
                <a:gd name="T5" fmla="*/ 0 h 1674"/>
                <a:gd name="T6" fmla="*/ 0 w 3515"/>
                <a:gd name="T7" fmla="*/ 0 h 1674"/>
                <a:gd name="T8" fmla="*/ 0 w 3515"/>
                <a:gd name="T9" fmla="*/ 0 h 1674"/>
                <a:gd name="T10" fmla="*/ 0 w 3515"/>
                <a:gd name="T11" fmla="*/ 0 h 1674"/>
                <a:gd name="T12" fmla="*/ 0 w 3515"/>
                <a:gd name="T13" fmla="*/ 0 h 1674"/>
                <a:gd name="T14" fmla="*/ 0 w 3515"/>
                <a:gd name="T15" fmla="*/ 0 h 1674"/>
                <a:gd name="T16" fmla="*/ 0 w 3515"/>
                <a:gd name="T17" fmla="*/ 0 h 1674"/>
                <a:gd name="T18" fmla="*/ 0 w 3515"/>
                <a:gd name="T19" fmla="*/ 0 h 1674"/>
                <a:gd name="T20" fmla="*/ 0 w 3515"/>
                <a:gd name="T21" fmla="*/ 0 h 1674"/>
                <a:gd name="T22" fmla="*/ 0 w 3515"/>
                <a:gd name="T23" fmla="*/ 0 h 1674"/>
                <a:gd name="T24" fmla="*/ 0 w 3515"/>
                <a:gd name="T25" fmla="*/ 0 h 1674"/>
                <a:gd name="T26" fmla="*/ 0 w 3515"/>
                <a:gd name="T27" fmla="*/ 0 h 1674"/>
                <a:gd name="T28" fmla="*/ 0 w 3515"/>
                <a:gd name="T29" fmla="*/ 0 h 1674"/>
                <a:gd name="T30" fmla="*/ 0 w 3515"/>
                <a:gd name="T31" fmla="*/ 0 h 1674"/>
                <a:gd name="T32" fmla="*/ 0 w 3515"/>
                <a:gd name="T33" fmla="*/ 0 h 1674"/>
                <a:gd name="T34" fmla="*/ 0 w 3515"/>
                <a:gd name="T35" fmla="*/ 0 h 1674"/>
                <a:gd name="T36" fmla="*/ 0 w 3515"/>
                <a:gd name="T37" fmla="*/ 0 h 1674"/>
                <a:gd name="T38" fmla="*/ 0 w 3515"/>
                <a:gd name="T39" fmla="*/ 0 h 1674"/>
                <a:gd name="T40" fmla="*/ 0 w 3515"/>
                <a:gd name="T41" fmla="*/ 0 h 1674"/>
                <a:gd name="T42" fmla="*/ 0 w 3515"/>
                <a:gd name="T43" fmla="*/ 0 h 1674"/>
                <a:gd name="T44" fmla="*/ 0 w 3515"/>
                <a:gd name="T45" fmla="*/ 0 h 1674"/>
                <a:gd name="T46" fmla="*/ 0 w 3515"/>
                <a:gd name="T47" fmla="*/ 0 h 1674"/>
                <a:gd name="T48" fmla="*/ 0 w 3515"/>
                <a:gd name="T49" fmla="*/ 0 h 1674"/>
                <a:gd name="T50" fmla="*/ 0 w 3515"/>
                <a:gd name="T51" fmla="*/ 0 h 1674"/>
                <a:gd name="T52" fmla="*/ 0 w 3515"/>
                <a:gd name="T53" fmla="*/ 0 h 1674"/>
                <a:gd name="T54" fmla="*/ 0 w 3515"/>
                <a:gd name="T55" fmla="*/ 0 h 1674"/>
                <a:gd name="T56" fmla="*/ 0 w 3515"/>
                <a:gd name="T57" fmla="*/ 0 h 1674"/>
                <a:gd name="T58" fmla="*/ 0 w 3515"/>
                <a:gd name="T59" fmla="*/ 0 h 1674"/>
                <a:gd name="T60" fmla="*/ 0 w 3515"/>
                <a:gd name="T61" fmla="*/ 0 h 1674"/>
                <a:gd name="T62" fmla="*/ 0 w 3515"/>
                <a:gd name="T63" fmla="*/ 0 h 1674"/>
                <a:gd name="T64" fmla="*/ 0 w 3515"/>
                <a:gd name="T65" fmla="*/ 0 h 1674"/>
                <a:gd name="T66" fmla="*/ 0 w 3515"/>
                <a:gd name="T67" fmla="*/ 0 h 1674"/>
                <a:gd name="T68" fmla="*/ 0 w 3515"/>
                <a:gd name="T69" fmla="*/ 0 h 1674"/>
                <a:gd name="T70" fmla="*/ 0 w 3515"/>
                <a:gd name="T71" fmla="*/ 0 h 1674"/>
                <a:gd name="T72" fmla="*/ 0 w 3515"/>
                <a:gd name="T73" fmla="*/ 0 h 1674"/>
                <a:gd name="T74" fmla="*/ 0 w 3515"/>
                <a:gd name="T75" fmla="*/ 0 h 1674"/>
                <a:gd name="T76" fmla="*/ 0 w 3515"/>
                <a:gd name="T77" fmla="*/ 0 h 1674"/>
                <a:gd name="T78" fmla="*/ 0 w 3515"/>
                <a:gd name="T79" fmla="*/ 0 h 1674"/>
                <a:gd name="T80" fmla="*/ 0 w 3515"/>
                <a:gd name="T81" fmla="*/ 0 h 1674"/>
                <a:gd name="T82" fmla="*/ 0 w 3515"/>
                <a:gd name="T83" fmla="*/ 0 h 1674"/>
                <a:gd name="T84" fmla="*/ 0 w 3515"/>
                <a:gd name="T85" fmla="*/ 0 h 1674"/>
                <a:gd name="T86" fmla="*/ 0 w 3515"/>
                <a:gd name="T87" fmla="*/ 0 h 16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15"/>
                <a:gd name="T133" fmla="*/ 0 h 1674"/>
                <a:gd name="T134" fmla="*/ 3515 w 3515"/>
                <a:gd name="T135" fmla="*/ 1674 h 16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15" h="1674">
                  <a:moveTo>
                    <a:pt x="3515" y="103"/>
                  </a:moveTo>
                  <a:lnTo>
                    <a:pt x="3513" y="96"/>
                  </a:lnTo>
                  <a:lnTo>
                    <a:pt x="3511" y="91"/>
                  </a:lnTo>
                  <a:lnTo>
                    <a:pt x="3508" y="8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2" y="1644"/>
                  </a:lnTo>
                  <a:lnTo>
                    <a:pt x="15" y="1649"/>
                  </a:lnTo>
                  <a:lnTo>
                    <a:pt x="18" y="1657"/>
                  </a:lnTo>
                  <a:lnTo>
                    <a:pt x="25" y="1674"/>
                  </a:lnTo>
                  <a:lnTo>
                    <a:pt x="130" y="1627"/>
                  </a:lnTo>
                  <a:lnTo>
                    <a:pt x="225" y="1583"/>
                  </a:lnTo>
                  <a:lnTo>
                    <a:pt x="315" y="1543"/>
                  </a:lnTo>
                  <a:lnTo>
                    <a:pt x="398" y="1506"/>
                  </a:lnTo>
                  <a:lnTo>
                    <a:pt x="474" y="1472"/>
                  </a:lnTo>
                  <a:lnTo>
                    <a:pt x="547" y="1439"/>
                  </a:lnTo>
                  <a:lnTo>
                    <a:pt x="615" y="1408"/>
                  </a:lnTo>
                  <a:lnTo>
                    <a:pt x="679" y="1379"/>
                  </a:lnTo>
                  <a:lnTo>
                    <a:pt x="743" y="1352"/>
                  </a:lnTo>
                  <a:lnTo>
                    <a:pt x="804" y="1324"/>
                  </a:lnTo>
                  <a:lnTo>
                    <a:pt x="864" y="1297"/>
                  </a:lnTo>
                  <a:lnTo>
                    <a:pt x="925" y="1269"/>
                  </a:lnTo>
                  <a:lnTo>
                    <a:pt x="987" y="1241"/>
                  </a:lnTo>
                  <a:lnTo>
                    <a:pt x="1052" y="1212"/>
                  </a:lnTo>
                  <a:lnTo>
                    <a:pt x="1119" y="1182"/>
                  </a:lnTo>
                  <a:lnTo>
                    <a:pt x="1189" y="1150"/>
                  </a:lnTo>
                  <a:lnTo>
                    <a:pt x="1265" y="1116"/>
                  </a:lnTo>
                  <a:lnTo>
                    <a:pt x="1345" y="1081"/>
                  </a:lnTo>
                  <a:lnTo>
                    <a:pt x="1432" y="1042"/>
                  </a:lnTo>
                  <a:lnTo>
                    <a:pt x="1526" y="999"/>
                  </a:lnTo>
                  <a:lnTo>
                    <a:pt x="1628" y="953"/>
                  </a:lnTo>
                  <a:lnTo>
                    <a:pt x="1738" y="903"/>
                  </a:lnTo>
                  <a:lnTo>
                    <a:pt x="1859" y="850"/>
                  </a:lnTo>
                  <a:lnTo>
                    <a:pt x="1989" y="791"/>
                  </a:lnTo>
                  <a:lnTo>
                    <a:pt x="2132" y="726"/>
                  </a:lnTo>
                  <a:lnTo>
                    <a:pt x="2286" y="657"/>
                  </a:lnTo>
                  <a:lnTo>
                    <a:pt x="2453" y="582"/>
                  </a:lnTo>
                  <a:lnTo>
                    <a:pt x="2635" y="500"/>
                  </a:lnTo>
                  <a:lnTo>
                    <a:pt x="2830" y="412"/>
                  </a:lnTo>
                  <a:lnTo>
                    <a:pt x="3042" y="316"/>
                  </a:lnTo>
                  <a:lnTo>
                    <a:pt x="3269" y="214"/>
                  </a:lnTo>
                  <a:lnTo>
                    <a:pt x="3515" y="103"/>
                  </a:lnTo>
                  <a:close/>
                </a:path>
              </a:pathLst>
            </a:custGeom>
            <a:solidFill>
              <a:srgbClr val="D6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24" name="Freeform 43"/>
            <p:cNvSpPr/>
            <p:nvPr/>
          </p:nvSpPr>
          <p:spPr bwMode="auto">
            <a:xfrm>
              <a:off x="1104" y="3024"/>
              <a:ext cx="159" cy="92"/>
            </a:xfrm>
            <a:custGeom>
              <a:avLst/>
              <a:gdLst>
                <a:gd name="T0" fmla="*/ 0 w 3503"/>
                <a:gd name="T1" fmla="*/ 0 h 1649"/>
                <a:gd name="T2" fmla="*/ 0 w 3503"/>
                <a:gd name="T3" fmla="*/ 0 h 1649"/>
                <a:gd name="T4" fmla="*/ 0 w 3503"/>
                <a:gd name="T5" fmla="*/ 0 h 1649"/>
                <a:gd name="T6" fmla="*/ 0 w 3503"/>
                <a:gd name="T7" fmla="*/ 0 h 1649"/>
                <a:gd name="T8" fmla="*/ 0 w 3503"/>
                <a:gd name="T9" fmla="*/ 0 h 1649"/>
                <a:gd name="T10" fmla="*/ 0 w 3503"/>
                <a:gd name="T11" fmla="*/ 0 h 1649"/>
                <a:gd name="T12" fmla="*/ 0 w 3503"/>
                <a:gd name="T13" fmla="*/ 0 h 1649"/>
                <a:gd name="T14" fmla="*/ 0 w 3503"/>
                <a:gd name="T15" fmla="*/ 0 h 1649"/>
                <a:gd name="T16" fmla="*/ 0 w 3503"/>
                <a:gd name="T17" fmla="*/ 0 h 1649"/>
                <a:gd name="T18" fmla="*/ 0 w 3503"/>
                <a:gd name="T19" fmla="*/ 0 h 1649"/>
                <a:gd name="T20" fmla="*/ 0 w 3503"/>
                <a:gd name="T21" fmla="*/ 0 h 1649"/>
                <a:gd name="T22" fmla="*/ 0 w 3503"/>
                <a:gd name="T23" fmla="*/ 0 h 1649"/>
                <a:gd name="T24" fmla="*/ 0 w 3503"/>
                <a:gd name="T25" fmla="*/ 0 h 1649"/>
                <a:gd name="T26" fmla="*/ 0 w 3503"/>
                <a:gd name="T27" fmla="*/ 0 h 1649"/>
                <a:gd name="T28" fmla="*/ 0 w 3503"/>
                <a:gd name="T29" fmla="*/ 0 h 1649"/>
                <a:gd name="T30" fmla="*/ 0 w 3503"/>
                <a:gd name="T31" fmla="*/ 0 h 1649"/>
                <a:gd name="T32" fmla="*/ 0 w 3503"/>
                <a:gd name="T33" fmla="*/ 0 h 1649"/>
                <a:gd name="T34" fmla="*/ 0 w 3503"/>
                <a:gd name="T35" fmla="*/ 0 h 1649"/>
                <a:gd name="T36" fmla="*/ 0 w 3503"/>
                <a:gd name="T37" fmla="*/ 0 h 1649"/>
                <a:gd name="T38" fmla="*/ 0 w 3503"/>
                <a:gd name="T39" fmla="*/ 0 h 1649"/>
                <a:gd name="T40" fmla="*/ 0 w 3503"/>
                <a:gd name="T41" fmla="*/ 0 h 16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03"/>
                <a:gd name="T64" fmla="*/ 0 h 1649"/>
                <a:gd name="T65" fmla="*/ 3503 w 3503"/>
                <a:gd name="T66" fmla="*/ 1649 h 16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03" h="1649">
                  <a:moveTo>
                    <a:pt x="3503" y="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13" y="1649"/>
                  </a:lnTo>
                  <a:lnTo>
                    <a:pt x="3503" y="83"/>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25" name="Freeform 44"/>
            <p:cNvSpPr/>
            <p:nvPr/>
          </p:nvSpPr>
          <p:spPr bwMode="auto">
            <a:xfrm>
              <a:off x="1277" y="3064"/>
              <a:ext cx="2" cy="3"/>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7"/>
                  </a:lnTo>
                  <a:lnTo>
                    <a:pt x="26" y="13"/>
                  </a:lnTo>
                  <a:lnTo>
                    <a:pt x="28" y="21"/>
                  </a:lnTo>
                  <a:lnTo>
                    <a:pt x="27" y="29"/>
                  </a:lnTo>
                  <a:lnTo>
                    <a:pt x="23" y="35"/>
                  </a:lnTo>
                  <a:lnTo>
                    <a:pt x="16" y="40"/>
                  </a:lnTo>
                  <a:lnTo>
                    <a:pt x="0" y="2"/>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26" name="Freeform 45"/>
            <p:cNvSpPr/>
            <p:nvPr/>
          </p:nvSpPr>
          <p:spPr bwMode="auto">
            <a:xfrm>
              <a:off x="1118" y="3064"/>
              <a:ext cx="160" cy="90"/>
            </a:xfrm>
            <a:custGeom>
              <a:avLst/>
              <a:gdLst>
                <a:gd name="T0" fmla="*/ 0 w 3529"/>
                <a:gd name="T1" fmla="*/ 0 h 1614"/>
                <a:gd name="T2" fmla="*/ 0 w 3529"/>
                <a:gd name="T3" fmla="*/ 0 h 1614"/>
                <a:gd name="T4" fmla="*/ 0 w 3529"/>
                <a:gd name="T5" fmla="*/ 0 h 1614"/>
                <a:gd name="T6" fmla="*/ 0 w 3529"/>
                <a:gd name="T7" fmla="*/ 0 h 1614"/>
                <a:gd name="T8" fmla="*/ 0 w 3529"/>
                <a:gd name="T9" fmla="*/ 0 h 1614"/>
                <a:gd name="T10" fmla="*/ 0 w 3529"/>
                <a:gd name="T11" fmla="*/ 0 h 1614"/>
                <a:gd name="T12" fmla="*/ 0 60000 65536"/>
                <a:gd name="T13" fmla="*/ 0 60000 65536"/>
                <a:gd name="T14" fmla="*/ 0 60000 65536"/>
                <a:gd name="T15" fmla="*/ 0 60000 65536"/>
                <a:gd name="T16" fmla="*/ 0 60000 65536"/>
                <a:gd name="T17" fmla="*/ 0 60000 65536"/>
                <a:gd name="T18" fmla="*/ 0 w 3529"/>
                <a:gd name="T19" fmla="*/ 0 h 1614"/>
                <a:gd name="T20" fmla="*/ 3529 w 3529"/>
                <a:gd name="T21" fmla="*/ 1614 h 1614"/>
              </a:gdLst>
              <a:ahLst/>
              <a:cxnLst>
                <a:cxn ang="T12">
                  <a:pos x="T0" y="T1"/>
                </a:cxn>
                <a:cxn ang="T13">
                  <a:pos x="T2" y="T3"/>
                </a:cxn>
                <a:cxn ang="T14">
                  <a:pos x="T4" y="T5"/>
                </a:cxn>
                <a:cxn ang="T15">
                  <a:pos x="T6" y="T7"/>
                </a:cxn>
                <a:cxn ang="T16">
                  <a:pos x="T8" y="T9"/>
                </a:cxn>
                <a:cxn ang="T17">
                  <a:pos x="T10" y="T11"/>
                </a:cxn>
              </a:cxnLst>
              <a:rect l="T18" t="T19" r="T20" b="T21"/>
              <a:pathLst>
                <a:path w="3529" h="1614">
                  <a:moveTo>
                    <a:pt x="8" y="1596"/>
                  </a:moveTo>
                  <a:lnTo>
                    <a:pt x="0" y="1577"/>
                  </a:lnTo>
                  <a:lnTo>
                    <a:pt x="3513" y="0"/>
                  </a:lnTo>
                  <a:lnTo>
                    <a:pt x="3529" y="38"/>
                  </a:lnTo>
                  <a:lnTo>
                    <a:pt x="16" y="1614"/>
                  </a:lnTo>
                  <a:lnTo>
                    <a:pt x="8" y="1596"/>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27" name="Freeform 46"/>
            <p:cNvSpPr/>
            <p:nvPr/>
          </p:nvSpPr>
          <p:spPr bwMode="auto">
            <a:xfrm>
              <a:off x="1117" y="3152"/>
              <a:ext cx="1"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28" y="37"/>
                  </a:moveTo>
                  <a:lnTo>
                    <a:pt x="19" y="40"/>
                  </a:lnTo>
                  <a:lnTo>
                    <a:pt x="12" y="37"/>
                  </a:lnTo>
                  <a:lnTo>
                    <a:pt x="6" y="33"/>
                  </a:lnTo>
                  <a:lnTo>
                    <a:pt x="2" y="26"/>
                  </a:lnTo>
                  <a:lnTo>
                    <a:pt x="0" y="19"/>
                  </a:lnTo>
                  <a:lnTo>
                    <a:pt x="1" y="11"/>
                  </a:lnTo>
                  <a:lnTo>
                    <a:pt x="5" y="5"/>
                  </a:lnTo>
                  <a:lnTo>
                    <a:pt x="12" y="0"/>
                  </a:lnTo>
                  <a:lnTo>
                    <a:pt x="28" y="37"/>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28" name="Freeform 47"/>
            <p:cNvSpPr/>
            <p:nvPr/>
          </p:nvSpPr>
          <p:spPr bwMode="auto">
            <a:xfrm>
              <a:off x="1281" y="3075"/>
              <a:ext cx="2"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6"/>
                  </a:lnTo>
                  <a:lnTo>
                    <a:pt x="26" y="13"/>
                  </a:lnTo>
                  <a:lnTo>
                    <a:pt x="28" y="21"/>
                  </a:lnTo>
                  <a:lnTo>
                    <a:pt x="27" y="29"/>
                  </a:lnTo>
                  <a:lnTo>
                    <a:pt x="23" y="35"/>
                  </a:lnTo>
                  <a:lnTo>
                    <a:pt x="16" y="40"/>
                  </a:lnTo>
                  <a:lnTo>
                    <a:pt x="0" y="2"/>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29" name="Freeform 48"/>
            <p:cNvSpPr/>
            <p:nvPr/>
          </p:nvSpPr>
          <p:spPr bwMode="auto">
            <a:xfrm>
              <a:off x="1121" y="3075"/>
              <a:ext cx="161" cy="91"/>
            </a:xfrm>
            <a:custGeom>
              <a:avLst/>
              <a:gdLst>
                <a:gd name="T0" fmla="*/ 0 w 3547"/>
                <a:gd name="T1" fmla="*/ 0 h 1633"/>
                <a:gd name="T2" fmla="*/ 0 w 3547"/>
                <a:gd name="T3" fmla="*/ 0 h 1633"/>
                <a:gd name="T4" fmla="*/ 0 w 3547"/>
                <a:gd name="T5" fmla="*/ 0 h 1633"/>
                <a:gd name="T6" fmla="*/ 0 w 3547"/>
                <a:gd name="T7" fmla="*/ 0 h 1633"/>
                <a:gd name="T8" fmla="*/ 0 w 3547"/>
                <a:gd name="T9" fmla="*/ 0 h 1633"/>
                <a:gd name="T10" fmla="*/ 0 w 3547"/>
                <a:gd name="T11" fmla="*/ 0 h 1633"/>
                <a:gd name="T12" fmla="*/ 0 60000 65536"/>
                <a:gd name="T13" fmla="*/ 0 60000 65536"/>
                <a:gd name="T14" fmla="*/ 0 60000 65536"/>
                <a:gd name="T15" fmla="*/ 0 60000 65536"/>
                <a:gd name="T16" fmla="*/ 0 60000 65536"/>
                <a:gd name="T17" fmla="*/ 0 60000 65536"/>
                <a:gd name="T18" fmla="*/ 0 w 3547"/>
                <a:gd name="T19" fmla="*/ 0 h 1633"/>
                <a:gd name="T20" fmla="*/ 3547 w 3547"/>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3547" h="1633">
                  <a:moveTo>
                    <a:pt x="8" y="1614"/>
                  </a:moveTo>
                  <a:lnTo>
                    <a:pt x="0" y="1595"/>
                  </a:lnTo>
                  <a:lnTo>
                    <a:pt x="3531" y="0"/>
                  </a:lnTo>
                  <a:lnTo>
                    <a:pt x="3547" y="38"/>
                  </a:lnTo>
                  <a:lnTo>
                    <a:pt x="17" y="1633"/>
                  </a:lnTo>
                  <a:lnTo>
                    <a:pt x="8" y="1614"/>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30" name="Freeform 49"/>
            <p:cNvSpPr/>
            <p:nvPr/>
          </p:nvSpPr>
          <p:spPr bwMode="auto">
            <a:xfrm>
              <a:off x="1120" y="3164"/>
              <a:ext cx="2" cy="2"/>
            </a:xfrm>
            <a:custGeom>
              <a:avLst/>
              <a:gdLst>
                <a:gd name="T0" fmla="*/ 0 w 29"/>
                <a:gd name="T1" fmla="*/ 0 h 40"/>
                <a:gd name="T2" fmla="*/ 0 w 29"/>
                <a:gd name="T3" fmla="*/ 0 h 40"/>
                <a:gd name="T4" fmla="*/ 0 w 29"/>
                <a:gd name="T5" fmla="*/ 0 h 40"/>
                <a:gd name="T6" fmla="*/ 0 w 29"/>
                <a:gd name="T7" fmla="*/ 0 h 40"/>
                <a:gd name="T8" fmla="*/ 0 w 29"/>
                <a:gd name="T9" fmla="*/ 0 h 40"/>
                <a:gd name="T10" fmla="*/ 0 w 29"/>
                <a:gd name="T11" fmla="*/ 0 h 40"/>
                <a:gd name="T12" fmla="*/ 0 w 29"/>
                <a:gd name="T13" fmla="*/ 0 h 40"/>
                <a:gd name="T14" fmla="*/ 0 w 29"/>
                <a:gd name="T15" fmla="*/ 0 h 40"/>
                <a:gd name="T16" fmla="*/ 0 w 29"/>
                <a:gd name="T17" fmla="*/ 0 h 40"/>
                <a:gd name="T18" fmla="*/ 0 w 29"/>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29" y="38"/>
                  </a:moveTo>
                  <a:lnTo>
                    <a:pt x="19" y="40"/>
                  </a:lnTo>
                  <a:lnTo>
                    <a:pt x="12" y="38"/>
                  </a:lnTo>
                  <a:lnTo>
                    <a:pt x="6" y="34"/>
                  </a:lnTo>
                  <a:lnTo>
                    <a:pt x="2" y="27"/>
                  </a:lnTo>
                  <a:lnTo>
                    <a:pt x="0" y="19"/>
                  </a:lnTo>
                  <a:lnTo>
                    <a:pt x="1" y="12"/>
                  </a:lnTo>
                  <a:lnTo>
                    <a:pt x="5" y="6"/>
                  </a:lnTo>
                  <a:lnTo>
                    <a:pt x="12" y="0"/>
                  </a:lnTo>
                  <a:lnTo>
                    <a:pt x="29" y="38"/>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31" name="Freeform 50"/>
            <p:cNvSpPr/>
            <p:nvPr/>
          </p:nvSpPr>
          <p:spPr bwMode="auto">
            <a:xfrm>
              <a:off x="1112" y="3169"/>
              <a:ext cx="50" cy="122"/>
            </a:xfrm>
            <a:custGeom>
              <a:avLst/>
              <a:gdLst>
                <a:gd name="T0" fmla="*/ 0 w 1103"/>
                <a:gd name="T1" fmla="*/ 0 h 2201"/>
                <a:gd name="T2" fmla="*/ 0 w 1103"/>
                <a:gd name="T3" fmla="*/ 0 h 2201"/>
                <a:gd name="T4" fmla="*/ 0 w 1103"/>
                <a:gd name="T5" fmla="*/ 0 h 2201"/>
                <a:gd name="T6" fmla="*/ 0 w 1103"/>
                <a:gd name="T7" fmla="*/ 0 h 2201"/>
                <a:gd name="T8" fmla="*/ 0 w 1103"/>
                <a:gd name="T9" fmla="*/ 0 h 2201"/>
                <a:gd name="T10" fmla="*/ 0 w 1103"/>
                <a:gd name="T11" fmla="*/ 0 h 2201"/>
                <a:gd name="T12" fmla="*/ 0 w 1103"/>
                <a:gd name="T13" fmla="*/ 0 h 2201"/>
                <a:gd name="T14" fmla="*/ 0 w 1103"/>
                <a:gd name="T15" fmla="*/ 0 h 2201"/>
                <a:gd name="T16" fmla="*/ 0 w 1103"/>
                <a:gd name="T17" fmla="*/ 0 h 2201"/>
                <a:gd name="T18" fmla="*/ 0 w 1103"/>
                <a:gd name="T19" fmla="*/ 0 h 2201"/>
                <a:gd name="T20" fmla="*/ 0 w 1103"/>
                <a:gd name="T21" fmla="*/ 0 h 2201"/>
                <a:gd name="T22" fmla="*/ 0 w 1103"/>
                <a:gd name="T23" fmla="*/ 0 h 2201"/>
                <a:gd name="T24" fmla="*/ 0 w 1103"/>
                <a:gd name="T25" fmla="*/ 0 h 2201"/>
                <a:gd name="T26" fmla="*/ 0 w 1103"/>
                <a:gd name="T27" fmla="*/ 0 h 2201"/>
                <a:gd name="T28" fmla="*/ 0 w 1103"/>
                <a:gd name="T29" fmla="*/ 0 h 2201"/>
                <a:gd name="T30" fmla="*/ 0 w 1103"/>
                <a:gd name="T31" fmla="*/ 0 h 2201"/>
                <a:gd name="T32" fmla="*/ 0 w 1103"/>
                <a:gd name="T33" fmla="*/ 0 h 2201"/>
                <a:gd name="T34" fmla="*/ 0 w 1103"/>
                <a:gd name="T35" fmla="*/ 0 h 2201"/>
                <a:gd name="T36" fmla="*/ 0 w 1103"/>
                <a:gd name="T37" fmla="*/ 0 h 2201"/>
                <a:gd name="T38" fmla="*/ 0 w 1103"/>
                <a:gd name="T39" fmla="*/ 0 h 2201"/>
                <a:gd name="T40" fmla="*/ 0 w 1103"/>
                <a:gd name="T41" fmla="*/ 0 h 2201"/>
                <a:gd name="T42" fmla="*/ 0 w 1103"/>
                <a:gd name="T43" fmla="*/ 0 h 2201"/>
                <a:gd name="T44" fmla="*/ 0 w 1103"/>
                <a:gd name="T45" fmla="*/ 0 h 2201"/>
                <a:gd name="T46" fmla="*/ 0 w 1103"/>
                <a:gd name="T47" fmla="*/ 0 h 2201"/>
                <a:gd name="T48" fmla="*/ 0 w 1103"/>
                <a:gd name="T49" fmla="*/ 0 h 2201"/>
                <a:gd name="T50" fmla="*/ 0 w 1103"/>
                <a:gd name="T51" fmla="*/ 0 h 2201"/>
                <a:gd name="T52" fmla="*/ 0 w 1103"/>
                <a:gd name="T53" fmla="*/ 0 h 2201"/>
                <a:gd name="T54" fmla="*/ 0 w 1103"/>
                <a:gd name="T55" fmla="*/ 0 h 2201"/>
                <a:gd name="T56" fmla="*/ 0 w 1103"/>
                <a:gd name="T57" fmla="*/ 0 h 2201"/>
                <a:gd name="T58" fmla="*/ 0 w 1103"/>
                <a:gd name="T59" fmla="*/ 0 h 2201"/>
                <a:gd name="T60" fmla="*/ 0 w 1103"/>
                <a:gd name="T61" fmla="*/ 0 h 2201"/>
                <a:gd name="T62" fmla="*/ 0 w 1103"/>
                <a:gd name="T63" fmla="*/ 0 h 2201"/>
                <a:gd name="T64" fmla="*/ 0 w 1103"/>
                <a:gd name="T65" fmla="*/ 0 h 2201"/>
                <a:gd name="T66" fmla="*/ 0 w 1103"/>
                <a:gd name="T67" fmla="*/ 0 h 2201"/>
                <a:gd name="T68" fmla="*/ 0 w 1103"/>
                <a:gd name="T69" fmla="*/ 0 h 2201"/>
                <a:gd name="T70" fmla="*/ 0 w 1103"/>
                <a:gd name="T71" fmla="*/ 0 h 2201"/>
                <a:gd name="T72" fmla="*/ 0 w 1103"/>
                <a:gd name="T73" fmla="*/ 0 h 2201"/>
                <a:gd name="T74" fmla="*/ 0 w 1103"/>
                <a:gd name="T75" fmla="*/ 0 h 2201"/>
                <a:gd name="T76" fmla="*/ 0 w 1103"/>
                <a:gd name="T77" fmla="*/ 0 h 2201"/>
                <a:gd name="T78" fmla="*/ 0 w 1103"/>
                <a:gd name="T79" fmla="*/ 0 h 2201"/>
                <a:gd name="T80" fmla="*/ 0 w 1103"/>
                <a:gd name="T81" fmla="*/ 0 h 2201"/>
                <a:gd name="T82" fmla="*/ 0 w 1103"/>
                <a:gd name="T83" fmla="*/ 0 h 2201"/>
                <a:gd name="T84" fmla="*/ 0 w 1103"/>
                <a:gd name="T85" fmla="*/ 0 h 2201"/>
                <a:gd name="T86" fmla="*/ 0 w 1103"/>
                <a:gd name="T87" fmla="*/ 0 h 2201"/>
                <a:gd name="T88" fmla="*/ 0 w 1103"/>
                <a:gd name="T89" fmla="*/ 0 h 2201"/>
                <a:gd name="T90" fmla="*/ 0 w 1103"/>
                <a:gd name="T91" fmla="*/ 0 h 2201"/>
                <a:gd name="T92" fmla="*/ 0 w 1103"/>
                <a:gd name="T93" fmla="*/ 0 h 2201"/>
                <a:gd name="T94" fmla="*/ 0 w 1103"/>
                <a:gd name="T95" fmla="*/ 0 h 2201"/>
                <a:gd name="T96" fmla="*/ 0 w 1103"/>
                <a:gd name="T97" fmla="*/ 0 h 2201"/>
                <a:gd name="T98" fmla="*/ 0 w 1103"/>
                <a:gd name="T99" fmla="*/ 0 h 2201"/>
                <a:gd name="T100" fmla="*/ 0 w 1103"/>
                <a:gd name="T101" fmla="*/ 0 h 2201"/>
                <a:gd name="T102" fmla="*/ 0 w 1103"/>
                <a:gd name="T103" fmla="*/ 0 h 22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1"/>
                <a:gd name="T158" fmla="*/ 1103 w 1103"/>
                <a:gd name="T159" fmla="*/ 2201 h 22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1">
                  <a:moveTo>
                    <a:pt x="230" y="56"/>
                  </a:moveTo>
                  <a:lnTo>
                    <a:pt x="1103" y="2072"/>
                  </a:lnTo>
                  <a:lnTo>
                    <a:pt x="1067" y="2201"/>
                  </a:lnTo>
                  <a:lnTo>
                    <a:pt x="1031" y="2186"/>
                  </a:lnTo>
                  <a:lnTo>
                    <a:pt x="994" y="2172"/>
                  </a:lnTo>
                  <a:lnTo>
                    <a:pt x="958" y="2155"/>
                  </a:lnTo>
                  <a:lnTo>
                    <a:pt x="921" y="2138"/>
                  </a:lnTo>
                  <a:lnTo>
                    <a:pt x="886" y="2119"/>
                  </a:lnTo>
                  <a:lnTo>
                    <a:pt x="850" y="2100"/>
                  </a:lnTo>
                  <a:lnTo>
                    <a:pt x="814" y="2079"/>
                  </a:lnTo>
                  <a:lnTo>
                    <a:pt x="780" y="2058"/>
                  </a:lnTo>
                  <a:lnTo>
                    <a:pt x="745" y="2036"/>
                  </a:lnTo>
                  <a:lnTo>
                    <a:pt x="711" y="2012"/>
                  </a:lnTo>
                  <a:lnTo>
                    <a:pt x="677" y="1988"/>
                  </a:lnTo>
                  <a:lnTo>
                    <a:pt x="644" y="1964"/>
                  </a:lnTo>
                  <a:lnTo>
                    <a:pt x="610" y="1939"/>
                  </a:lnTo>
                  <a:lnTo>
                    <a:pt x="579" y="1911"/>
                  </a:lnTo>
                  <a:lnTo>
                    <a:pt x="547" y="1884"/>
                  </a:lnTo>
                  <a:lnTo>
                    <a:pt x="515" y="1856"/>
                  </a:lnTo>
                  <a:lnTo>
                    <a:pt x="485" y="1827"/>
                  </a:lnTo>
                  <a:lnTo>
                    <a:pt x="455" y="1797"/>
                  </a:lnTo>
                  <a:lnTo>
                    <a:pt x="426" y="1767"/>
                  </a:lnTo>
                  <a:lnTo>
                    <a:pt x="397" y="1736"/>
                  </a:lnTo>
                  <a:lnTo>
                    <a:pt x="370" y="1705"/>
                  </a:lnTo>
                  <a:lnTo>
                    <a:pt x="342" y="1672"/>
                  </a:lnTo>
                  <a:lnTo>
                    <a:pt x="316" y="1638"/>
                  </a:lnTo>
                  <a:lnTo>
                    <a:pt x="291" y="1604"/>
                  </a:lnTo>
                  <a:lnTo>
                    <a:pt x="267" y="1571"/>
                  </a:lnTo>
                  <a:lnTo>
                    <a:pt x="243" y="1536"/>
                  </a:lnTo>
                  <a:lnTo>
                    <a:pt x="221" y="1500"/>
                  </a:lnTo>
                  <a:lnTo>
                    <a:pt x="199" y="1463"/>
                  </a:lnTo>
                  <a:lnTo>
                    <a:pt x="178" y="1427"/>
                  </a:lnTo>
                  <a:lnTo>
                    <a:pt x="158" y="1389"/>
                  </a:lnTo>
                  <a:lnTo>
                    <a:pt x="140" y="1351"/>
                  </a:lnTo>
                  <a:lnTo>
                    <a:pt x="123" y="1314"/>
                  </a:lnTo>
                  <a:lnTo>
                    <a:pt x="94" y="1241"/>
                  </a:lnTo>
                  <a:lnTo>
                    <a:pt x="70" y="1164"/>
                  </a:lnTo>
                  <a:lnTo>
                    <a:pt x="49" y="1083"/>
                  </a:lnTo>
                  <a:lnTo>
                    <a:pt x="32" y="997"/>
                  </a:lnTo>
                  <a:lnTo>
                    <a:pt x="19" y="910"/>
                  </a:lnTo>
                  <a:lnTo>
                    <a:pt x="8" y="822"/>
                  </a:lnTo>
                  <a:lnTo>
                    <a:pt x="2" y="732"/>
                  </a:lnTo>
                  <a:lnTo>
                    <a:pt x="0" y="641"/>
                  </a:lnTo>
                  <a:lnTo>
                    <a:pt x="2" y="551"/>
                  </a:lnTo>
                  <a:lnTo>
                    <a:pt x="8" y="463"/>
                  </a:lnTo>
                  <a:lnTo>
                    <a:pt x="18" y="375"/>
                  </a:lnTo>
                  <a:lnTo>
                    <a:pt x="31" y="292"/>
                  </a:lnTo>
                  <a:lnTo>
                    <a:pt x="48" y="212"/>
                  </a:lnTo>
                  <a:lnTo>
                    <a:pt x="69" y="136"/>
                  </a:lnTo>
                  <a:lnTo>
                    <a:pt x="94" y="65"/>
                  </a:lnTo>
                  <a:lnTo>
                    <a:pt x="123" y="0"/>
                  </a:lnTo>
                  <a:lnTo>
                    <a:pt x="230" y="56"/>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32" name="Freeform 51"/>
            <p:cNvSpPr/>
            <p:nvPr/>
          </p:nvSpPr>
          <p:spPr bwMode="auto">
            <a:xfrm>
              <a:off x="1111" y="3169"/>
              <a:ext cx="50" cy="122"/>
            </a:xfrm>
            <a:custGeom>
              <a:avLst/>
              <a:gdLst>
                <a:gd name="T0" fmla="*/ 0 w 1103"/>
                <a:gd name="T1" fmla="*/ 0 h 2202"/>
                <a:gd name="T2" fmla="*/ 0 w 1103"/>
                <a:gd name="T3" fmla="*/ 0 h 2202"/>
                <a:gd name="T4" fmla="*/ 0 w 1103"/>
                <a:gd name="T5" fmla="*/ 0 h 2202"/>
                <a:gd name="T6" fmla="*/ 0 w 1103"/>
                <a:gd name="T7" fmla="*/ 0 h 2202"/>
                <a:gd name="T8" fmla="*/ 0 w 1103"/>
                <a:gd name="T9" fmla="*/ 0 h 2202"/>
                <a:gd name="T10" fmla="*/ 0 w 1103"/>
                <a:gd name="T11" fmla="*/ 0 h 2202"/>
                <a:gd name="T12" fmla="*/ 0 w 1103"/>
                <a:gd name="T13" fmla="*/ 0 h 2202"/>
                <a:gd name="T14" fmla="*/ 0 w 1103"/>
                <a:gd name="T15" fmla="*/ 0 h 2202"/>
                <a:gd name="T16" fmla="*/ 0 w 1103"/>
                <a:gd name="T17" fmla="*/ 0 h 2202"/>
                <a:gd name="T18" fmla="*/ 0 w 1103"/>
                <a:gd name="T19" fmla="*/ 0 h 2202"/>
                <a:gd name="T20" fmla="*/ 0 w 1103"/>
                <a:gd name="T21" fmla="*/ 0 h 2202"/>
                <a:gd name="T22" fmla="*/ 0 w 1103"/>
                <a:gd name="T23" fmla="*/ 0 h 2202"/>
                <a:gd name="T24" fmla="*/ 0 w 1103"/>
                <a:gd name="T25" fmla="*/ 0 h 2202"/>
                <a:gd name="T26" fmla="*/ 0 w 1103"/>
                <a:gd name="T27" fmla="*/ 0 h 2202"/>
                <a:gd name="T28" fmla="*/ 0 w 1103"/>
                <a:gd name="T29" fmla="*/ 0 h 2202"/>
                <a:gd name="T30" fmla="*/ 0 w 1103"/>
                <a:gd name="T31" fmla="*/ 0 h 2202"/>
                <a:gd name="T32" fmla="*/ 0 w 1103"/>
                <a:gd name="T33" fmla="*/ 0 h 2202"/>
                <a:gd name="T34" fmla="*/ 0 w 1103"/>
                <a:gd name="T35" fmla="*/ 0 h 2202"/>
                <a:gd name="T36" fmla="*/ 0 w 1103"/>
                <a:gd name="T37" fmla="*/ 0 h 2202"/>
                <a:gd name="T38" fmla="*/ 0 w 1103"/>
                <a:gd name="T39" fmla="*/ 0 h 2202"/>
                <a:gd name="T40" fmla="*/ 0 w 1103"/>
                <a:gd name="T41" fmla="*/ 0 h 2202"/>
                <a:gd name="T42" fmla="*/ 0 w 1103"/>
                <a:gd name="T43" fmla="*/ 0 h 2202"/>
                <a:gd name="T44" fmla="*/ 0 w 1103"/>
                <a:gd name="T45" fmla="*/ 0 h 2202"/>
                <a:gd name="T46" fmla="*/ 0 w 1103"/>
                <a:gd name="T47" fmla="*/ 0 h 2202"/>
                <a:gd name="T48" fmla="*/ 0 w 1103"/>
                <a:gd name="T49" fmla="*/ 0 h 2202"/>
                <a:gd name="T50" fmla="*/ 0 w 1103"/>
                <a:gd name="T51" fmla="*/ 0 h 2202"/>
                <a:gd name="T52" fmla="*/ 0 w 1103"/>
                <a:gd name="T53" fmla="*/ 0 h 2202"/>
                <a:gd name="T54" fmla="*/ 0 w 1103"/>
                <a:gd name="T55" fmla="*/ 0 h 2202"/>
                <a:gd name="T56" fmla="*/ 0 w 1103"/>
                <a:gd name="T57" fmla="*/ 0 h 2202"/>
                <a:gd name="T58" fmla="*/ 0 w 1103"/>
                <a:gd name="T59" fmla="*/ 0 h 2202"/>
                <a:gd name="T60" fmla="*/ 0 w 1103"/>
                <a:gd name="T61" fmla="*/ 0 h 2202"/>
                <a:gd name="T62" fmla="*/ 0 w 1103"/>
                <a:gd name="T63" fmla="*/ 0 h 2202"/>
                <a:gd name="T64" fmla="*/ 0 w 1103"/>
                <a:gd name="T65" fmla="*/ 0 h 2202"/>
                <a:gd name="T66" fmla="*/ 0 w 1103"/>
                <a:gd name="T67" fmla="*/ 0 h 2202"/>
                <a:gd name="T68" fmla="*/ 0 w 1103"/>
                <a:gd name="T69" fmla="*/ 0 h 2202"/>
                <a:gd name="T70" fmla="*/ 0 w 1103"/>
                <a:gd name="T71" fmla="*/ 0 h 2202"/>
                <a:gd name="T72" fmla="*/ 0 w 1103"/>
                <a:gd name="T73" fmla="*/ 0 h 2202"/>
                <a:gd name="T74" fmla="*/ 0 w 1103"/>
                <a:gd name="T75" fmla="*/ 0 h 2202"/>
                <a:gd name="T76" fmla="*/ 0 w 1103"/>
                <a:gd name="T77" fmla="*/ 0 h 2202"/>
                <a:gd name="T78" fmla="*/ 0 w 1103"/>
                <a:gd name="T79" fmla="*/ 0 h 2202"/>
                <a:gd name="T80" fmla="*/ 0 w 1103"/>
                <a:gd name="T81" fmla="*/ 0 h 2202"/>
                <a:gd name="T82" fmla="*/ 0 w 1103"/>
                <a:gd name="T83" fmla="*/ 0 h 2202"/>
                <a:gd name="T84" fmla="*/ 0 w 1103"/>
                <a:gd name="T85" fmla="*/ 0 h 2202"/>
                <a:gd name="T86" fmla="*/ 0 w 1103"/>
                <a:gd name="T87" fmla="*/ 0 h 2202"/>
                <a:gd name="T88" fmla="*/ 0 w 1103"/>
                <a:gd name="T89" fmla="*/ 0 h 2202"/>
                <a:gd name="T90" fmla="*/ 0 w 1103"/>
                <a:gd name="T91" fmla="*/ 0 h 2202"/>
                <a:gd name="T92" fmla="*/ 0 w 1103"/>
                <a:gd name="T93" fmla="*/ 0 h 2202"/>
                <a:gd name="T94" fmla="*/ 0 w 1103"/>
                <a:gd name="T95" fmla="*/ 0 h 2202"/>
                <a:gd name="T96" fmla="*/ 0 w 1103"/>
                <a:gd name="T97" fmla="*/ 0 h 2202"/>
                <a:gd name="T98" fmla="*/ 0 w 1103"/>
                <a:gd name="T99" fmla="*/ 0 h 2202"/>
                <a:gd name="T100" fmla="*/ 0 w 1103"/>
                <a:gd name="T101" fmla="*/ 0 h 2202"/>
                <a:gd name="T102" fmla="*/ 0 w 1103"/>
                <a:gd name="T103" fmla="*/ 0 h 2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2"/>
                <a:gd name="T158" fmla="*/ 1103 w 1103"/>
                <a:gd name="T159" fmla="*/ 2202 h 2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2">
                  <a:moveTo>
                    <a:pt x="230" y="56"/>
                  </a:moveTo>
                  <a:lnTo>
                    <a:pt x="1103" y="2072"/>
                  </a:lnTo>
                  <a:lnTo>
                    <a:pt x="1067" y="2202"/>
                  </a:lnTo>
                  <a:lnTo>
                    <a:pt x="1030" y="2187"/>
                  </a:lnTo>
                  <a:lnTo>
                    <a:pt x="994" y="2172"/>
                  </a:lnTo>
                  <a:lnTo>
                    <a:pt x="958" y="2155"/>
                  </a:lnTo>
                  <a:lnTo>
                    <a:pt x="921" y="2138"/>
                  </a:lnTo>
                  <a:lnTo>
                    <a:pt x="886" y="2119"/>
                  </a:lnTo>
                  <a:lnTo>
                    <a:pt x="850" y="2100"/>
                  </a:lnTo>
                  <a:lnTo>
                    <a:pt x="814" y="2079"/>
                  </a:lnTo>
                  <a:lnTo>
                    <a:pt x="779" y="2058"/>
                  </a:lnTo>
                  <a:lnTo>
                    <a:pt x="745" y="2036"/>
                  </a:lnTo>
                  <a:lnTo>
                    <a:pt x="711" y="2013"/>
                  </a:lnTo>
                  <a:lnTo>
                    <a:pt x="676" y="1989"/>
                  </a:lnTo>
                  <a:lnTo>
                    <a:pt x="644" y="1964"/>
                  </a:lnTo>
                  <a:lnTo>
                    <a:pt x="610" y="1939"/>
                  </a:lnTo>
                  <a:lnTo>
                    <a:pt x="578" y="1912"/>
                  </a:lnTo>
                  <a:lnTo>
                    <a:pt x="547" y="1884"/>
                  </a:lnTo>
                  <a:lnTo>
                    <a:pt x="515" y="1857"/>
                  </a:lnTo>
                  <a:lnTo>
                    <a:pt x="485" y="1827"/>
                  </a:lnTo>
                  <a:lnTo>
                    <a:pt x="455" y="1798"/>
                  </a:lnTo>
                  <a:lnTo>
                    <a:pt x="425" y="1767"/>
                  </a:lnTo>
                  <a:lnTo>
                    <a:pt x="397" y="1737"/>
                  </a:lnTo>
                  <a:lnTo>
                    <a:pt x="369" y="1705"/>
                  </a:lnTo>
                  <a:lnTo>
                    <a:pt x="342" y="1672"/>
                  </a:lnTo>
                  <a:lnTo>
                    <a:pt x="316" y="1639"/>
                  </a:lnTo>
                  <a:lnTo>
                    <a:pt x="291" y="1605"/>
                  </a:lnTo>
                  <a:lnTo>
                    <a:pt x="266" y="1571"/>
                  </a:lnTo>
                  <a:lnTo>
                    <a:pt x="243" y="1536"/>
                  </a:lnTo>
                  <a:lnTo>
                    <a:pt x="220" y="1500"/>
                  </a:lnTo>
                  <a:lnTo>
                    <a:pt x="199" y="1464"/>
                  </a:lnTo>
                  <a:lnTo>
                    <a:pt x="178" y="1428"/>
                  </a:lnTo>
                  <a:lnTo>
                    <a:pt x="158" y="1390"/>
                  </a:lnTo>
                  <a:lnTo>
                    <a:pt x="140" y="1352"/>
                  </a:lnTo>
                  <a:lnTo>
                    <a:pt x="123" y="1314"/>
                  </a:lnTo>
                  <a:lnTo>
                    <a:pt x="94" y="1241"/>
                  </a:lnTo>
                  <a:lnTo>
                    <a:pt x="69" y="1164"/>
                  </a:lnTo>
                  <a:lnTo>
                    <a:pt x="49" y="1083"/>
                  </a:lnTo>
                  <a:lnTo>
                    <a:pt x="32" y="998"/>
                  </a:lnTo>
                  <a:lnTo>
                    <a:pt x="18" y="910"/>
                  </a:lnTo>
                  <a:lnTo>
                    <a:pt x="8" y="823"/>
                  </a:lnTo>
                  <a:lnTo>
                    <a:pt x="2" y="732"/>
                  </a:lnTo>
                  <a:lnTo>
                    <a:pt x="0" y="641"/>
                  </a:lnTo>
                  <a:lnTo>
                    <a:pt x="2" y="552"/>
                  </a:lnTo>
                  <a:lnTo>
                    <a:pt x="8" y="463"/>
                  </a:lnTo>
                  <a:lnTo>
                    <a:pt x="17" y="376"/>
                  </a:lnTo>
                  <a:lnTo>
                    <a:pt x="31" y="292"/>
                  </a:lnTo>
                  <a:lnTo>
                    <a:pt x="48" y="212"/>
                  </a:lnTo>
                  <a:lnTo>
                    <a:pt x="68" y="136"/>
                  </a:lnTo>
                  <a:lnTo>
                    <a:pt x="94" y="66"/>
                  </a:lnTo>
                  <a:lnTo>
                    <a:pt x="123" y="0"/>
                  </a:lnTo>
                  <a:lnTo>
                    <a:pt x="230" y="5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33" name="Freeform 52"/>
            <p:cNvSpPr/>
            <p:nvPr/>
          </p:nvSpPr>
          <p:spPr bwMode="auto">
            <a:xfrm>
              <a:off x="1288" y="3074"/>
              <a:ext cx="52" cy="121"/>
            </a:xfrm>
            <a:custGeom>
              <a:avLst/>
              <a:gdLst>
                <a:gd name="T0" fmla="*/ 0 w 1133"/>
                <a:gd name="T1" fmla="*/ 0 h 2181"/>
                <a:gd name="T2" fmla="*/ 0 w 1133"/>
                <a:gd name="T3" fmla="*/ 0 h 2181"/>
                <a:gd name="T4" fmla="*/ 0 w 1133"/>
                <a:gd name="T5" fmla="*/ 0 h 2181"/>
                <a:gd name="T6" fmla="*/ 0 w 1133"/>
                <a:gd name="T7" fmla="*/ 0 h 2181"/>
                <a:gd name="T8" fmla="*/ 0 w 1133"/>
                <a:gd name="T9" fmla="*/ 0 h 2181"/>
                <a:gd name="T10" fmla="*/ 0 w 1133"/>
                <a:gd name="T11" fmla="*/ 0 h 2181"/>
                <a:gd name="T12" fmla="*/ 0 w 1133"/>
                <a:gd name="T13" fmla="*/ 0 h 2181"/>
                <a:gd name="T14" fmla="*/ 0 w 1133"/>
                <a:gd name="T15" fmla="*/ 0 h 2181"/>
                <a:gd name="T16" fmla="*/ 0 w 1133"/>
                <a:gd name="T17" fmla="*/ 0 h 2181"/>
                <a:gd name="T18" fmla="*/ 0 w 1133"/>
                <a:gd name="T19" fmla="*/ 0 h 2181"/>
                <a:gd name="T20" fmla="*/ 0 w 1133"/>
                <a:gd name="T21" fmla="*/ 0 h 2181"/>
                <a:gd name="T22" fmla="*/ 0 w 1133"/>
                <a:gd name="T23" fmla="*/ 0 h 2181"/>
                <a:gd name="T24" fmla="*/ 0 w 1133"/>
                <a:gd name="T25" fmla="*/ 0 h 2181"/>
                <a:gd name="T26" fmla="*/ 0 w 1133"/>
                <a:gd name="T27" fmla="*/ 0 h 2181"/>
                <a:gd name="T28" fmla="*/ 0 w 1133"/>
                <a:gd name="T29" fmla="*/ 0 h 2181"/>
                <a:gd name="T30" fmla="*/ 0 w 1133"/>
                <a:gd name="T31" fmla="*/ 0 h 2181"/>
                <a:gd name="T32" fmla="*/ 0 w 1133"/>
                <a:gd name="T33" fmla="*/ 0 h 2181"/>
                <a:gd name="T34" fmla="*/ 0 w 1133"/>
                <a:gd name="T35" fmla="*/ 0 h 2181"/>
                <a:gd name="T36" fmla="*/ 0 w 1133"/>
                <a:gd name="T37" fmla="*/ 0 h 2181"/>
                <a:gd name="T38" fmla="*/ 0 w 1133"/>
                <a:gd name="T39" fmla="*/ 0 h 2181"/>
                <a:gd name="T40" fmla="*/ 0 w 1133"/>
                <a:gd name="T41" fmla="*/ 0 h 2181"/>
                <a:gd name="T42" fmla="*/ 0 w 1133"/>
                <a:gd name="T43" fmla="*/ 0 h 2181"/>
                <a:gd name="T44" fmla="*/ 0 w 1133"/>
                <a:gd name="T45" fmla="*/ 0 h 2181"/>
                <a:gd name="T46" fmla="*/ 0 w 1133"/>
                <a:gd name="T47" fmla="*/ 0 h 2181"/>
                <a:gd name="T48" fmla="*/ 0 w 1133"/>
                <a:gd name="T49" fmla="*/ 0 h 2181"/>
                <a:gd name="T50" fmla="*/ 0 w 1133"/>
                <a:gd name="T51" fmla="*/ 0 h 2181"/>
                <a:gd name="T52" fmla="*/ 0 w 1133"/>
                <a:gd name="T53" fmla="*/ 0 h 2181"/>
                <a:gd name="T54" fmla="*/ 0 w 1133"/>
                <a:gd name="T55" fmla="*/ 0 h 2181"/>
                <a:gd name="T56" fmla="*/ 0 w 1133"/>
                <a:gd name="T57" fmla="*/ 0 h 2181"/>
                <a:gd name="T58" fmla="*/ 0 w 1133"/>
                <a:gd name="T59" fmla="*/ 0 h 2181"/>
                <a:gd name="T60" fmla="*/ 0 w 1133"/>
                <a:gd name="T61" fmla="*/ 0 h 2181"/>
                <a:gd name="T62" fmla="*/ 0 w 1133"/>
                <a:gd name="T63" fmla="*/ 0 h 2181"/>
                <a:gd name="T64" fmla="*/ 0 w 1133"/>
                <a:gd name="T65" fmla="*/ 0 h 2181"/>
                <a:gd name="T66" fmla="*/ 0 w 1133"/>
                <a:gd name="T67" fmla="*/ 0 h 2181"/>
                <a:gd name="T68" fmla="*/ 0 w 1133"/>
                <a:gd name="T69" fmla="*/ 0 h 2181"/>
                <a:gd name="T70" fmla="*/ 0 w 1133"/>
                <a:gd name="T71" fmla="*/ 0 h 2181"/>
                <a:gd name="T72" fmla="*/ 0 w 1133"/>
                <a:gd name="T73" fmla="*/ 0 h 2181"/>
                <a:gd name="T74" fmla="*/ 0 w 1133"/>
                <a:gd name="T75" fmla="*/ 0 h 2181"/>
                <a:gd name="T76" fmla="*/ 0 w 1133"/>
                <a:gd name="T77" fmla="*/ 0 h 2181"/>
                <a:gd name="T78" fmla="*/ 0 w 1133"/>
                <a:gd name="T79" fmla="*/ 0 h 2181"/>
                <a:gd name="T80" fmla="*/ 0 w 1133"/>
                <a:gd name="T81" fmla="*/ 0 h 2181"/>
                <a:gd name="T82" fmla="*/ 0 w 1133"/>
                <a:gd name="T83" fmla="*/ 0 h 2181"/>
                <a:gd name="T84" fmla="*/ 0 w 1133"/>
                <a:gd name="T85" fmla="*/ 0 h 2181"/>
                <a:gd name="T86" fmla="*/ 0 w 1133"/>
                <a:gd name="T87" fmla="*/ 0 h 2181"/>
                <a:gd name="T88" fmla="*/ 0 w 1133"/>
                <a:gd name="T89" fmla="*/ 0 h 2181"/>
                <a:gd name="T90" fmla="*/ 0 w 1133"/>
                <a:gd name="T91" fmla="*/ 0 h 2181"/>
                <a:gd name="T92" fmla="*/ 0 w 1133"/>
                <a:gd name="T93" fmla="*/ 0 h 2181"/>
                <a:gd name="T94" fmla="*/ 0 w 1133"/>
                <a:gd name="T95" fmla="*/ 0 h 2181"/>
                <a:gd name="T96" fmla="*/ 0 w 1133"/>
                <a:gd name="T97" fmla="*/ 0 h 2181"/>
                <a:gd name="T98" fmla="*/ 0 w 1133"/>
                <a:gd name="T99" fmla="*/ 0 h 2181"/>
                <a:gd name="T100" fmla="*/ 0 w 1133"/>
                <a:gd name="T101" fmla="*/ 0 h 2181"/>
                <a:gd name="T102" fmla="*/ 0 w 1133"/>
                <a:gd name="T103" fmla="*/ 0 h 2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3"/>
                <a:gd name="T157" fmla="*/ 0 h 2181"/>
                <a:gd name="T158" fmla="*/ 1133 w 1133"/>
                <a:gd name="T159" fmla="*/ 2181 h 21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3" h="2181">
                  <a:moveTo>
                    <a:pt x="917" y="2127"/>
                  </a:moveTo>
                  <a:lnTo>
                    <a:pt x="0" y="131"/>
                  </a:lnTo>
                  <a:lnTo>
                    <a:pt x="32" y="0"/>
                  </a:lnTo>
                  <a:lnTo>
                    <a:pt x="69" y="14"/>
                  </a:lnTo>
                  <a:lnTo>
                    <a:pt x="106" y="29"/>
                  </a:lnTo>
                  <a:lnTo>
                    <a:pt x="142" y="44"/>
                  </a:lnTo>
                  <a:lnTo>
                    <a:pt x="179" y="60"/>
                  </a:lnTo>
                  <a:lnTo>
                    <a:pt x="216" y="78"/>
                  </a:lnTo>
                  <a:lnTo>
                    <a:pt x="252" y="96"/>
                  </a:lnTo>
                  <a:lnTo>
                    <a:pt x="287" y="116"/>
                  </a:lnTo>
                  <a:lnTo>
                    <a:pt x="323" y="136"/>
                  </a:lnTo>
                  <a:lnTo>
                    <a:pt x="358" y="159"/>
                  </a:lnTo>
                  <a:lnTo>
                    <a:pt x="392" y="181"/>
                  </a:lnTo>
                  <a:lnTo>
                    <a:pt x="427" y="204"/>
                  </a:lnTo>
                  <a:lnTo>
                    <a:pt x="461" y="228"/>
                  </a:lnTo>
                  <a:lnTo>
                    <a:pt x="494" y="252"/>
                  </a:lnTo>
                  <a:lnTo>
                    <a:pt x="527" y="279"/>
                  </a:lnTo>
                  <a:lnTo>
                    <a:pt x="560" y="305"/>
                  </a:lnTo>
                  <a:lnTo>
                    <a:pt x="591" y="332"/>
                  </a:lnTo>
                  <a:lnTo>
                    <a:pt x="623" y="361"/>
                  </a:lnTo>
                  <a:lnTo>
                    <a:pt x="653" y="389"/>
                  </a:lnTo>
                  <a:lnTo>
                    <a:pt x="683" y="419"/>
                  </a:lnTo>
                  <a:lnTo>
                    <a:pt x="713" y="449"/>
                  </a:lnTo>
                  <a:lnTo>
                    <a:pt x="741" y="481"/>
                  </a:lnTo>
                  <a:lnTo>
                    <a:pt x="769" y="513"/>
                  </a:lnTo>
                  <a:lnTo>
                    <a:pt x="795" y="545"/>
                  </a:lnTo>
                  <a:lnTo>
                    <a:pt x="822" y="578"/>
                  </a:lnTo>
                  <a:lnTo>
                    <a:pt x="846" y="612"/>
                  </a:lnTo>
                  <a:lnTo>
                    <a:pt x="871" y="647"/>
                  </a:lnTo>
                  <a:lnTo>
                    <a:pt x="894" y="681"/>
                  </a:lnTo>
                  <a:lnTo>
                    <a:pt x="917" y="717"/>
                  </a:lnTo>
                  <a:lnTo>
                    <a:pt x="938" y="754"/>
                  </a:lnTo>
                  <a:lnTo>
                    <a:pt x="958" y="791"/>
                  </a:lnTo>
                  <a:lnTo>
                    <a:pt x="978" y="828"/>
                  </a:lnTo>
                  <a:lnTo>
                    <a:pt x="996" y="866"/>
                  </a:lnTo>
                  <a:lnTo>
                    <a:pt x="1026" y="938"/>
                  </a:lnTo>
                  <a:lnTo>
                    <a:pt x="1052" y="1015"/>
                  </a:lnTo>
                  <a:lnTo>
                    <a:pt x="1075" y="1096"/>
                  </a:lnTo>
                  <a:lnTo>
                    <a:pt x="1094" y="1180"/>
                  </a:lnTo>
                  <a:lnTo>
                    <a:pt x="1109" y="1266"/>
                  </a:lnTo>
                  <a:lnTo>
                    <a:pt x="1121" y="1356"/>
                  </a:lnTo>
                  <a:lnTo>
                    <a:pt x="1129" y="1446"/>
                  </a:lnTo>
                  <a:lnTo>
                    <a:pt x="1133" y="1536"/>
                  </a:lnTo>
                  <a:lnTo>
                    <a:pt x="1133" y="1626"/>
                  </a:lnTo>
                  <a:lnTo>
                    <a:pt x="1130" y="1716"/>
                  </a:lnTo>
                  <a:lnTo>
                    <a:pt x="1122" y="1802"/>
                  </a:lnTo>
                  <a:lnTo>
                    <a:pt x="1110" y="1886"/>
                  </a:lnTo>
                  <a:lnTo>
                    <a:pt x="1095" y="1967"/>
                  </a:lnTo>
                  <a:lnTo>
                    <a:pt x="1076" y="2043"/>
                  </a:lnTo>
                  <a:lnTo>
                    <a:pt x="1052" y="2115"/>
                  </a:lnTo>
                  <a:lnTo>
                    <a:pt x="1025" y="2181"/>
                  </a:lnTo>
                  <a:lnTo>
                    <a:pt x="917" y="2127"/>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34" name="Freeform 53"/>
            <p:cNvSpPr/>
            <p:nvPr/>
          </p:nvSpPr>
          <p:spPr bwMode="auto">
            <a:xfrm>
              <a:off x="1288" y="3074"/>
              <a:ext cx="51" cy="122"/>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8" y="2126"/>
                  </a:moveTo>
                  <a:lnTo>
                    <a:pt x="0" y="130"/>
                  </a:lnTo>
                  <a:lnTo>
                    <a:pt x="33" y="0"/>
                  </a:lnTo>
                  <a:lnTo>
                    <a:pt x="70" y="13"/>
                  </a:lnTo>
                  <a:lnTo>
                    <a:pt x="107" y="28"/>
                  </a:lnTo>
                  <a:lnTo>
                    <a:pt x="143" y="43"/>
                  </a:lnTo>
                  <a:lnTo>
                    <a:pt x="180" y="60"/>
                  </a:lnTo>
                  <a:lnTo>
                    <a:pt x="217" y="78"/>
                  </a:lnTo>
                  <a:lnTo>
                    <a:pt x="252" y="96"/>
                  </a:lnTo>
                  <a:lnTo>
                    <a:pt x="288" y="116"/>
                  </a:lnTo>
                  <a:lnTo>
                    <a:pt x="324" y="136"/>
                  </a:lnTo>
                  <a:lnTo>
                    <a:pt x="359" y="158"/>
                  </a:lnTo>
                  <a:lnTo>
                    <a:pt x="393" y="180"/>
                  </a:lnTo>
                  <a:lnTo>
                    <a:pt x="428" y="203"/>
                  </a:lnTo>
                  <a:lnTo>
                    <a:pt x="462" y="227"/>
                  </a:lnTo>
                  <a:lnTo>
                    <a:pt x="495" y="252"/>
                  </a:lnTo>
                  <a:lnTo>
                    <a:pt x="528" y="278"/>
                  </a:lnTo>
                  <a:lnTo>
                    <a:pt x="561" y="304"/>
                  </a:lnTo>
                  <a:lnTo>
                    <a:pt x="592" y="332"/>
                  </a:lnTo>
                  <a:lnTo>
                    <a:pt x="624" y="360"/>
                  </a:lnTo>
                  <a:lnTo>
                    <a:pt x="654" y="389"/>
                  </a:lnTo>
                  <a:lnTo>
                    <a:pt x="684" y="418"/>
                  </a:lnTo>
                  <a:lnTo>
                    <a:pt x="714" y="449"/>
                  </a:lnTo>
                  <a:lnTo>
                    <a:pt x="742" y="480"/>
                  </a:lnTo>
                  <a:lnTo>
                    <a:pt x="770" y="512"/>
                  </a:lnTo>
                  <a:lnTo>
                    <a:pt x="796" y="545"/>
                  </a:lnTo>
                  <a:lnTo>
                    <a:pt x="823" y="577"/>
                  </a:lnTo>
                  <a:lnTo>
                    <a:pt x="847" y="611"/>
                  </a:lnTo>
                  <a:lnTo>
                    <a:pt x="872" y="646"/>
                  </a:lnTo>
                  <a:lnTo>
                    <a:pt x="895" y="681"/>
                  </a:lnTo>
                  <a:lnTo>
                    <a:pt x="918" y="717"/>
                  </a:lnTo>
                  <a:lnTo>
                    <a:pt x="939" y="754"/>
                  </a:lnTo>
                  <a:lnTo>
                    <a:pt x="959" y="790"/>
                  </a:lnTo>
                  <a:lnTo>
                    <a:pt x="979" y="827"/>
                  </a:lnTo>
                  <a:lnTo>
                    <a:pt x="997" y="865"/>
                  </a:lnTo>
                  <a:lnTo>
                    <a:pt x="1027" y="937"/>
                  </a:lnTo>
                  <a:lnTo>
                    <a:pt x="1053" y="1014"/>
                  </a:lnTo>
                  <a:lnTo>
                    <a:pt x="1076" y="1095"/>
                  </a:lnTo>
                  <a:lnTo>
                    <a:pt x="1095" y="1179"/>
                  </a:lnTo>
                  <a:lnTo>
                    <a:pt x="1110" y="1266"/>
                  </a:lnTo>
                  <a:lnTo>
                    <a:pt x="1122" y="1355"/>
                  </a:lnTo>
                  <a:lnTo>
                    <a:pt x="1130" y="1445"/>
                  </a:lnTo>
                  <a:lnTo>
                    <a:pt x="1134" y="1536"/>
                  </a:lnTo>
                  <a:lnTo>
                    <a:pt x="1134" y="1625"/>
                  </a:lnTo>
                  <a:lnTo>
                    <a:pt x="1131" y="1715"/>
                  </a:lnTo>
                  <a:lnTo>
                    <a:pt x="1123" y="1801"/>
                  </a:lnTo>
                  <a:lnTo>
                    <a:pt x="1111" y="1886"/>
                  </a:lnTo>
                  <a:lnTo>
                    <a:pt x="1096" y="1966"/>
                  </a:lnTo>
                  <a:lnTo>
                    <a:pt x="1077" y="2043"/>
                  </a:lnTo>
                  <a:lnTo>
                    <a:pt x="1053" y="2115"/>
                  </a:lnTo>
                  <a:lnTo>
                    <a:pt x="1026" y="2180"/>
                  </a:lnTo>
                  <a:lnTo>
                    <a:pt x="918" y="212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35" name="Freeform 54"/>
            <p:cNvSpPr/>
            <p:nvPr/>
          </p:nvSpPr>
          <p:spPr bwMode="auto">
            <a:xfrm>
              <a:off x="1170" y="3144"/>
              <a:ext cx="164" cy="228"/>
            </a:xfrm>
            <a:custGeom>
              <a:avLst/>
              <a:gdLst>
                <a:gd name="T0" fmla="*/ 0 w 3622"/>
                <a:gd name="T1" fmla="*/ 0 h 4112"/>
                <a:gd name="T2" fmla="*/ 0 w 3622"/>
                <a:gd name="T3" fmla="*/ 0 h 4112"/>
                <a:gd name="T4" fmla="*/ 0 w 3622"/>
                <a:gd name="T5" fmla="*/ 0 h 4112"/>
                <a:gd name="T6" fmla="*/ 0 w 3622"/>
                <a:gd name="T7" fmla="*/ 0 h 4112"/>
                <a:gd name="T8" fmla="*/ 0 w 3622"/>
                <a:gd name="T9" fmla="*/ 0 h 4112"/>
                <a:gd name="T10" fmla="*/ 0 60000 65536"/>
                <a:gd name="T11" fmla="*/ 0 60000 65536"/>
                <a:gd name="T12" fmla="*/ 0 60000 65536"/>
                <a:gd name="T13" fmla="*/ 0 60000 65536"/>
                <a:gd name="T14" fmla="*/ 0 60000 65536"/>
                <a:gd name="T15" fmla="*/ 0 w 3622"/>
                <a:gd name="T16" fmla="*/ 0 h 4112"/>
                <a:gd name="T17" fmla="*/ 3622 w 3622"/>
                <a:gd name="T18" fmla="*/ 4112 h 4112"/>
              </a:gdLst>
              <a:ahLst/>
              <a:cxnLst>
                <a:cxn ang="T10">
                  <a:pos x="T0" y="T1"/>
                </a:cxn>
                <a:cxn ang="T11">
                  <a:pos x="T2" y="T3"/>
                </a:cxn>
                <a:cxn ang="T12">
                  <a:pos x="T4" y="T5"/>
                </a:cxn>
                <a:cxn ang="T13">
                  <a:pos x="T6" y="T7"/>
                </a:cxn>
                <a:cxn ang="T14">
                  <a:pos x="T8" y="T9"/>
                </a:cxn>
              </a:cxnLst>
              <a:rect l="T15" t="T16" r="T17" b="T18"/>
              <a:pathLst>
                <a:path w="3622" h="4112">
                  <a:moveTo>
                    <a:pt x="1404" y="4112"/>
                  </a:moveTo>
                  <a:lnTo>
                    <a:pt x="3622" y="3023"/>
                  </a:lnTo>
                  <a:lnTo>
                    <a:pt x="2218" y="0"/>
                  </a:lnTo>
                  <a:lnTo>
                    <a:pt x="0" y="989"/>
                  </a:lnTo>
                  <a:lnTo>
                    <a:pt x="1404" y="4112"/>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36" name="Freeform 55"/>
            <p:cNvSpPr/>
            <p:nvPr/>
          </p:nvSpPr>
          <p:spPr bwMode="auto">
            <a:xfrm>
              <a:off x="1170" y="3141"/>
              <a:ext cx="164" cy="228"/>
            </a:xfrm>
            <a:custGeom>
              <a:avLst/>
              <a:gdLst>
                <a:gd name="T0" fmla="*/ 0 w 3622"/>
                <a:gd name="T1" fmla="*/ 0 h 4113"/>
                <a:gd name="T2" fmla="*/ 0 w 3622"/>
                <a:gd name="T3" fmla="*/ 0 h 4113"/>
                <a:gd name="T4" fmla="*/ 0 w 3622"/>
                <a:gd name="T5" fmla="*/ 0 h 4113"/>
                <a:gd name="T6" fmla="*/ 0 w 3622"/>
                <a:gd name="T7" fmla="*/ 0 h 4113"/>
                <a:gd name="T8" fmla="*/ 0 w 3622"/>
                <a:gd name="T9" fmla="*/ 0 h 4113"/>
                <a:gd name="T10" fmla="*/ 0 60000 65536"/>
                <a:gd name="T11" fmla="*/ 0 60000 65536"/>
                <a:gd name="T12" fmla="*/ 0 60000 65536"/>
                <a:gd name="T13" fmla="*/ 0 60000 65536"/>
                <a:gd name="T14" fmla="*/ 0 60000 65536"/>
                <a:gd name="T15" fmla="*/ 0 w 3622"/>
                <a:gd name="T16" fmla="*/ 0 h 4113"/>
                <a:gd name="T17" fmla="*/ 3622 w 3622"/>
                <a:gd name="T18" fmla="*/ 4113 h 4113"/>
              </a:gdLst>
              <a:ahLst/>
              <a:cxnLst>
                <a:cxn ang="T10">
                  <a:pos x="T0" y="T1"/>
                </a:cxn>
                <a:cxn ang="T11">
                  <a:pos x="T2" y="T3"/>
                </a:cxn>
                <a:cxn ang="T12">
                  <a:pos x="T4" y="T5"/>
                </a:cxn>
                <a:cxn ang="T13">
                  <a:pos x="T6" y="T7"/>
                </a:cxn>
                <a:cxn ang="T14">
                  <a:pos x="T8" y="T9"/>
                </a:cxn>
              </a:cxnLst>
              <a:rect l="T15" t="T16" r="T17" b="T18"/>
              <a:pathLst>
                <a:path w="3622" h="4113">
                  <a:moveTo>
                    <a:pt x="1404" y="4113"/>
                  </a:moveTo>
                  <a:lnTo>
                    <a:pt x="3622" y="3024"/>
                  </a:lnTo>
                  <a:lnTo>
                    <a:pt x="2218" y="0"/>
                  </a:lnTo>
                  <a:lnTo>
                    <a:pt x="0" y="989"/>
                  </a:lnTo>
                  <a:lnTo>
                    <a:pt x="1404" y="4113"/>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37" name="Freeform 56"/>
            <p:cNvSpPr/>
            <p:nvPr/>
          </p:nvSpPr>
          <p:spPr bwMode="auto">
            <a:xfrm>
              <a:off x="1176" y="3146"/>
              <a:ext cx="157" cy="218"/>
            </a:xfrm>
            <a:custGeom>
              <a:avLst/>
              <a:gdLst>
                <a:gd name="T0" fmla="*/ 0 w 3446"/>
                <a:gd name="T1" fmla="*/ 0 h 3913"/>
                <a:gd name="T2" fmla="*/ 0 w 3446"/>
                <a:gd name="T3" fmla="*/ 0 h 3913"/>
                <a:gd name="T4" fmla="*/ 0 w 3446"/>
                <a:gd name="T5" fmla="*/ 0 h 3913"/>
                <a:gd name="T6" fmla="*/ 0 w 3446"/>
                <a:gd name="T7" fmla="*/ 0 h 3913"/>
                <a:gd name="T8" fmla="*/ 0 w 3446"/>
                <a:gd name="T9" fmla="*/ 0 h 3913"/>
                <a:gd name="T10" fmla="*/ 0 60000 65536"/>
                <a:gd name="T11" fmla="*/ 0 60000 65536"/>
                <a:gd name="T12" fmla="*/ 0 60000 65536"/>
                <a:gd name="T13" fmla="*/ 0 60000 65536"/>
                <a:gd name="T14" fmla="*/ 0 60000 65536"/>
                <a:gd name="T15" fmla="*/ 0 w 3446"/>
                <a:gd name="T16" fmla="*/ 0 h 3913"/>
                <a:gd name="T17" fmla="*/ 3446 w 3446"/>
                <a:gd name="T18" fmla="*/ 3913 h 3913"/>
              </a:gdLst>
              <a:ahLst/>
              <a:cxnLst>
                <a:cxn ang="T10">
                  <a:pos x="T0" y="T1"/>
                </a:cxn>
                <a:cxn ang="T11">
                  <a:pos x="T2" y="T3"/>
                </a:cxn>
                <a:cxn ang="T12">
                  <a:pos x="T4" y="T5"/>
                </a:cxn>
                <a:cxn ang="T13">
                  <a:pos x="T6" y="T7"/>
                </a:cxn>
                <a:cxn ang="T14">
                  <a:pos x="T8" y="T9"/>
                </a:cxn>
              </a:cxnLst>
              <a:rect l="T15" t="T16" r="T17" b="T18"/>
              <a:pathLst>
                <a:path w="3446" h="3913">
                  <a:moveTo>
                    <a:pt x="1335" y="3913"/>
                  </a:moveTo>
                  <a:lnTo>
                    <a:pt x="3446" y="2878"/>
                  </a:lnTo>
                  <a:lnTo>
                    <a:pt x="2111" y="0"/>
                  </a:lnTo>
                  <a:lnTo>
                    <a:pt x="0" y="942"/>
                  </a:lnTo>
                  <a:lnTo>
                    <a:pt x="1335" y="3913"/>
                  </a:lnTo>
                  <a:close/>
                </a:path>
              </a:pathLst>
            </a:custGeom>
            <a:solidFill>
              <a:srgbClr val="1A781C"/>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38" name="Freeform 57"/>
            <p:cNvSpPr/>
            <p:nvPr/>
          </p:nvSpPr>
          <p:spPr bwMode="auto">
            <a:xfrm>
              <a:off x="1183" y="3109"/>
              <a:ext cx="19" cy="19"/>
            </a:xfrm>
            <a:custGeom>
              <a:avLst/>
              <a:gdLst>
                <a:gd name="T0" fmla="*/ 0 w 431"/>
                <a:gd name="T1" fmla="*/ 0 h 343"/>
                <a:gd name="T2" fmla="*/ 0 w 431"/>
                <a:gd name="T3" fmla="*/ 0 h 343"/>
                <a:gd name="T4" fmla="*/ 0 w 431"/>
                <a:gd name="T5" fmla="*/ 0 h 343"/>
                <a:gd name="T6" fmla="*/ 0 w 431"/>
                <a:gd name="T7" fmla="*/ 0 h 343"/>
                <a:gd name="T8" fmla="*/ 0 w 431"/>
                <a:gd name="T9" fmla="*/ 0 h 343"/>
                <a:gd name="T10" fmla="*/ 0 60000 65536"/>
                <a:gd name="T11" fmla="*/ 0 60000 65536"/>
                <a:gd name="T12" fmla="*/ 0 60000 65536"/>
                <a:gd name="T13" fmla="*/ 0 60000 65536"/>
                <a:gd name="T14" fmla="*/ 0 60000 65536"/>
                <a:gd name="T15" fmla="*/ 0 w 431"/>
                <a:gd name="T16" fmla="*/ 0 h 343"/>
                <a:gd name="T17" fmla="*/ 431 w 431"/>
                <a:gd name="T18" fmla="*/ 343 h 343"/>
              </a:gdLst>
              <a:ahLst/>
              <a:cxnLst>
                <a:cxn ang="T10">
                  <a:pos x="T0" y="T1"/>
                </a:cxn>
                <a:cxn ang="T11">
                  <a:pos x="T2" y="T3"/>
                </a:cxn>
                <a:cxn ang="T12">
                  <a:pos x="T4" y="T5"/>
                </a:cxn>
                <a:cxn ang="T13">
                  <a:pos x="T6" y="T7"/>
                </a:cxn>
                <a:cxn ang="T14">
                  <a:pos x="T8" y="T9"/>
                </a:cxn>
              </a:cxnLst>
              <a:rect l="T15" t="T16" r="T17" b="T18"/>
              <a:pathLst>
                <a:path w="431" h="343">
                  <a:moveTo>
                    <a:pt x="431" y="186"/>
                  </a:moveTo>
                  <a:lnTo>
                    <a:pt x="79" y="343"/>
                  </a:lnTo>
                  <a:lnTo>
                    <a:pt x="0" y="157"/>
                  </a:lnTo>
                  <a:lnTo>
                    <a:pt x="352" y="0"/>
                  </a:lnTo>
                  <a:lnTo>
                    <a:pt x="431" y="18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39" name="Freeform 58"/>
            <p:cNvSpPr/>
            <p:nvPr/>
          </p:nvSpPr>
          <p:spPr bwMode="auto">
            <a:xfrm>
              <a:off x="1186" y="3112"/>
              <a:ext cx="16" cy="15"/>
            </a:xfrm>
            <a:custGeom>
              <a:avLst/>
              <a:gdLst>
                <a:gd name="T0" fmla="*/ 0 w 347"/>
                <a:gd name="T1" fmla="*/ 0 h 257"/>
                <a:gd name="T2" fmla="*/ 0 w 347"/>
                <a:gd name="T3" fmla="*/ 0 h 257"/>
                <a:gd name="T4" fmla="*/ 0 w 347"/>
                <a:gd name="T5" fmla="*/ 0 h 257"/>
                <a:gd name="T6" fmla="*/ 0 w 347"/>
                <a:gd name="T7" fmla="*/ 0 h 257"/>
                <a:gd name="T8" fmla="*/ 0 w 347"/>
                <a:gd name="T9" fmla="*/ 0 h 257"/>
                <a:gd name="T10" fmla="*/ 0 60000 65536"/>
                <a:gd name="T11" fmla="*/ 0 60000 65536"/>
                <a:gd name="T12" fmla="*/ 0 60000 65536"/>
                <a:gd name="T13" fmla="*/ 0 60000 65536"/>
                <a:gd name="T14" fmla="*/ 0 60000 65536"/>
                <a:gd name="T15" fmla="*/ 0 w 347"/>
                <a:gd name="T16" fmla="*/ 0 h 257"/>
                <a:gd name="T17" fmla="*/ 347 w 347"/>
                <a:gd name="T18" fmla="*/ 257 h 257"/>
              </a:gdLst>
              <a:ahLst/>
              <a:cxnLst>
                <a:cxn ang="T10">
                  <a:pos x="T0" y="T1"/>
                </a:cxn>
                <a:cxn ang="T11">
                  <a:pos x="T2" y="T3"/>
                </a:cxn>
                <a:cxn ang="T12">
                  <a:pos x="T4" y="T5"/>
                </a:cxn>
                <a:cxn ang="T13">
                  <a:pos x="T6" y="T7"/>
                </a:cxn>
                <a:cxn ang="T14">
                  <a:pos x="T8" y="T9"/>
                </a:cxn>
              </a:cxnLst>
              <a:rect l="T15" t="T16" r="T17" b="T18"/>
              <a:pathLst>
                <a:path w="347" h="257">
                  <a:moveTo>
                    <a:pt x="347" y="126"/>
                  </a:moveTo>
                  <a:lnTo>
                    <a:pt x="53" y="257"/>
                  </a:lnTo>
                  <a:lnTo>
                    <a:pt x="0" y="132"/>
                  </a:lnTo>
                  <a:lnTo>
                    <a:pt x="294" y="0"/>
                  </a:lnTo>
                  <a:lnTo>
                    <a:pt x="347" y="12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40" name="Freeform 59"/>
            <p:cNvSpPr/>
            <p:nvPr/>
          </p:nvSpPr>
          <p:spPr bwMode="auto">
            <a:xfrm>
              <a:off x="1191" y="311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5" y="73"/>
                  </a:moveTo>
                  <a:lnTo>
                    <a:pt x="167" y="0"/>
                  </a:lnTo>
                  <a:lnTo>
                    <a:pt x="171" y="0"/>
                  </a:lnTo>
                  <a:lnTo>
                    <a:pt x="175" y="2"/>
                  </a:lnTo>
                  <a:lnTo>
                    <a:pt x="180" y="6"/>
                  </a:lnTo>
                  <a:lnTo>
                    <a:pt x="183" y="13"/>
                  </a:lnTo>
                  <a:lnTo>
                    <a:pt x="236" y="141"/>
                  </a:lnTo>
                  <a:lnTo>
                    <a:pt x="238" y="147"/>
                  </a:lnTo>
                  <a:lnTo>
                    <a:pt x="238" y="154"/>
                  </a:lnTo>
                  <a:lnTo>
                    <a:pt x="237" y="159"/>
                  </a:lnTo>
                  <a:lnTo>
                    <a:pt x="234" y="162"/>
                  </a:lnTo>
                  <a:lnTo>
                    <a:pt x="73" y="234"/>
                  </a:lnTo>
                  <a:lnTo>
                    <a:pt x="69" y="234"/>
                  </a:lnTo>
                  <a:lnTo>
                    <a:pt x="64" y="232"/>
                  </a:lnTo>
                  <a:lnTo>
                    <a:pt x="60" y="228"/>
                  </a:lnTo>
                  <a:lnTo>
                    <a:pt x="56" y="221"/>
                  </a:lnTo>
                  <a:lnTo>
                    <a:pt x="2" y="94"/>
                  </a:lnTo>
                  <a:lnTo>
                    <a:pt x="0" y="86"/>
                  </a:lnTo>
                  <a:lnTo>
                    <a:pt x="0" y="80"/>
                  </a:lnTo>
                  <a:lnTo>
                    <a:pt x="1" y="76"/>
                  </a:lnTo>
                  <a:lnTo>
                    <a:pt x="5" y="73"/>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41" name="Freeform 60"/>
            <p:cNvSpPr/>
            <p:nvPr/>
          </p:nvSpPr>
          <p:spPr bwMode="auto">
            <a:xfrm>
              <a:off x="1191" y="311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2" y="0"/>
                  </a:lnTo>
                  <a:lnTo>
                    <a:pt x="146"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4"/>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42" name="Freeform 61"/>
            <p:cNvSpPr/>
            <p:nvPr/>
          </p:nvSpPr>
          <p:spPr bwMode="auto">
            <a:xfrm>
              <a:off x="1194" y="3113"/>
              <a:ext cx="6" cy="8"/>
            </a:xfrm>
            <a:custGeom>
              <a:avLst/>
              <a:gdLst>
                <a:gd name="T0" fmla="*/ 0 w 118"/>
                <a:gd name="T1" fmla="*/ 0 h 154"/>
                <a:gd name="T2" fmla="*/ 0 w 118"/>
                <a:gd name="T3" fmla="*/ 0 h 154"/>
                <a:gd name="T4" fmla="*/ 0 w 118"/>
                <a:gd name="T5" fmla="*/ 0 h 154"/>
                <a:gd name="T6" fmla="*/ 0 w 118"/>
                <a:gd name="T7" fmla="*/ 0 h 154"/>
                <a:gd name="T8" fmla="*/ 0 w 118"/>
                <a:gd name="T9" fmla="*/ 0 h 154"/>
                <a:gd name="T10" fmla="*/ 0 w 118"/>
                <a:gd name="T11" fmla="*/ 0 h 154"/>
                <a:gd name="T12" fmla="*/ 0 w 118"/>
                <a:gd name="T13" fmla="*/ 0 h 154"/>
                <a:gd name="T14" fmla="*/ 0 w 118"/>
                <a:gd name="T15" fmla="*/ 0 h 154"/>
                <a:gd name="T16" fmla="*/ 0 w 118"/>
                <a:gd name="T17" fmla="*/ 0 h 154"/>
                <a:gd name="T18" fmla="*/ 0 w 118"/>
                <a:gd name="T19" fmla="*/ 0 h 154"/>
                <a:gd name="T20" fmla="*/ 0 w 118"/>
                <a:gd name="T21" fmla="*/ 0 h 154"/>
                <a:gd name="T22" fmla="*/ 0 w 118"/>
                <a:gd name="T23" fmla="*/ 0 h 154"/>
                <a:gd name="T24" fmla="*/ 0 w 118"/>
                <a:gd name="T25" fmla="*/ 0 h 154"/>
                <a:gd name="T26" fmla="*/ 0 w 118"/>
                <a:gd name="T27" fmla="*/ 0 h 154"/>
                <a:gd name="T28" fmla="*/ 0 w 118"/>
                <a:gd name="T29" fmla="*/ 0 h 154"/>
                <a:gd name="T30" fmla="*/ 0 w 118"/>
                <a:gd name="T31" fmla="*/ 0 h 154"/>
                <a:gd name="T32" fmla="*/ 0 w 118"/>
                <a:gd name="T33" fmla="*/ 0 h 154"/>
                <a:gd name="T34" fmla="*/ 0 w 118"/>
                <a:gd name="T35" fmla="*/ 0 h 154"/>
                <a:gd name="T36" fmla="*/ 0 w 118"/>
                <a:gd name="T37" fmla="*/ 0 h 154"/>
                <a:gd name="T38" fmla="*/ 0 w 118"/>
                <a:gd name="T39" fmla="*/ 0 h 154"/>
                <a:gd name="T40" fmla="*/ 0 w 118"/>
                <a:gd name="T41" fmla="*/ 0 h 154"/>
                <a:gd name="T42" fmla="*/ 0 w 118"/>
                <a:gd name="T43" fmla="*/ 0 h 154"/>
                <a:gd name="T44" fmla="*/ 0 w 118"/>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
                <a:gd name="T70" fmla="*/ 0 h 154"/>
                <a:gd name="T71" fmla="*/ 118 w 118"/>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 h="154">
                  <a:moveTo>
                    <a:pt x="88" y="6"/>
                  </a:moveTo>
                  <a:lnTo>
                    <a:pt x="116" y="77"/>
                  </a:lnTo>
                  <a:lnTo>
                    <a:pt x="118" y="85"/>
                  </a:lnTo>
                  <a:lnTo>
                    <a:pt x="118" y="95"/>
                  </a:lnTo>
                  <a:lnTo>
                    <a:pt x="116" y="103"/>
                  </a:lnTo>
                  <a:lnTo>
                    <a:pt x="112" y="108"/>
                  </a:lnTo>
                  <a:lnTo>
                    <a:pt x="14" y="152"/>
                  </a:lnTo>
                  <a:lnTo>
                    <a:pt x="6" y="154"/>
                  </a:lnTo>
                  <a:lnTo>
                    <a:pt x="2" y="150"/>
                  </a:lnTo>
                  <a:lnTo>
                    <a:pt x="0" y="140"/>
                  </a:lnTo>
                  <a:lnTo>
                    <a:pt x="1" y="127"/>
                  </a:lnTo>
                  <a:lnTo>
                    <a:pt x="4" y="112"/>
                  </a:lnTo>
                  <a:lnTo>
                    <a:pt x="9" y="95"/>
                  </a:lnTo>
                  <a:lnTo>
                    <a:pt x="14" y="77"/>
                  </a:lnTo>
                  <a:lnTo>
                    <a:pt x="21" y="61"/>
                  </a:lnTo>
                  <a:lnTo>
                    <a:pt x="29" y="46"/>
                  </a:lnTo>
                  <a:lnTo>
                    <a:pt x="38" y="33"/>
                  </a:lnTo>
                  <a:lnTo>
                    <a:pt x="48" y="21"/>
                  </a:lnTo>
                  <a:lnTo>
                    <a:pt x="58" y="12"/>
                  </a:lnTo>
                  <a:lnTo>
                    <a:pt x="67" y="4"/>
                  </a:lnTo>
                  <a:lnTo>
                    <a:pt x="76" y="0"/>
                  </a:lnTo>
                  <a:lnTo>
                    <a:pt x="83"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43" name="Freeform 62"/>
            <p:cNvSpPr/>
            <p:nvPr/>
          </p:nvSpPr>
          <p:spPr bwMode="auto">
            <a:xfrm>
              <a:off x="1207" y="3099"/>
              <a:ext cx="13" cy="16"/>
            </a:xfrm>
            <a:custGeom>
              <a:avLst/>
              <a:gdLst>
                <a:gd name="T0" fmla="*/ 0 w 287"/>
                <a:gd name="T1" fmla="*/ 0 h 280"/>
                <a:gd name="T2" fmla="*/ 0 w 287"/>
                <a:gd name="T3" fmla="*/ 0 h 280"/>
                <a:gd name="T4" fmla="*/ 0 w 287"/>
                <a:gd name="T5" fmla="*/ 0 h 280"/>
                <a:gd name="T6" fmla="*/ 0 w 287"/>
                <a:gd name="T7" fmla="*/ 0 h 280"/>
                <a:gd name="T8" fmla="*/ 0 w 287"/>
                <a:gd name="T9" fmla="*/ 0 h 280"/>
                <a:gd name="T10" fmla="*/ 0 60000 65536"/>
                <a:gd name="T11" fmla="*/ 0 60000 65536"/>
                <a:gd name="T12" fmla="*/ 0 60000 65536"/>
                <a:gd name="T13" fmla="*/ 0 60000 65536"/>
                <a:gd name="T14" fmla="*/ 0 60000 65536"/>
                <a:gd name="T15" fmla="*/ 0 w 287"/>
                <a:gd name="T16" fmla="*/ 0 h 280"/>
                <a:gd name="T17" fmla="*/ 287 w 287"/>
                <a:gd name="T18" fmla="*/ 280 h 280"/>
              </a:gdLst>
              <a:ahLst/>
              <a:cxnLst>
                <a:cxn ang="T10">
                  <a:pos x="T0" y="T1"/>
                </a:cxn>
                <a:cxn ang="T11">
                  <a:pos x="T2" y="T3"/>
                </a:cxn>
                <a:cxn ang="T12">
                  <a:pos x="T4" y="T5"/>
                </a:cxn>
                <a:cxn ang="T13">
                  <a:pos x="T6" y="T7"/>
                </a:cxn>
                <a:cxn ang="T14">
                  <a:pos x="T8" y="T9"/>
                </a:cxn>
              </a:cxnLst>
              <a:rect l="T15" t="T16" r="T17" b="T18"/>
              <a:pathLst>
                <a:path w="287" h="280">
                  <a:moveTo>
                    <a:pt x="287" y="186"/>
                  </a:moveTo>
                  <a:lnTo>
                    <a:pt x="78" y="280"/>
                  </a:lnTo>
                  <a:lnTo>
                    <a:pt x="0" y="93"/>
                  </a:lnTo>
                  <a:lnTo>
                    <a:pt x="210" y="0"/>
                  </a:lnTo>
                  <a:lnTo>
                    <a:pt x="287" y="18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44" name="Freeform 63"/>
            <p:cNvSpPr/>
            <p:nvPr/>
          </p:nvSpPr>
          <p:spPr bwMode="auto">
            <a:xfrm>
              <a:off x="1209" y="3102"/>
              <a:ext cx="11" cy="12"/>
            </a:xfrm>
            <a:custGeom>
              <a:avLst/>
              <a:gdLst>
                <a:gd name="T0" fmla="*/ 0 w 227"/>
                <a:gd name="T1" fmla="*/ 0 h 203"/>
                <a:gd name="T2" fmla="*/ 0 w 227"/>
                <a:gd name="T3" fmla="*/ 0 h 203"/>
                <a:gd name="T4" fmla="*/ 0 w 227"/>
                <a:gd name="T5" fmla="*/ 0 h 203"/>
                <a:gd name="T6" fmla="*/ 0 w 227"/>
                <a:gd name="T7" fmla="*/ 0 h 203"/>
                <a:gd name="T8" fmla="*/ 0 w 227"/>
                <a:gd name="T9" fmla="*/ 0 h 203"/>
                <a:gd name="T10" fmla="*/ 0 60000 65536"/>
                <a:gd name="T11" fmla="*/ 0 60000 65536"/>
                <a:gd name="T12" fmla="*/ 0 60000 65536"/>
                <a:gd name="T13" fmla="*/ 0 60000 65536"/>
                <a:gd name="T14" fmla="*/ 0 60000 65536"/>
                <a:gd name="T15" fmla="*/ 0 w 227"/>
                <a:gd name="T16" fmla="*/ 0 h 203"/>
                <a:gd name="T17" fmla="*/ 227 w 227"/>
                <a:gd name="T18" fmla="*/ 203 h 203"/>
              </a:gdLst>
              <a:ahLst/>
              <a:cxnLst>
                <a:cxn ang="T10">
                  <a:pos x="T0" y="T1"/>
                </a:cxn>
                <a:cxn ang="T11">
                  <a:pos x="T2" y="T3"/>
                </a:cxn>
                <a:cxn ang="T12">
                  <a:pos x="T4" y="T5"/>
                </a:cxn>
                <a:cxn ang="T13">
                  <a:pos x="T6" y="T7"/>
                </a:cxn>
                <a:cxn ang="T14">
                  <a:pos x="T8" y="T9"/>
                </a:cxn>
              </a:cxnLst>
              <a:rect l="T15" t="T16" r="T17" b="T18"/>
              <a:pathLst>
                <a:path w="227" h="203">
                  <a:moveTo>
                    <a:pt x="227" y="125"/>
                  </a:moveTo>
                  <a:lnTo>
                    <a:pt x="53" y="203"/>
                  </a:lnTo>
                  <a:lnTo>
                    <a:pt x="0" y="78"/>
                  </a:lnTo>
                  <a:lnTo>
                    <a:pt x="175" y="0"/>
                  </a:lnTo>
                  <a:lnTo>
                    <a:pt x="227" y="125"/>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45" name="Freeform 64"/>
            <p:cNvSpPr/>
            <p:nvPr/>
          </p:nvSpPr>
          <p:spPr bwMode="auto">
            <a:xfrm>
              <a:off x="1209" y="310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4" y="72"/>
                  </a:moveTo>
                  <a:lnTo>
                    <a:pt x="167" y="0"/>
                  </a:lnTo>
                  <a:lnTo>
                    <a:pt x="171" y="0"/>
                  </a:lnTo>
                  <a:lnTo>
                    <a:pt x="175" y="2"/>
                  </a:lnTo>
                  <a:lnTo>
                    <a:pt x="180" y="6"/>
                  </a:lnTo>
                  <a:lnTo>
                    <a:pt x="183" y="12"/>
                  </a:lnTo>
                  <a:lnTo>
                    <a:pt x="236" y="141"/>
                  </a:lnTo>
                  <a:lnTo>
                    <a:pt x="238" y="147"/>
                  </a:lnTo>
                  <a:lnTo>
                    <a:pt x="238" y="154"/>
                  </a:lnTo>
                  <a:lnTo>
                    <a:pt x="237" y="159"/>
                  </a:lnTo>
                  <a:lnTo>
                    <a:pt x="234" y="162"/>
                  </a:lnTo>
                  <a:lnTo>
                    <a:pt x="73" y="234"/>
                  </a:lnTo>
                  <a:lnTo>
                    <a:pt x="69" y="234"/>
                  </a:lnTo>
                  <a:lnTo>
                    <a:pt x="63" y="232"/>
                  </a:lnTo>
                  <a:lnTo>
                    <a:pt x="59" y="227"/>
                  </a:lnTo>
                  <a:lnTo>
                    <a:pt x="55" y="221"/>
                  </a:lnTo>
                  <a:lnTo>
                    <a:pt x="2" y="94"/>
                  </a:lnTo>
                  <a:lnTo>
                    <a:pt x="0" y="86"/>
                  </a:lnTo>
                  <a:lnTo>
                    <a:pt x="0" y="80"/>
                  </a:lnTo>
                  <a:lnTo>
                    <a:pt x="1" y="76"/>
                  </a:lnTo>
                  <a:lnTo>
                    <a:pt x="4" y="72"/>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46" name="Freeform 65"/>
            <p:cNvSpPr/>
            <p:nvPr/>
          </p:nvSpPr>
          <p:spPr bwMode="auto">
            <a:xfrm>
              <a:off x="1209" y="310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1" y="0"/>
                  </a:lnTo>
                  <a:lnTo>
                    <a:pt x="145"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3"/>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47" name="Freeform 66"/>
            <p:cNvSpPr/>
            <p:nvPr/>
          </p:nvSpPr>
          <p:spPr bwMode="auto">
            <a:xfrm>
              <a:off x="1212" y="3103"/>
              <a:ext cx="6" cy="8"/>
            </a:xfrm>
            <a:custGeom>
              <a:avLst/>
              <a:gdLst>
                <a:gd name="T0" fmla="*/ 0 w 119"/>
                <a:gd name="T1" fmla="*/ 0 h 154"/>
                <a:gd name="T2" fmla="*/ 0 w 119"/>
                <a:gd name="T3" fmla="*/ 0 h 154"/>
                <a:gd name="T4" fmla="*/ 0 w 119"/>
                <a:gd name="T5" fmla="*/ 0 h 154"/>
                <a:gd name="T6" fmla="*/ 0 w 119"/>
                <a:gd name="T7" fmla="*/ 0 h 154"/>
                <a:gd name="T8" fmla="*/ 0 w 119"/>
                <a:gd name="T9" fmla="*/ 0 h 154"/>
                <a:gd name="T10" fmla="*/ 0 w 119"/>
                <a:gd name="T11" fmla="*/ 0 h 154"/>
                <a:gd name="T12" fmla="*/ 0 w 119"/>
                <a:gd name="T13" fmla="*/ 0 h 154"/>
                <a:gd name="T14" fmla="*/ 0 w 119"/>
                <a:gd name="T15" fmla="*/ 0 h 154"/>
                <a:gd name="T16" fmla="*/ 0 w 119"/>
                <a:gd name="T17" fmla="*/ 0 h 154"/>
                <a:gd name="T18" fmla="*/ 0 w 119"/>
                <a:gd name="T19" fmla="*/ 0 h 154"/>
                <a:gd name="T20" fmla="*/ 0 w 119"/>
                <a:gd name="T21" fmla="*/ 0 h 154"/>
                <a:gd name="T22" fmla="*/ 0 w 119"/>
                <a:gd name="T23" fmla="*/ 0 h 154"/>
                <a:gd name="T24" fmla="*/ 0 w 119"/>
                <a:gd name="T25" fmla="*/ 0 h 154"/>
                <a:gd name="T26" fmla="*/ 0 w 119"/>
                <a:gd name="T27" fmla="*/ 0 h 154"/>
                <a:gd name="T28" fmla="*/ 0 w 119"/>
                <a:gd name="T29" fmla="*/ 0 h 154"/>
                <a:gd name="T30" fmla="*/ 0 w 119"/>
                <a:gd name="T31" fmla="*/ 0 h 154"/>
                <a:gd name="T32" fmla="*/ 0 w 119"/>
                <a:gd name="T33" fmla="*/ 0 h 154"/>
                <a:gd name="T34" fmla="*/ 0 w 119"/>
                <a:gd name="T35" fmla="*/ 0 h 154"/>
                <a:gd name="T36" fmla="*/ 0 w 119"/>
                <a:gd name="T37" fmla="*/ 0 h 154"/>
                <a:gd name="T38" fmla="*/ 0 w 119"/>
                <a:gd name="T39" fmla="*/ 0 h 154"/>
                <a:gd name="T40" fmla="*/ 0 w 119"/>
                <a:gd name="T41" fmla="*/ 0 h 154"/>
                <a:gd name="T42" fmla="*/ 0 w 119"/>
                <a:gd name="T43" fmla="*/ 0 h 154"/>
                <a:gd name="T44" fmla="*/ 0 w 119"/>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9"/>
                <a:gd name="T70" fmla="*/ 0 h 154"/>
                <a:gd name="T71" fmla="*/ 119 w 119"/>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9" h="154">
                  <a:moveTo>
                    <a:pt x="88" y="6"/>
                  </a:moveTo>
                  <a:lnTo>
                    <a:pt x="116" y="78"/>
                  </a:lnTo>
                  <a:lnTo>
                    <a:pt x="118" y="86"/>
                  </a:lnTo>
                  <a:lnTo>
                    <a:pt x="119" y="95"/>
                  </a:lnTo>
                  <a:lnTo>
                    <a:pt x="117" y="103"/>
                  </a:lnTo>
                  <a:lnTo>
                    <a:pt x="112" y="109"/>
                  </a:lnTo>
                  <a:lnTo>
                    <a:pt x="14" y="152"/>
                  </a:lnTo>
                  <a:lnTo>
                    <a:pt x="6" y="154"/>
                  </a:lnTo>
                  <a:lnTo>
                    <a:pt x="2" y="150"/>
                  </a:lnTo>
                  <a:lnTo>
                    <a:pt x="0" y="140"/>
                  </a:lnTo>
                  <a:lnTo>
                    <a:pt x="1" y="128"/>
                  </a:lnTo>
                  <a:lnTo>
                    <a:pt x="4" y="112"/>
                  </a:lnTo>
                  <a:lnTo>
                    <a:pt x="9" y="95"/>
                  </a:lnTo>
                  <a:lnTo>
                    <a:pt x="14" y="78"/>
                  </a:lnTo>
                  <a:lnTo>
                    <a:pt x="21" y="61"/>
                  </a:lnTo>
                  <a:lnTo>
                    <a:pt x="29" y="46"/>
                  </a:lnTo>
                  <a:lnTo>
                    <a:pt x="38" y="33"/>
                  </a:lnTo>
                  <a:lnTo>
                    <a:pt x="48" y="21"/>
                  </a:lnTo>
                  <a:lnTo>
                    <a:pt x="58" y="12"/>
                  </a:lnTo>
                  <a:lnTo>
                    <a:pt x="67" y="4"/>
                  </a:lnTo>
                  <a:lnTo>
                    <a:pt x="76" y="0"/>
                  </a:lnTo>
                  <a:lnTo>
                    <a:pt x="82"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48" name="Freeform 67"/>
            <p:cNvSpPr/>
            <p:nvPr/>
          </p:nvSpPr>
          <p:spPr bwMode="auto">
            <a:xfrm>
              <a:off x="1232" y="3092"/>
              <a:ext cx="4" cy="6"/>
            </a:xfrm>
            <a:custGeom>
              <a:avLst/>
              <a:gdLst>
                <a:gd name="T0" fmla="*/ 0 w 100"/>
                <a:gd name="T1" fmla="*/ 0 h 104"/>
                <a:gd name="T2" fmla="*/ 0 w 100"/>
                <a:gd name="T3" fmla="*/ 0 h 104"/>
                <a:gd name="T4" fmla="*/ 0 w 100"/>
                <a:gd name="T5" fmla="*/ 0 h 104"/>
                <a:gd name="T6" fmla="*/ 0 w 100"/>
                <a:gd name="T7" fmla="*/ 0 h 104"/>
                <a:gd name="T8" fmla="*/ 0 w 100"/>
                <a:gd name="T9" fmla="*/ 0 h 104"/>
                <a:gd name="T10" fmla="*/ 0 w 100"/>
                <a:gd name="T11" fmla="*/ 0 h 104"/>
                <a:gd name="T12" fmla="*/ 0 w 100"/>
                <a:gd name="T13" fmla="*/ 0 h 104"/>
                <a:gd name="T14" fmla="*/ 0 w 100"/>
                <a:gd name="T15" fmla="*/ 0 h 104"/>
                <a:gd name="T16" fmla="*/ 0 w 100"/>
                <a:gd name="T17" fmla="*/ 0 h 104"/>
                <a:gd name="T18" fmla="*/ 0 w 100"/>
                <a:gd name="T19" fmla="*/ 0 h 104"/>
                <a:gd name="T20" fmla="*/ 0 w 100"/>
                <a:gd name="T21" fmla="*/ 0 h 104"/>
                <a:gd name="T22" fmla="*/ 0 w 100"/>
                <a:gd name="T23" fmla="*/ 0 h 104"/>
                <a:gd name="T24" fmla="*/ 0 w 100"/>
                <a:gd name="T25" fmla="*/ 0 h 104"/>
                <a:gd name="T26" fmla="*/ 0 w 100"/>
                <a:gd name="T27" fmla="*/ 0 h 104"/>
                <a:gd name="T28" fmla="*/ 0 w 100"/>
                <a:gd name="T29" fmla="*/ 0 h 104"/>
                <a:gd name="T30" fmla="*/ 0 w 100"/>
                <a:gd name="T31" fmla="*/ 0 h 104"/>
                <a:gd name="T32" fmla="*/ 0 w 100"/>
                <a:gd name="T33" fmla="*/ 0 h 104"/>
                <a:gd name="T34" fmla="*/ 0 w 100"/>
                <a:gd name="T35" fmla="*/ 0 h 104"/>
                <a:gd name="T36" fmla="*/ 0 w 100"/>
                <a:gd name="T37" fmla="*/ 0 h 104"/>
                <a:gd name="T38" fmla="*/ 0 w 100"/>
                <a:gd name="T39" fmla="*/ 0 h 104"/>
                <a:gd name="T40" fmla="*/ 0 w 100"/>
                <a:gd name="T41" fmla="*/ 0 h 104"/>
                <a:gd name="T42" fmla="*/ 0 w 100"/>
                <a:gd name="T43" fmla="*/ 0 h 104"/>
                <a:gd name="T44" fmla="*/ 0 w 100"/>
                <a:gd name="T45" fmla="*/ 0 h 104"/>
                <a:gd name="T46" fmla="*/ 0 w 100"/>
                <a:gd name="T47" fmla="*/ 0 h 104"/>
                <a:gd name="T48" fmla="*/ 0 w 100"/>
                <a:gd name="T49" fmla="*/ 0 h 104"/>
                <a:gd name="T50" fmla="*/ 0 w 100"/>
                <a:gd name="T51" fmla="*/ 0 h 104"/>
                <a:gd name="T52" fmla="*/ 0 w 100"/>
                <a:gd name="T53" fmla="*/ 0 h 104"/>
                <a:gd name="T54" fmla="*/ 0 w 100"/>
                <a:gd name="T55" fmla="*/ 0 h 104"/>
                <a:gd name="T56" fmla="*/ 0 w 100"/>
                <a:gd name="T57" fmla="*/ 0 h 104"/>
                <a:gd name="T58" fmla="*/ 0 w 100"/>
                <a:gd name="T59" fmla="*/ 0 h 104"/>
                <a:gd name="T60" fmla="*/ 0 w 100"/>
                <a:gd name="T61" fmla="*/ 0 h 104"/>
                <a:gd name="T62" fmla="*/ 0 w 100"/>
                <a:gd name="T63" fmla="*/ 0 h 104"/>
                <a:gd name="T64" fmla="*/ 0 w 100"/>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4"/>
                <a:gd name="T101" fmla="*/ 100 w 10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4">
                  <a:moveTo>
                    <a:pt x="50" y="104"/>
                  </a:moveTo>
                  <a:lnTo>
                    <a:pt x="40" y="103"/>
                  </a:lnTo>
                  <a:lnTo>
                    <a:pt x="31" y="99"/>
                  </a:lnTo>
                  <a:lnTo>
                    <a:pt x="23" y="95"/>
                  </a:lnTo>
                  <a:lnTo>
                    <a:pt x="15" y="89"/>
                  </a:lnTo>
                  <a:lnTo>
                    <a:pt x="8" y="80"/>
                  </a:lnTo>
                  <a:lnTo>
                    <a:pt x="4" y="72"/>
                  </a:lnTo>
                  <a:lnTo>
                    <a:pt x="1" y="62"/>
                  </a:lnTo>
                  <a:lnTo>
                    <a:pt x="0" y="52"/>
                  </a:lnTo>
                  <a:lnTo>
                    <a:pt x="1" y="41"/>
                  </a:lnTo>
                  <a:lnTo>
                    <a:pt x="4" y="32"/>
                  </a:lnTo>
                  <a:lnTo>
                    <a:pt x="8" y="23"/>
                  </a:lnTo>
                  <a:lnTo>
                    <a:pt x="15" y="15"/>
                  </a:lnTo>
                  <a:lnTo>
                    <a:pt x="23" y="9"/>
                  </a:lnTo>
                  <a:lnTo>
                    <a:pt x="31" y="5"/>
                  </a:lnTo>
                  <a:lnTo>
                    <a:pt x="40" y="1"/>
                  </a:lnTo>
                  <a:lnTo>
                    <a:pt x="50" y="0"/>
                  </a:lnTo>
                  <a:lnTo>
                    <a:pt x="60" y="1"/>
                  </a:lnTo>
                  <a:lnTo>
                    <a:pt x="70" y="5"/>
                  </a:lnTo>
                  <a:lnTo>
                    <a:pt x="78" y="9"/>
                  </a:lnTo>
                  <a:lnTo>
                    <a:pt x="86" y="15"/>
                  </a:lnTo>
                  <a:lnTo>
                    <a:pt x="92" y="23"/>
                  </a:lnTo>
                  <a:lnTo>
                    <a:pt x="96" y="32"/>
                  </a:lnTo>
                  <a:lnTo>
                    <a:pt x="99" y="41"/>
                  </a:lnTo>
                  <a:lnTo>
                    <a:pt x="100" y="52"/>
                  </a:lnTo>
                  <a:lnTo>
                    <a:pt x="99" y="62"/>
                  </a:lnTo>
                  <a:lnTo>
                    <a:pt x="96" y="72"/>
                  </a:lnTo>
                  <a:lnTo>
                    <a:pt x="92" y="80"/>
                  </a:lnTo>
                  <a:lnTo>
                    <a:pt x="86" y="89"/>
                  </a:lnTo>
                  <a:lnTo>
                    <a:pt x="78" y="95"/>
                  </a:lnTo>
                  <a:lnTo>
                    <a:pt x="70" y="99"/>
                  </a:lnTo>
                  <a:lnTo>
                    <a:pt x="60" y="103"/>
                  </a:lnTo>
                  <a:lnTo>
                    <a:pt x="50" y="104"/>
                  </a:lnTo>
                  <a:close/>
                </a:path>
              </a:pathLst>
            </a:custGeom>
            <a:solidFill>
              <a:srgbClr val="61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49" name="Freeform 68"/>
            <p:cNvSpPr/>
            <p:nvPr/>
          </p:nvSpPr>
          <p:spPr bwMode="auto">
            <a:xfrm>
              <a:off x="1163" y="3131"/>
              <a:ext cx="5" cy="5"/>
            </a:xfrm>
            <a:custGeom>
              <a:avLst/>
              <a:gdLst>
                <a:gd name="T0" fmla="*/ 0 w 100"/>
                <a:gd name="T1" fmla="*/ 0 h 103"/>
                <a:gd name="T2" fmla="*/ 0 w 100"/>
                <a:gd name="T3" fmla="*/ 0 h 103"/>
                <a:gd name="T4" fmla="*/ 0 w 100"/>
                <a:gd name="T5" fmla="*/ 0 h 103"/>
                <a:gd name="T6" fmla="*/ 0 w 100"/>
                <a:gd name="T7" fmla="*/ 0 h 103"/>
                <a:gd name="T8" fmla="*/ 0 w 100"/>
                <a:gd name="T9" fmla="*/ 0 h 103"/>
                <a:gd name="T10" fmla="*/ 0 w 100"/>
                <a:gd name="T11" fmla="*/ 0 h 103"/>
                <a:gd name="T12" fmla="*/ 0 w 100"/>
                <a:gd name="T13" fmla="*/ 0 h 103"/>
                <a:gd name="T14" fmla="*/ 0 w 100"/>
                <a:gd name="T15" fmla="*/ 0 h 103"/>
                <a:gd name="T16" fmla="*/ 0 w 100"/>
                <a:gd name="T17" fmla="*/ 0 h 103"/>
                <a:gd name="T18" fmla="*/ 0 w 100"/>
                <a:gd name="T19" fmla="*/ 0 h 103"/>
                <a:gd name="T20" fmla="*/ 0 w 100"/>
                <a:gd name="T21" fmla="*/ 0 h 103"/>
                <a:gd name="T22" fmla="*/ 0 w 100"/>
                <a:gd name="T23" fmla="*/ 0 h 103"/>
                <a:gd name="T24" fmla="*/ 0 w 100"/>
                <a:gd name="T25" fmla="*/ 0 h 103"/>
                <a:gd name="T26" fmla="*/ 0 w 100"/>
                <a:gd name="T27" fmla="*/ 0 h 103"/>
                <a:gd name="T28" fmla="*/ 0 w 100"/>
                <a:gd name="T29" fmla="*/ 0 h 103"/>
                <a:gd name="T30" fmla="*/ 0 w 100"/>
                <a:gd name="T31" fmla="*/ 0 h 103"/>
                <a:gd name="T32" fmla="*/ 0 w 100"/>
                <a:gd name="T33" fmla="*/ 0 h 103"/>
                <a:gd name="T34" fmla="*/ 0 w 100"/>
                <a:gd name="T35" fmla="*/ 0 h 103"/>
                <a:gd name="T36" fmla="*/ 0 w 100"/>
                <a:gd name="T37" fmla="*/ 0 h 103"/>
                <a:gd name="T38" fmla="*/ 0 w 100"/>
                <a:gd name="T39" fmla="*/ 0 h 103"/>
                <a:gd name="T40" fmla="*/ 0 w 100"/>
                <a:gd name="T41" fmla="*/ 0 h 103"/>
                <a:gd name="T42" fmla="*/ 0 w 100"/>
                <a:gd name="T43" fmla="*/ 0 h 103"/>
                <a:gd name="T44" fmla="*/ 0 w 100"/>
                <a:gd name="T45" fmla="*/ 0 h 103"/>
                <a:gd name="T46" fmla="*/ 0 w 100"/>
                <a:gd name="T47" fmla="*/ 0 h 103"/>
                <a:gd name="T48" fmla="*/ 0 w 100"/>
                <a:gd name="T49" fmla="*/ 0 h 103"/>
                <a:gd name="T50" fmla="*/ 0 w 100"/>
                <a:gd name="T51" fmla="*/ 0 h 103"/>
                <a:gd name="T52" fmla="*/ 0 w 100"/>
                <a:gd name="T53" fmla="*/ 0 h 103"/>
                <a:gd name="T54" fmla="*/ 0 w 100"/>
                <a:gd name="T55" fmla="*/ 0 h 103"/>
                <a:gd name="T56" fmla="*/ 0 w 100"/>
                <a:gd name="T57" fmla="*/ 0 h 103"/>
                <a:gd name="T58" fmla="*/ 0 w 100"/>
                <a:gd name="T59" fmla="*/ 0 h 103"/>
                <a:gd name="T60" fmla="*/ 0 w 100"/>
                <a:gd name="T61" fmla="*/ 0 h 103"/>
                <a:gd name="T62" fmla="*/ 0 w 100"/>
                <a:gd name="T63" fmla="*/ 0 h 103"/>
                <a:gd name="T64" fmla="*/ 0 w 100"/>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3"/>
                <a:gd name="T101" fmla="*/ 100 w 100"/>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3">
                  <a:moveTo>
                    <a:pt x="50" y="103"/>
                  </a:moveTo>
                  <a:lnTo>
                    <a:pt x="39" y="102"/>
                  </a:lnTo>
                  <a:lnTo>
                    <a:pt x="30" y="99"/>
                  </a:lnTo>
                  <a:lnTo>
                    <a:pt x="22" y="95"/>
                  </a:lnTo>
                  <a:lnTo>
                    <a:pt x="14" y="88"/>
                  </a:lnTo>
                  <a:lnTo>
                    <a:pt x="8" y="80"/>
                  </a:lnTo>
                  <a:lnTo>
                    <a:pt x="4" y="71"/>
                  </a:lnTo>
                  <a:lnTo>
                    <a:pt x="1" y="62"/>
                  </a:lnTo>
                  <a:lnTo>
                    <a:pt x="0" y="51"/>
                  </a:lnTo>
                  <a:lnTo>
                    <a:pt x="1" y="41"/>
                  </a:lnTo>
                  <a:lnTo>
                    <a:pt x="4" y="31"/>
                  </a:lnTo>
                  <a:lnTo>
                    <a:pt x="8" y="23"/>
                  </a:lnTo>
                  <a:lnTo>
                    <a:pt x="14" y="15"/>
                  </a:lnTo>
                  <a:lnTo>
                    <a:pt x="22" y="8"/>
                  </a:lnTo>
                  <a:lnTo>
                    <a:pt x="30" y="4"/>
                  </a:lnTo>
                  <a:lnTo>
                    <a:pt x="39" y="1"/>
                  </a:lnTo>
                  <a:lnTo>
                    <a:pt x="50" y="0"/>
                  </a:lnTo>
                  <a:lnTo>
                    <a:pt x="60" y="1"/>
                  </a:lnTo>
                  <a:lnTo>
                    <a:pt x="69" y="4"/>
                  </a:lnTo>
                  <a:lnTo>
                    <a:pt x="77" y="8"/>
                  </a:lnTo>
                  <a:lnTo>
                    <a:pt x="85" y="15"/>
                  </a:lnTo>
                  <a:lnTo>
                    <a:pt x="91" y="23"/>
                  </a:lnTo>
                  <a:lnTo>
                    <a:pt x="96" y="31"/>
                  </a:lnTo>
                  <a:lnTo>
                    <a:pt x="99" y="41"/>
                  </a:lnTo>
                  <a:lnTo>
                    <a:pt x="100" y="51"/>
                  </a:lnTo>
                  <a:lnTo>
                    <a:pt x="99" y="62"/>
                  </a:lnTo>
                  <a:lnTo>
                    <a:pt x="96" y="71"/>
                  </a:lnTo>
                  <a:lnTo>
                    <a:pt x="91" y="80"/>
                  </a:lnTo>
                  <a:lnTo>
                    <a:pt x="85" y="88"/>
                  </a:lnTo>
                  <a:lnTo>
                    <a:pt x="77" y="95"/>
                  </a:lnTo>
                  <a:lnTo>
                    <a:pt x="69" y="99"/>
                  </a:lnTo>
                  <a:lnTo>
                    <a:pt x="60" y="102"/>
                  </a:lnTo>
                  <a:lnTo>
                    <a:pt x="50" y="103"/>
                  </a:lnTo>
                  <a:close/>
                </a:path>
              </a:pathLst>
            </a:custGeom>
            <a:solidFill>
              <a:srgbClr val="61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50" name="Freeform 69"/>
            <p:cNvSpPr/>
            <p:nvPr/>
          </p:nvSpPr>
          <p:spPr bwMode="auto">
            <a:xfrm>
              <a:off x="1234" y="3094"/>
              <a:ext cx="2" cy="3"/>
            </a:xfrm>
            <a:custGeom>
              <a:avLst/>
              <a:gdLst>
                <a:gd name="T0" fmla="*/ 0 w 55"/>
                <a:gd name="T1" fmla="*/ 0 h 57"/>
                <a:gd name="T2" fmla="*/ 0 w 55"/>
                <a:gd name="T3" fmla="*/ 0 h 57"/>
                <a:gd name="T4" fmla="*/ 0 w 55"/>
                <a:gd name="T5" fmla="*/ 0 h 57"/>
                <a:gd name="T6" fmla="*/ 0 w 55"/>
                <a:gd name="T7" fmla="*/ 0 h 57"/>
                <a:gd name="T8" fmla="*/ 0 w 55"/>
                <a:gd name="T9" fmla="*/ 0 h 57"/>
                <a:gd name="T10" fmla="*/ 0 w 55"/>
                <a:gd name="T11" fmla="*/ 0 h 57"/>
                <a:gd name="T12" fmla="*/ 0 w 55"/>
                <a:gd name="T13" fmla="*/ 0 h 57"/>
                <a:gd name="T14" fmla="*/ 0 w 55"/>
                <a:gd name="T15" fmla="*/ 0 h 57"/>
                <a:gd name="T16" fmla="*/ 0 w 55"/>
                <a:gd name="T17" fmla="*/ 0 h 57"/>
                <a:gd name="T18" fmla="*/ 0 w 55"/>
                <a:gd name="T19" fmla="*/ 0 h 57"/>
                <a:gd name="T20" fmla="*/ 0 w 55"/>
                <a:gd name="T21" fmla="*/ 0 h 57"/>
                <a:gd name="T22" fmla="*/ 0 w 55"/>
                <a:gd name="T23" fmla="*/ 0 h 57"/>
                <a:gd name="T24" fmla="*/ 0 w 55"/>
                <a:gd name="T25" fmla="*/ 0 h 57"/>
                <a:gd name="T26" fmla="*/ 0 w 55"/>
                <a:gd name="T27" fmla="*/ 0 h 57"/>
                <a:gd name="T28" fmla="*/ 0 w 55"/>
                <a:gd name="T29" fmla="*/ 0 h 57"/>
                <a:gd name="T30" fmla="*/ 0 w 55"/>
                <a:gd name="T31" fmla="*/ 0 h 57"/>
                <a:gd name="T32" fmla="*/ 0 w 55"/>
                <a:gd name="T33" fmla="*/ 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7"/>
                <a:gd name="T53" fmla="*/ 55 w 55"/>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7">
                  <a:moveTo>
                    <a:pt x="28" y="57"/>
                  </a:moveTo>
                  <a:lnTo>
                    <a:pt x="16" y="55"/>
                  </a:lnTo>
                  <a:lnTo>
                    <a:pt x="8" y="49"/>
                  </a:lnTo>
                  <a:lnTo>
                    <a:pt x="2" y="40"/>
                  </a:lnTo>
                  <a:lnTo>
                    <a:pt x="0" y="28"/>
                  </a:lnTo>
                  <a:lnTo>
                    <a:pt x="2" y="17"/>
                  </a:lnTo>
                  <a:lnTo>
                    <a:pt x="8" y="8"/>
                  </a:lnTo>
                  <a:lnTo>
                    <a:pt x="16" y="2"/>
                  </a:lnTo>
                  <a:lnTo>
                    <a:pt x="28" y="0"/>
                  </a:lnTo>
                  <a:lnTo>
                    <a:pt x="39" y="2"/>
                  </a:lnTo>
                  <a:lnTo>
                    <a:pt x="47" y="8"/>
                  </a:lnTo>
                  <a:lnTo>
                    <a:pt x="53" y="17"/>
                  </a:lnTo>
                  <a:lnTo>
                    <a:pt x="55" y="28"/>
                  </a:lnTo>
                  <a:lnTo>
                    <a:pt x="53" y="40"/>
                  </a:lnTo>
                  <a:lnTo>
                    <a:pt x="47" y="49"/>
                  </a:lnTo>
                  <a:lnTo>
                    <a:pt x="39" y="55"/>
                  </a:lnTo>
                  <a:lnTo>
                    <a:pt x="28" y="57"/>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51" name="Freeform 70"/>
            <p:cNvSpPr/>
            <p:nvPr/>
          </p:nvSpPr>
          <p:spPr bwMode="auto">
            <a:xfrm>
              <a:off x="1165" y="3133"/>
              <a:ext cx="2" cy="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w 55"/>
                <a:gd name="T27" fmla="*/ 0 h 56"/>
                <a:gd name="T28" fmla="*/ 0 w 55"/>
                <a:gd name="T29" fmla="*/ 0 h 56"/>
                <a:gd name="T30" fmla="*/ 0 w 55"/>
                <a:gd name="T31" fmla="*/ 0 h 56"/>
                <a:gd name="T32" fmla="*/ 0 w 55"/>
                <a:gd name="T33" fmla="*/ 0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6"/>
                <a:gd name="T53" fmla="*/ 55 w 55"/>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6">
                  <a:moveTo>
                    <a:pt x="28" y="56"/>
                  </a:moveTo>
                  <a:lnTo>
                    <a:pt x="17" y="54"/>
                  </a:lnTo>
                  <a:lnTo>
                    <a:pt x="9" y="48"/>
                  </a:lnTo>
                  <a:lnTo>
                    <a:pt x="2" y="40"/>
                  </a:lnTo>
                  <a:lnTo>
                    <a:pt x="0" y="28"/>
                  </a:lnTo>
                  <a:lnTo>
                    <a:pt x="2" y="16"/>
                  </a:lnTo>
                  <a:lnTo>
                    <a:pt x="9" y="8"/>
                  </a:lnTo>
                  <a:lnTo>
                    <a:pt x="17" y="2"/>
                  </a:lnTo>
                  <a:lnTo>
                    <a:pt x="28" y="0"/>
                  </a:lnTo>
                  <a:lnTo>
                    <a:pt x="39" y="2"/>
                  </a:lnTo>
                  <a:lnTo>
                    <a:pt x="47" y="8"/>
                  </a:lnTo>
                  <a:lnTo>
                    <a:pt x="53" y="16"/>
                  </a:lnTo>
                  <a:lnTo>
                    <a:pt x="55" y="28"/>
                  </a:lnTo>
                  <a:lnTo>
                    <a:pt x="53" y="40"/>
                  </a:lnTo>
                  <a:lnTo>
                    <a:pt x="47" y="48"/>
                  </a:lnTo>
                  <a:lnTo>
                    <a:pt x="39" y="54"/>
                  </a:lnTo>
                  <a:lnTo>
                    <a:pt x="28" y="56"/>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52" name="Freeform 71"/>
            <p:cNvSpPr/>
            <p:nvPr/>
          </p:nvSpPr>
          <p:spPr bwMode="auto">
            <a:xfrm>
              <a:off x="1177" y="3076"/>
              <a:ext cx="29" cy="29"/>
            </a:xfrm>
            <a:custGeom>
              <a:avLst/>
              <a:gdLst>
                <a:gd name="T0" fmla="*/ 0 w 624"/>
                <a:gd name="T1" fmla="*/ 0 h 522"/>
                <a:gd name="T2" fmla="*/ 0 w 624"/>
                <a:gd name="T3" fmla="*/ 0 h 522"/>
                <a:gd name="T4" fmla="*/ 0 w 624"/>
                <a:gd name="T5" fmla="*/ 0 h 522"/>
                <a:gd name="T6" fmla="*/ 0 w 624"/>
                <a:gd name="T7" fmla="*/ 0 h 522"/>
                <a:gd name="T8" fmla="*/ 0 w 624"/>
                <a:gd name="T9" fmla="*/ 0 h 522"/>
                <a:gd name="T10" fmla="*/ 0 60000 65536"/>
                <a:gd name="T11" fmla="*/ 0 60000 65536"/>
                <a:gd name="T12" fmla="*/ 0 60000 65536"/>
                <a:gd name="T13" fmla="*/ 0 60000 65536"/>
                <a:gd name="T14" fmla="*/ 0 60000 65536"/>
                <a:gd name="T15" fmla="*/ 0 w 624"/>
                <a:gd name="T16" fmla="*/ 0 h 522"/>
                <a:gd name="T17" fmla="*/ 624 w 624"/>
                <a:gd name="T18" fmla="*/ 522 h 522"/>
              </a:gdLst>
              <a:ahLst/>
              <a:cxnLst>
                <a:cxn ang="T10">
                  <a:pos x="T0" y="T1"/>
                </a:cxn>
                <a:cxn ang="T11">
                  <a:pos x="T2" y="T3"/>
                </a:cxn>
                <a:cxn ang="T12">
                  <a:pos x="T4" y="T5"/>
                </a:cxn>
                <a:cxn ang="T13">
                  <a:pos x="T6" y="T7"/>
                </a:cxn>
                <a:cxn ang="T14">
                  <a:pos x="T8" y="T9"/>
                </a:cxn>
              </a:cxnLst>
              <a:rect l="T15" t="T16" r="T17" b="T18"/>
              <a:pathLst>
                <a:path w="624" h="522">
                  <a:moveTo>
                    <a:pt x="498" y="0"/>
                  </a:moveTo>
                  <a:lnTo>
                    <a:pt x="0" y="222"/>
                  </a:lnTo>
                  <a:lnTo>
                    <a:pt x="125" y="522"/>
                  </a:lnTo>
                  <a:lnTo>
                    <a:pt x="624" y="301"/>
                  </a:lnTo>
                  <a:lnTo>
                    <a:pt x="498" y="0"/>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53" name="Freeform 72"/>
            <p:cNvSpPr/>
            <p:nvPr/>
          </p:nvSpPr>
          <p:spPr bwMode="auto">
            <a:xfrm>
              <a:off x="1178" y="3077"/>
              <a:ext cx="27" cy="27"/>
            </a:xfrm>
            <a:custGeom>
              <a:avLst/>
              <a:gdLst>
                <a:gd name="T0" fmla="*/ 0 w 589"/>
                <a:gd name="T1" fmla="*/ 0 h 484"/>
                <a:gd name="T2" fmla="*/ 0 w 589"/>
                <a:gd name="T3" fmla="*/ 0 h 484"/>
                <a:gd name="T4" fmla="*/ 0 w 589"/>
                <a:gd name="T5" fmla="*/ 0 h 484"/>
                <a:gd name="T6" fmla="*/ 0 w 589"/>
                <a:gd name="T7" fmla="*/ 0 h 484"/>
                <a:gd name="T8" fmla="*/ 0 w 589"/>
                <a:gd name="T9" fmla="*/ 0 h 484"/>
                <a:gd name="T10" fmla="*/ 0 60000 65536"/>
                <a:gd name="T11" fmla="*/ 0 60000 65536"/>
                <a:gd name="T12" fmla="*/ 0 60000 65536"/>
                <a:gd name="T13" fmla="*/ 0 60000 65536"/>
                <a:gd name="T14" fmla="*/ 0 60000 65536"/>
                <a:gd name="T15" fmla="*/ 0 w 589"/>
                <a:gd name="T16" fmla="*/ 0 h 484"/>
                <a:gd name="T17" fmla="*/ 589 w 589"/>
                <a:gd name="T18" fmla="*/ 484 h 484"/>
              </a:gdLst>
              <a:ahLst/>
              <a:cxnLst>
                <a:cxn ang="T10">
                  <a:pos x="T0" y="T1"/>
                </a:cxn>
                <a:cxn ang="T11">
                  <a:pos x="T2" y="T3"/>
                </a:cxn>
                <a:cxn ang="T12">
                  <a:pos x="T4" y="T5"/>
                </a:cxn>
                <a:cxn ang="T13">
                  <a:pos x="T6" y="T7"/>
                </a:cxn>
                <a:cxn ang="T14">
                  <a:pos x="T8" y="T9"/>
                </a:cxn>
              </a:cxnLst>
              <a:rect l="T15" t="T16" r="T17" b="T18"/>
              <a:pathLst>
                <a:path w="589" h="484">
                  <a:moveTo>
                    <a:pt x="474" y="0"/>
                  </a:moveTo>
                  <a:lnTo>
                    <a:pt x="0" y="211"/>
                  </a:lnTo>
                  <a:lnTo>
                    <a:pt x="114" y="484"/>
                  </a:lnTo>
                  <a:lnTo>
                    <a:pt x="589" y="273"/>
                  </a:lnTo>
                  <a:lnTo>
                    <a:pt x="474" y="0"/>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54" name="Freeform 73"/>
            <p:cNvSpPr/>
            <p:nvPr/>
          </p:nvSpPr>
          <p:spPr bwMode="auto">
            <a:xfrm>
              <a:off x="1178" y="3078"/>
              <a:ext cx="27" cy="26"/>
            </a:xfrm>
            <a:custGeom>
              <a:avLst/>
              <a:gdLst>
                <a:gd name="T0" fmla="*/ 0 w 583"/>
                <a:gd name="T1" fmla="*/ 0 h 471"/>
                <a:gd name="T2" fmla="*/ 0 w 583"/>
                <a:gd name="T3" fmla="*/ 0 h 471"/>
                <a:gd name="T4" fmla="*/ 0 w 583"/>
                <a:gd name="T5" fmla="*/ 0 h 471"/>
                <a:gd name="T6" fmla="*/ 0 w 583"/>
                <a:gd name="T7" fmla="*/ 0 h 471"/>
                <a:gd name="T8" fmla="*/ 0 w 583"/>
                <a:gd name="T9" fmla="*/ 0 h 471"/>
                <a:gd name="T10" fmla="*/ 0 60000 65536"/>
                <a:gd name="T11" fmla="*/ 0 60000 65536"/>
                <a:gd name="T12" fmla="*/ 0 60000 65536"/>
                <a:gd name="T13" fmla="*/ 0 60000 65536"/>
                <a:gd name="T14" fmla="*/ 0 60000 65536"/>
                <a:gd name="T15" fmla="*/ 0 w 583"/>
                <a:gd name="T16" fmla="*/ 0 h 471"/>
                <a:gd name="T17" fmla="*/ 583 w 583"/>
                <a:gd name="T18" fmla="*/ 471 h 471"/>
              </a:gdLst>
              <a:ahLst/>
              <a:cxnLst>
                <a:cxn ang="T10">
                  <a:pos x="T0" y="T1"/>
                </a:cxn>
                <a:cxn ang="T11">
                  <a:pos x="T2" y="T3"/>
                </a:cxn>
                <a:cxn ang="T12">
                  <a:pos x="T4" y="T5"/>
                </a:cxn>
                <a:cxn ang="T13">
                  <a:pos x="T6" y="T7"/>
                </a:cxn>
                <a:cxn ang="T14">
                  <a:pos x="T8" y="T9"/>
                </a:cxn>
              </a:cxnLst>
              <a:rect l="T15" t="T16" r="T17" b="T18"/>
              <a:pathLst>
                <a:path w="583" h="471">
                  <a:moveTo>
                    <a:pt x="473" y="0"/>
                  </a:moveTo>
                  <a:lnTo>
                    <a:pt x="0" y="211"/>
                  </a:lnTo>
                  <a:lnTo>
                    <a:pt x="108" y="471"/>
                  </a:lnTo>
                  <a:lnTo>
                    <a:pt x="583" y="260"/>
                  </a:lnTo>
                  <a:lnTo>
                    <a:pt x="473" y="0"/>
                  </a:lnTo>
                  <a:close/>
                </a:path>
              </a:pathLst>
            </a:custGeom>
            <a:solidFill>
              <a:srgbClr val="878F8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55" name="Freeform 74"/>
            <p:cNvSpPr/>
            <p:nvPr/>
          </p:nvSpPr>
          <p:spPr bwMode="auto">
            <a:xfrm>
              <a:off x="1191" y="3082"/>
              <a:ext cx="10" cy="13"/>
            </a:xfrm>
            <a:custGeom>
              <a:avLst/>
              <a:gdLst>
                <a:gd name="T0" fmla="*/ 0 w 227"/>
                <a:gd name="T1" fmla="*/ 0 h 234"/>
                <a:gd name="T2" fmla="*/ 0 w 227"/>
                <a:gd name="T3" fmla="*/ 0 h 234"/>
                <a:gd name="T4" fmla="*/ 0 w 227"/>
                <a:gd name="T5" fmla="*/ 0 h 234"/>
                <a:gd name="T6" fmla="*/ 0 w 227"/>
                <a:gd name="T7" fmla="*/ 0 h 234"/>
                <a:gd name="T8" fmla="*/ 0 w 227"/>
                <a:gd name="T9" fmla="*/ 0 h 234"/>
                <a:gd name="T10" fmla="*/ 0 w 227"/>
                <a:gd name="T11" fmla="*/ 0 h 234"/>
                <a:gd name="T12" fmla="*/ 0 w 227"/>
                <a:gd name="T13" fmla="*/ 0 h 234"/>
                <a:gd name="T14" fmla="*/ 0 w 227"/>
                <a:gd name="T15" fmla="*/ 0 h 234"/>
                <a:gd name="T16" fmla="*/ 0 w 227"/>
                <a:gd name="T17" fmla="*/ 0 h 234"/>
                <a:gd name="T18" fmla="*/ 0 w 227"/>
                <a:gd name="T19" fmla="*/ 0 h 234"/>
                <a:gd name="T20" fmla="*/ 0 w 227"/>
                <a:gd name="T21" fmla="*/ 0 h 234"/>
                <a:gd name="T22" fmla="*/ 0 w 227"/>
                <a:gd name="T23" fmla="*/ 0 h 234"/>
                <a:gd name="T24" fmla="*/ 0 w 227"/>
                <a:gd name="T25" fmla="*/ 0 h 234"/>
                <a:gd name="T26" fmla="*/ 0 w 227"/>
                <a:gd name="T27" fmla="*/ 0 h 234"/>
                <a:gd name="T28" fmla="*/ 0 w 227"/>
                <a:gd name="T29" fmla="*/ 0 h 234"/>
                <a:gd name="T30" fmla="*/ 0 w 227"/>
                <a:gd name="T31" fmla="*/ 0 h 234"/>
                <a:gd name="T32" fmla="*/ 0 w 227"/>
                <a:gd name="T33" fmla="*/ 0 h 234"/>
                <a:gd name="T34" fmla="*/ 0 w 227"/>
                <a:gd name="T35" fmla="*/ 0 h 234"/>
                <a:gd name="T36" fmla="*/ 0 w 227"/>
                <a:gd name="T37" fmla="*/ 0 h 234"/>
                <a:gd name="T38" fmla="*/ 0 w 227"/>
                <a:gd name="T39" fmla="*/ 0 h 234"/>
                <a:gd name="T40" fmla="*/ 0 w 227"/>
                <a:gd name="T41" fmla="*/ 0 h 234"/>
                <a:gd name="T42" fmla="*/ 0 w 227"/>
                <a:gd name="T43" fmla="*/ 0 h 234"/>
                <a:gd name="T44" fmla="*/ 0 w 227"/>
                <a:gd name="T45" fmla="*/ 0 h 234"/>
                <a:gd name="T46" fmla="*/ 0 w 227"/>
                <a:gd name="T47" fmla="*/ 0 h 234"/>
                <a:gd name="T48" fmla="*/ 0 w 227"/>
                <a:gd name="T49" fmla="*/ 0 h 234"/>
                <a:gd name="T50" fmla="*/ 0 w 227"/>
                <a:gd name="T51" fmla="*/ 0 h 234"/>
                <a:gd name="T52" fmla="*/ 0 w 227"/>
                <a:gd name="T53" fmla="*/ 0 h 234"/>
                <a:gd name="T54" fmla="*/ 0 w 227"/>
                <a:gd name="T55" fmla="*/ 0 h 234"/>
                <a:gd name="T56" fmla="*/ 0 w 227"/>
                <a:gd name="T57" fmla="*/ 0 h 234"/>
                <a:gd name="T58" fmla="*/ 0 w 227"/>
                <a:gd name="T59" fmla="*/ 0 h 234"/>
                <a:gd name="T60" fmla="*/ 0 w 227"/>
                <a:gd name="T61" fmla="*/ 0 h 234"/>
                <a:gd name="T62" fmla="*/ 0 w 227"/>
                <a:gd name="T63" fmla="*/ 0 h 234"/>
                <a:gd name="T64" fmla="*/ 0 w 227"/>
                <a:gd name="T65" fmla="*/ 0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234"/>
                <a:gd name="T101" fmla="*/ 227 w 227"/>
                <a:gd name="T102" fmla="*/ 234 h 2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234">
                  <a:moveTo>
                    <a:pt x="159" y="223"/>
                  </a:moveTo>
                  <a:lnTo>
                    <a:pt x="137" y="231"/>
                  </a:lnTo>
                  <a:lnTo>
                    <a:pt x="115" y="234"/>
                  </a:lnTo>
                  <a:lnTo>
                    <a:pt x="93" y="232"/>
                  </a:lnTo>
                  <a:lnTo>
                    <a:pt x="73" y="225"/>
                  </a:lnTo>
                  <a:lnTo>
                    <a:pt x="54" y="215"/>
                  </a:lnTo>
                  <a:lnTo>
                    <a:pt x="36" y="201"/>
                  </a:lnTo>
                  <a:lnTo>
                    <a:pt x="22" y="184"/>
                  </a:lnTo>
                  <a:lnTo>
                    <a:pt x="11" y="163"/>
                  </a:lnTo>
                  <a:lnTo>
                    <a:pt x="4" y="141"/>
                  </a:lnTo>
                  <a:lnTo>
                    <a:pt x="0" y="118"/>
                  </a:lnTo>
                  <a:lnTo>
                    <a:pt x="3" y="96"/>
                  </a:lnTo>
                  <a:lnTo>
                    <a:pt x="9" y="74"/>
                  </a:lnTo>
                  <a:lnTo>
                    <a:pt x="19" y="55"/>
                  </a:lnTo>
                  <a:lnTo>
                    <a:pt x="32" y="37"/>
                  </a:lnTo>
                  <a:lnTo>
                    <a:pt x="48" y="22"/>
                  </a:lnTo>
                  <a:lnTo>
                    <a:pt x="69" y="10"/>
                  </a:lnTo>
                  <a:lnTo>
                    <a:pt x="90" y="3"/>
                  </a:lnTo>
                  <a:lnTo>
                    <a:pt x="113" y="0"/>
                  </a:lnTo>
                  <a:lnTo>
                    <a:pt x="134" y="2"/>
                  </a:lnTo>
                  <a:lnTo>
                    <a:pt x="156" y="8"/>
                  </a:lnTo>
                  <a:lnTo>
                    <a:pt x="174" y="19"/>
                  </a:lnTo>
                  <a:lnTo>
                    <a:pt x="191" y="32"/>
                  </a:lnTo>
                  <a:lnTo>
                    <a:pt x="206" y="49"/>
                  </a:lnTo>
                  <a:lnTo>
                    <a:pt x="217" y="70"/>
                  </a:lnTo>
                  <a:lnTo>
                    <a:pt x="224" y="93"/>
                  </a:lnTo>
                  <a:lnTo>
                    <a:pt x="227" y="116"/>
                  </a:lnTo>
                  <a:lnTo>
                    <a:pt x="225" y="138"/>
                  </a:lnTo>
                  <a:lnTo>
                    <a:pt x="219" y="159"/>
                  </a:lnTo>
                  <a:lnTo>
                    <a:pt x="209" y="179"/>
                  </a:lnTo>
                  <a:lnTo>
                    <a:pt x="195" y="197"/>
                  </a:lnTo>
                  <a:lnTo>
                    <a:pt x="179" y="212"/>
                  </a:lnTo>
                  <a:lnTo>
                    <a:pt x="159" y="223"/>
                  </a:lnTo>
                  <a:close/>
                </a:path>
              </a:pathLst>
            </a:custGeom>
            <a:solidFill>
              <a:srgbClr val="E3333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56" name="Freeform 75"/>
            <p:cNvSpPr/>
            <p:nvPr/>
          </p:nvSpPr>
          <p:spPr bwMode="auto">
            <a:xfrm>
              <a:off x="1191" y="3082"/>
              <a:ext cx="10" cy="12"/>
            </a:xfrm>
            <a:custGeom>
              <a:avLst/>
              <a:gdLst>
                <a:gd name="T0" fmla="*/ 0 w 208"/>
                <a:gd name="T1" fmla="*/ 0 h 214"/>
                <a:gd name="T2" fmla="*/ 0 w 208"/>
                <a:gd name="T3" fmla="*/ 0 h 214"/>
                <a:gd name="T4" fmla="*/ 0 w 208"/>
                <a:gd name="T5" fmla="*/ 0 h 214"/>
                <a:gd name="T6" fmla="*/ 0 w 208"/>
                <a:gd name="T7" fmla="*/ 0 h 214"/>
                <a:gd name="T8" fmla="*/ 0 w 208"/>
                <a:gd name="T9" fmla="*/ 0 h 214"/>
                <a:gd name="T10" fmla="*/ 0 w 208"/>
                <a:gd name="T11" fmla="*/ 0 h 214"/>
                <a:gd name="T12" fmla="*/ 0 w 208"/>
                <a:gd name="T13" fmla="*/ 0 h 214"/>
                <a:gd name="T14" fmla="*/ 0 w 208"/>
                <a:gd name="T15" fmla="*/ 0 h 214"/>
                <a:gd name="T16" fmla="*/ 0 w 208"/>
                <a:gd name="T17" fmla="*/ 0 h 214"/>
                <a:gd name="T18" fmla="*/ 0 w 208"/>
                <a:gd name="T19" fmla="*/ 0 h 214"/>
                <a:gd name="T20" fmla="*/ 0 w 208"/>
                <a:gd name="T21" fmla="*/ 0 h 214"/>
                <a:gd name="T22" fmla="*/ 0 w 208"/>
                <a:gd name="T23" fmla="*/ 0 h 214"/>
                <a:gd name="T24" fmla="*/ 0 w 208"/>
                <a:gd name="T25" fmla="*/ 0 h 214"/>
                <a:gd name="T26" fmla="*/ 0 w 208"/>
                <a:gd name="T27" fmla="*/ 0 h 214"/>
                <a:gd name="T28" fmla="*/ 0 w 208"/>
                <a:gd name="T29" fmla="*/ 0 h 214"/>
                <a:gd name="T30" fmla="*/ 0 w 208"/>
                <a:gd name="T31" fmla="*/ 0 h 214"/>
                <a:gd name="T32" fmla="*/ 0 w 208"/>
                <a:gd name="T33" fmla="*/ 0 h 214"/>
                <a:gd name="T34" fmla="*/ 0 w 208"/>
                <a:gd name="T35" fmla="*/ 0 h 214"/>
                <a:gd name="T36" fmla="*/ 0 w 208"/>
                <a:gd name="T37" fmla="*/ 0 h 214"/>
                <a:gd name="T38" fmla="*/ 0 w 208"/>
                <a:gd name="T39" fmla="*/ 0 h 214"/>
                <a:gd name="T40" fmla="*/ 0 w 208"/>
                <a:gd name="T41" fmla="*/ 0 h 214"/>
                <a:gd name="T42" fmla="*/ 0 w 208"/>
                <a:gd name="T43" fmla="*/ 0 h 214"/>
                <a:gd name="T44" fmla="*/ 0 w 208"/>
                <a:gd name="T45" fmla="*/ 0 h 214"/>
                <a:gd name="T46" fmla="*/ 0 w 208"/>
                <a:gd name="T47" fmla="*/ 0 h 214"/>
                <a:gd name="T48" fmla="*/ 0 w 208"/>
                <a:gd name="T49" fmla="*/ 0 h 214"/>
                <a:gd name="T50" fmla="*/ 0 w 208"/>
                <a:gd name="T51" fmla="*/ 0 h 214"/>
                <a:gd name="T52" fmla="*/ 0 w 208"/>
                <a:gd name="T53" fmla="*/ 0 h 214"/>
                <a:gd name="T54" fmla="*/ 0 w 208"/>
                <a:gd name="T55" fmla="*/ 0 h 214"/>
                <a:gd name="T56" fmla="*/ 0 w 208"/>
                <a:gd name="T57" fmla="*/ 0 h 214"/>
                <a:gd name="T58" fmla="*/ 0 w 208"/>
                <a:gd name="T59" fmla="*/ 0 h 214"/>
                <a:gd name="T60" fmla="*/ 0 w 208"/>
                <a:gd name="T61" fmla="*/ 0 h 214"/>
                <a:gd name="T62" fmla="*/ 0 w 208"/>
                <a:gd name="T63" fmla="*/ 0 h 214"/>
                <a:gd name="T64" fmla="*/ 0 w 208"/>
                <a:gd name="T65" fmla="*/ 0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214"/>
                <a:gd name="T101" fmla="*/ 208 w 208"/>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214">
                  <a:moveTo>
                    <a:pt x="146" y="206"/>
                  </a:moveTo>
                  <a:lnTo>
                    <a:pt x="125" y="212"/>
                  </a:lnTo>
                  <a:lnTo>
                    <a:pt x="105" y="214"/>
                  </a:lnTo>
                  <a:lnTo>
                    <a:pt x="84" y="212"/>
                  </a:lnTo>
                  <a:lnTo>
                    <a:pt x="66" y="206"/>
                  </a:lnTo>
                  <a:lnTo>
                    <a:pt x="48" y="196"/>
                  </a:lnTo>
                  <a:lnTo>
                    <a:pt x="31" y="183"/>
                  </a:lnTo>
                  <a:lnTo>
                    <a:pt x="18" y="168"/>
                  </a:lnTo>
                  <a:lnTo>
                    <a:pt x="8" y="149"/>
                  </a:lnTo>
                  <a:lnTo>
                    <a:pt x="2" y="129"/>
                  </a:lnTo>
                  <a:lnTo>
                    <a:pt x="0" y="108"/>
                  </a:lnTo>
                  <a:lnTo>
                    <a:pt x="2" y="86"/>
                  </a:lnTo>
                  <a:lnTo>
                    <a:pt x="8" y="67"/>
                  </a:lnTo>
                  <a:lnTo>
                    <a:pt x="17" y="49"/>
                  </a:lnTo>
                  <a:lnTo>
                    <a:pt x="29" y="33"/>
                  </a:lnTo>
                  <a:lnTo>
                    <a:pt x="45" y="19"/>
                  </a:lnTo>
                  <a:lnTo>
                    <a:pt x="63" y="8"/>
                  </a:lnTo>
                  <a:lnTo>
                    <a:pt x="83" y="2"/>
                  </a:lnTo>
                  <a:lnTo>
                    <a:pt x="104" y="0"/>
                  </a:lnTo>
                  <a:lnTo>
                    <a:pt x="123" y="2"/>
                  </a:lnTo>
                  <a:lnTo>
                    <a:pt x="142" y="7"/>
                  </a:lnTo>
                  <a:lnTo>
                    <a:pt x="161" y="17"/>
                  </a:lnTo>
                  <a:lnTo>
                    <a:pt x="176" y="30"/>
                  </a:lnTo>
                  <a:lnTo>
                    <a:pt x="189" y="45"/>
                  </a:lnTo>
                  <a:lnTo>
                    <a:pt x="200" y="63"/>
                  </a:lnTo>
                  <a:lnTo>
                    <a:pt x="206" y="84"/>
                  </a:lnTo>
                  <a:lnTo>
                    <a:pt x="208" y="105"/>
                  </a:lnTo>
                  <a:lnTo>
                    <a:pt x="206" y="127"/>
                  </a:lnTo>
                  <a:lnTo>
                    <a:pt x="201" y="147"/>
                  </a:lnTo>
                  <a:lnTo>
                    <a:pt x="191" y="164"/>
                  </a:lnTo>
                  <a:lnTo>
                    <a:pt x="179" y="181"/>
                  </a:lnTo>
                  <a:lnTo>
                    <a:pt x="164" y="195"/>
                  </a:lnTo>
                  <a:lnTo>
                    <a:pt x="146" y="206"/>
                  </a:lnTo>
                  <a:close/>
                </a:path>
              </a:pathLst>
            </a:custGeom>
            <a:solidFill>
              <a:srgbClr val="EB5F6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57" name="Freeform 76"/>
            <p:cNvSpPr/>
            <p:nvPr/>
          </p:nvSpPr>
          <p:spPr bwMode="auto">
            <a:xfrm>
              <a:off x="1192" y="3083"/>
              <a:ext cx="8" cy="10"/>
            </a:xfrm>
            <a:custGeom>
              <a:avLst/>
              <a:gdLst>
                <a:gd name="T0" fmla="*/ 0 w 189"/>
                <a:gd name="T1" fmla="*/ 0 h 194"/>
                <a:gd name="T2" fmla="*/ 0 w 189"/>
                <a:gd name="T3" fmla="*/ 0 h 194"/>
                <a:gd name="T4" fmla="*/ 0 w 189"/>
                <a:gd name="T5" fmla="*/ 0 h 194"/>
                <a:gd name="T6" fmla="*/ 0 w 189"/>
                <a:gd name="T7" fmla="*/ 0 h 194"/>
                <a:gd name="T8" fmla="*/ 0 w 189"/>
                <a:gd name="T9" fmla="*/ 0 h 194"/>
                <a:gd name="T10" fmla="*/ 0 w 189"/>
                <a:gd name="T11" fmla="*/ 0 h 194"/>
                <a:gd name="T12" fmla="*/ 0 w 189"/>
                <a:gd name="T13" fmla="*/ 0 h 194"/>
                <a:gd name="T14" fmla="*/ 0 w 189"/>
                <a:gd name="T15" fmla="*/ 0 h 194"/>
                <a:gd name="T16" fmla="*/ 0 w 189"/>
                <a:gd name="T17" fmla="*/ 0 h 194"/>
                <a:gd name="T18" fmla="*/ 0 w 189"/>
                <a:gd name="T19" fmla="*/ 0 h 194"/>
                <a:gd name="T20" fmla="*/ 0 w 189"/>
                <a:gd name="T21" fmla="*/ 0 h 194"/>
                <a:gd name="T22" fmla="*/ 0 w 189"/>
                <a:gd name="T23" fmla="*/ 0 h 194"/>
                <a:gd name="T24" fmla="*/ 0 w 189"/>
                <a:gd name="T25" fmla="*/ 0 h 194"/>
                <a:gd name="T26" fmla="*/ 0 w 189"/>
                <a:gd name="T27" fmla="*/ 0 h 194"/>
                <a:gd name="T28" fmla="*/ 0 w 189"/>
                <a:gd name="T29" fmla="*/ 0 h 194"/>
                <a:gd name="T30" fmla="*/ 0 w 189"/>
                <a:gd name="T31" fmla="*/ 0 h 194"/>
                <a:gd name="T32" fmla="*/ 0 w 189"/>
                <a:gd name="T33" fmla="*/ 0 h 194"/>
                <a:gd name="T34" fmla="*/ 0 w 189"/>
                <a:gd name="T35" fmla="*/ 0 h 194"/>
                <a:gd name="T36" fmla="*/ 0 w 189"/>
                <a:gd name="T37" fmla="*/ 0 h 194"/>
                <a:gd name="T38" fmla="*/ 0 w 189"/>
                <a:gd name="T39" fmla="*/ 0 h 194"/>
                <a:gd name="T40" fmla="*/ 0 w 189"/>
                <a:gd name="T41" fmla="*/ 0 h 194"/>
                <a:gd name="T42" fmla="*/ 0 w 189"/>
                <a:gd name="T43" fmla="*/ 0 h 194"/>
                <a:gd name="T44" fmla="*/ 0 w 189"/>
                <a:gd name="T45" fmla="*/ 0 h 194"/>
                <a:gd name="T46" fmla="*/ 0 w 189"/>
                <a:gd name="T47" fmla="*/ 0 h 194"/>
                <a:gd name="T48" fmla="*/ 0 w 189"/>
                <a:gd name="T49" fmla="*/ 0 h 194"/>
                <a:gd name="T50" fmla="*/ 0 w 189"/>
                <a:gd name="T51" fmla="*/ 0 h 194"/>
                <a:gd name="T52" fmla="*/ 0 w 189"/>
                <a:gd name="T53" fmla="*/ 0 h 194"/>
                <a:gd name="T54" fmla="*/ 0 w 189"/>
                <a:gd name="T55" fmla="*/ 0 h 194"/>
                <a:gd name="T56" fmla="*/ 0 w 189"/>
                <a:gd name="T57" fmla="*/ 0 h 194"/>
                <a:gd name="T58" fmla="*/ 0 w 189"/>
                <a:gd name="T59" fmla="*/ 0 h 194"/>
                <a:gd name="T60" fmla="*/ 0 w 189"/>
                <a:gd name="T61" fmla="*/ 0 h 194"/>
                <a:gd name="T62" fmla="*/ 0 w 189"/>
                <a:gd name="T63" fmla="*/ 0 h 194"/>
                <a:gd name="T64" fmla="*/ 0 w 189"/>
                <a:gd name="T65" fmla="*/ 0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9"/>
                <a:gd name="T100" fmla="*/ 0 h 194"/>
                <a:gd name="T101" fmla="*/ 189 w 189"/>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9" h="194">
                  <a:moveTo>
                    <a:pt x="131" y="187"/>
                  </a:moveTo>
                  <a:lnTo>
                    <a:pt x="113" y="193"/>
                  </a:lnTo>
                  <a:lnTo>
                    <a:pt x="95" y="194"/>
                  </a:lnTo>
                  <a:lnTo>
                    <a:pt x="76" y="192"/>
                  </a:lnTo>
                  <a:lnTo>
                    <a:pt x="59" y="187"/>
                  </a:lnTo>
                  <a:lnTo>
                    <a:pt x="44" y="178"/>
                  </a:lnTo>
                  <a:lnTo>
                    <a:pt x="29" y="167"/>
                  </a:lnTo>
                  <a:lnTo>
                    <a:pt x="17" y="152"/>
                  </a:lnTo>
                  <a:lnTo>
                    <a:pt x="8" y="135"/>
                  </a:lnTo>
                  <a:lnTo>
                    <a:pt x="2" y="116"/>
                  </a:lnTo>
                  <a:lnTo>
                    <a:pt x="0" y="97"/>
                  </a:lnTo>
                  <a:lnTo>
                    <a:pt x="2" y="79"/>
                  </a:lnTo>
                  <a:lnTo>
                    <a:pt x="7" y="61"/>
                  </a:lnTo>
                  <a:lnTo>
                    <a:pt x="15" y="45"/>
                  </a:lnTo>
                  <a:lnTo>
                    <a:pt x="26" y="30"/>
                  </a:lnTo>
                  <a:lnTo>
                    <a:pt x="41" y="17"/>
                  </a:lnTo>
                  <a:lnTo>
                    <a:pt x="57" y="8"/>
                  </a:lnTo>
                  <a:lnTo>
                    <a:pt x="75" y="1"/>
                  </a:lnTo>
                  <a:lnTo>
                    <a:pt x="95" y="0"/>
                  </a:lnTo>
                  <a:lnTo>
                    <a:pt x="112" y="1"/>
                  </a:lnTo>
                  <a:lnTo>
                    <a:pt x="130" y="7"/>
                  </a:lnTo>
                  <a:lnTo>
                    <a:pt x="146" y="15"/>
                  </a:lnTo>
                  <a:lnTo>
                    <a:pt x="160" y="27"/>
                  </a:lnTo>
                  <a:lnTo>
                    <a:pt x="172" y="41"/>
                  </a:lnTo>
                  <a:lnTo>
                    <a:pt x="181" y="58"/>
                  </a:lnTo>
                  <a:lnTo>
                    <a:pt x="187" y="77"/>
                  </a:lnTo>
                  <a:lnTo>
                    <a:pt x="189" y="96"/>
                  </a:lnTo>
                  <a:lnTo>
                    <a:pt x="188" y="114"/>
                  </a:lnTo>
                  <a:lnTo>
                    <a:pt x="182" y="132"/>
                  </a:lnTo>
                  <a:lnTo>
                    <a:pt x="174" y="149"/>
                  </a:lnTo>
                  <a:lnTo>
                    <a:pt x="163" y="165"/>
                  </a:lnTo>
                  <a:lnTo>
                    <a:pt x="149" y="177"/>
                  </a:lnTo>
                  <a:lnTo>
                    <a:pt x="131" y="187"/>
                  </a:lnTo>
                  <a:close/>
                </a:path>
              </a:pathLst>
            </a:custGeom>
            <a:solidFill>
              <a:srgbClr val="F0878A"/>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58" name="Freeform 77"/>
            <p:cNvSpPr/>
            <p:nvPr/>
          </p:nvSpPr>
          <p:spPr bwMode="auto">
            <a:xfrm>
              <a:off x="1192" y="3083"/>
              <a:ext cx="8" cy="10"/>
            </a:xfrm>
            <a:custGeom>
              <a:avLst/>
              <a:gdLst>
                <a:gd name="T0" fmla="*/ 0 w 171"/>
                <a:gd name="T1" fmla="*/ 0 h 177"/>
                <a:gd name="T2" fmla="*/ 0 w 171"/>
                <a:gd name="T3" fmla="*/ 0 h 177"/>
                <a:gd name="T4" fmla="*/ 0 w 171"/>
                <a:gd name="T5" fmla="*/ 0 h 177"/>
                <a:gd name="T6" fmla="*/ 0 w 171"/>
                <a:gd name="T7" fmla="*/ 0 h 177"/>
                <a:gd name="T8" fmla="*/ 0 w 171"/>
                <a:gd name="T9" fmla="*/ 0 h 177"/>
                <a:gd name="T10" fmla="*/ 0 w 171"/>
                <a:gd name="T11" fmla="*/ 0 h 177"/>
                <a:gd name="T12" fmla="*/ 0 w 171"/>
                <a:gd name="T13" fmla="*/ 0 h 177"/>
                <a:gd name="T14" fmla="*/ 0 w 171"/>
                <a:gd name="T15" fmla="*/ 0 h 177"/>
                <a:gd name="T16" fmla="*/ 0 w 171"/>
                <a:gd name="T17" fmla="*/ 0 h 177"/>
                <a:gd name="T18" fmla="*/ 0 w 171"/>
                <a:gd name="T19" fmla="*/ 0 h 177"/>
                <a:gd name="T20" fmla="*/ 0 w 171"/>
                <a:gd name="T21" fmla="*/ 0 h 177"/>
                <a:gd name="T22" fmla="*/ 0 w 171"/>
                <a:gd name="T23" fmla="*/ 0 h 177"/>
                <a:gd name="T24" fmla="*/ 0 w 171"/>
                <a:gd name="T25" fmla="*/ 0 h 177"/>
                <a:gd name="T26" fmla="*/ 0 w 171"/>
                <a:gd name="T27" fmla="*/ 0 h 177"/>
                <a:gd name="T28" fmla="*/ 0 w 171"/>
                <a:gd name="T29" fmla="*/ 0 h 177"/>
                <a:gd name="T30" fmla="*/ 0 w 171"/>
                <a:gd name="T31" fmla="*/ 0 h 177"/>
                <a:gd name="T32" fmla="*/ 0 w 171"/>
                <a:gd name="T33" fmla="*/ 0 h 177"/>
                <a:gd name="T34" fmla="*/ 0 w 171"/>
                <a:gd name="T35" fmla="*/ 0 h 177"/>
                <a:gd name="T36" fmla="*/ 0 w 171"/>
                <a:gd name="T37" fmla="*/ 0 h 177"/>
                <a:gd name="T38" fmla="*/ 0 w 171"/>
                <a:gd name="T39" fmla="*/ 0 h 177"/>
                <a:gd name="T40" fmla="*/ 0 w 171"/>
                <a:gd name="T41" fmla="*/ 0 h 177"/>
                <a:gd name="T42" fmla="*/ 0 w 171"/>
                <a:gd name="T43" fmla="*/ 0 h 177"/>
                <a:gd name="T44" fmla="*/ 0 w 171"/>
                <a:gd name="T45" fmla="*/ 0 h 177"/>
                <a:gd name="T46" fmla="*/ 0 w 171"/>
                <a:gd name="T47" fmla="*/ 0 h 177"/>
                <a:gd name="T48" fmla="*/ 0 w 171"/>
                <a:gd name="T49" fmla="*/ 0 h 177"/>
                <a:gd name="T50" fmla="*/ 0 w 171"/>
                <a:gd name="T51" fmla="*/ 0 h 177"/>
                <a:gd name="T52" fmla="*/ 0 w 171"/>
                <a:gd name="T53" fmla="*/ 0 h 177"/>
                <a:gd name="T54" fmla="*/ 0 w 171"/>
                <a:gd name="T55" fmla="*/ 0 h 177"/>
                <a:gd name="T56" fmla="*/ 0 w 171"/>
                <a:gd name="T57" fmla="*/ 0 h 177"/>
                <a:gd name="T58" fmla="*/ 0 w 171"/>
                <a:gd name="T59" fmla="*/ 0 h 177"/>
                <a:gd name="T60" fmla="*/ 0 w 171"/>
                <a:gd name="T61" fmla="*/ 0 h 177"/>
                <a:gd name="T62" fmla="*/ 0 w 171"/>
                <a:gd name="T63" fmla="*/ 0 h 177"/>
                <a:gd name="T64" fmla="*/ 0 w 171"/>
                <a:gd name="T65" fmla="*/ 0 h 1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177"/>
                <a:gd name="T101" fmla="*/ 171 w 171"/>
                <a:gd name="T102" fmla="*/ 177 h 1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177">
                  <a:moveTo>
                    <a:pt x="120" y="170"/>
                  </a:moveTo>
                  <a:lnTo>
                    <a:pt x="104" y="175"/>
                  </a:lnTo>
                  <a:lnTo>
                    <a:pt x="87" y="177"/>
                  </a:lnTo>
                  <a:lnTo>
                    <a:pt x="70" y="176"/>
                  </a:lnTo>
                  <a:lnTo>
                    <a:pt x="54" y="171"/>
                  </a:lnTo>
                  <a:lnTo>
                    <a:pt x="40" y="163"/>
                  </a:lnTo>
                  <a:lnTo>
                    <a:pt x="27" y="152"/>
                  </a:lnTo>
                  <a:lnTo>
                    <a:pt x="15" y="139"/>
                  </a:lnTo>
                  <a:lnTo>
                    <a:pt x="7" y="124"/>
                  </a:lnTo>
                  <a:lnTo>
                    <a:pt x="2" y="107"/>
                  </a:lnTo>
                  <a:lnTo>
                    <a:pt x="0" y="90"/>
                  </a:lnTo>
                  <a:lnTo>
                    <a:pt x="2" y="72"/>
                  </a:lnTo>
                  <a:lnTo>
                    <a:pt x="7" y="56"/>
                  </a:lnTo>
                  <a:lnTo>
                    <a:pt x="14" y="41"/>
                  </a:lnTo>
                  <a:lnTo>
                    <a:pt x="25" y="28"/>
                  </a:lnTo>
                  <a:lnTo>
                    <a:pt x="37" y="16"/>
                  </a:lnTo>
                  <a:lnTo>
                    <a:pt x="52" y="8"/>
                  </a:lnTo>
                  <a:lnTo>
                    <a:pt x="68" y="2"/>
                  </a:lnTo>
                  <a:lnTo>
                    <a:pt x="85" y="0"/>
                  </a:lnTo>
                  <a:lnTo>
                    <a:pt x="102" y="2"/>
                  </a:lnTo>
                  <a:lnTo>
                    <a:pt x="117" y="7"/>
                  </a:lnTo>
                  <a:lnTo>
                    <a:pt x="132" y="15"/>
                  </a:lnTo>
                  <a:lnTo>
                    <a:pt x="145" y="25"/>
                  </a:lnTo>
                  <a:lnTo>
                    <a:pt x="156" y="38"/>
                  </a:lnTo>
                  <a:lnTo>
                    <a:pt x="164" y="53"/>
                  </a:lnTo>
                  <a:lnTo>
                    <a:pt x="169" y="70"/>
                  </a:lnTo>
                  <a:lnTo>
                    <a:pt x="171" y="88"/>
                  </a:lnTo>
                  <a:lnTo>
                    <a:pt x="169" y="105"/>
                  </a:lnTo>
                  <a:lnTo>
                    <a:pt x="165" y="121"/>
                  </a:lnTo>
                  <a:lnTo>
                    <a:pt x="158" y="136"/>
                  </a:lnTo>
                  <a:lnTo>
                    <a:pt x="148" y="150"/>
                  </a:lnTo>
                  <a:lnTo>
                    <a:pt x="136" y="162"/>
                  </a:lnTo>
                  <a:lnTo>
                    <a:pt x="120" y="170"/>
                  </a:lnTo>
                  <a:close/>
                </a:path>
              </a:pathLst>
            </a:custGeom>
            <a:solidFill>
              <a:srgbClr val="F5AEB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59" name="Freeform 78"/>
            <p:cNvSpPr/>
            <p:nvPr/>
          </p:nvSpPr>
          <p:spPr bwMode="auto">
            <a:xfrm>
              <a:off x="1193" y="3083"/>
              <a:ext cx="7" cy="9"/>
            </a:xfrm>
            <a:custGeom>
              <a:avLst/>
              <a:gdLst>
                <a:gd name="T0" fmla="*/ 0 w 152"/>
                <a:gd name="T1" fmla="*/ 0 h 156"/>
                <a:gd name="T2" fmla="*/ 0 w 152"/>
                <a:gd name="T3" fmla="*/ 0 h 156"/>
                <a:gd name="T4" fmla="*/ 0 w 152"/>
                <a:gd name="T5" fmla="*/ 0 h 156"/>
                <a:gd name="T6" fmla="*/ 0 w 152"/>
                <a:gd name="T7" fmla="*/ 0 h 156"/>
                <a:gd name="T8" fmla="*/ 0 w 152"/>
                <a:gd name="T9" fmla="*/ 0 h 156"/>
                <a:gd name="T10" fmla="*/ 0 w 152"/>
                <a:gd name="T11" fmla="*/ 0 h 156"/>
                <a:gd name="T12" fmla="*/ 0 w 152"/>
                <a:gd name="T13" fmla="*/ 0 h 156"/>
                <a:gd name="T14" fmla="*/ 0 w 152"/>
                <a:gd name="T15" fmla="*/ 0 h 156"/>
                <a:gd name="T16" fmla="*/ 0 w 152"/>
                <a:gd name="T17" fmla="*/ 0 h 156"/>
                <a:gd name="T18" fmla="*/ 0 w 152"/>
                <a:gd name="T19" fmla="*/ 0 h 156"/>
                <a:gd name="T20" fmla="*/ 0 w 152"/>
                <a:gd name="T21" fmla="*/ 0 h 156"/>
                <a:gd name="T22" fmla="*/ 0 w 152"/>
                <a:gd name="T23" fmla="*/ 0 h 156"/>
                <a:gd name="T24" fmla="*/ 0 w 152"/>
                <a:gd name="T25" fmla="*/ 0 h 156"/>
                <a:gd name="T26" fmla="*/ 0 w 152"/>
                <a:gd name="T27" fmla="*/ 0 h 156"/>
                <a:gd name="T28" fmla="*/ 0 w 152"/>
                <a:gd name="T29" fmla="*/ 0 h 156"/>
                <a:gd name="T30" fmla="*/ 0 w 152"/>
                <a:gd name="T31" fmla="*/ 0 h 156"/>
                <a:gd name="T32" fmla="*/ 0 w 152"/>
                <a:gd name="T33" fmla="*/ 0 h 156"/>
                <a:gd name="T34" fmla="*/ 0 w 152"/>
                <a:gd name="T35" fmla="*/ 0 h 156"/>
                <a:gd name="T36" fmla="*/ 0 w 152"/>
                <a:gd name="T37" fmla="*/ 0 h 156"/>
                <a:gd name="T38" fmla="*/ 0 w 152"/>
                <a:gd name="T39" fmla="*/ 0 h 156"/>
                <a:gd name="T40" fmla="*/ 0 w 152"/>
                <a:gd name="T41" fmla="*/ 0 h 156"/>
                <a:gd name="T42" fmla="*/ 0 w 152"/>
                <a:gd name="T43" fmla="*/ 0 h 156"/>
                <a:gd name="T44" fmla="*/ 0 w 152"/>
                <a:gd name="T45" fmla="*/ 0 h 156"/>
                <a:gd name="T46" fmla="*/ 0 w 152"/>
                <a:gd name="T47" fmla="*/ 0 h 156"/>
                <a:gd name="T48" fmla="*/ 0 w 152"/>
                <a:gd name="T49" fmla="*/ 0 h 156"/>
                <a:gd name="T50" fmla="*/ 0 w 152"/>
                <a:gd name="T51" fmla="*/ 0 h 156"/>
                <a:gd name="T52" fmla="*/ 0 w 152"/>
                <a:gd name="T53" fmla="*/ 0 h 156"/>
                <a:gd name="T54" fmla="*/ 0 w 152"/>
                <a:gd name="T55" fmla="*/ 0 h 156"/>
                <a:gd name="T56" fmla="*/ 0 w 152"/>
                <a:gd name="T57" fmla="*/ 0 h 156"/>
                <a:gd name="T58" fmla="*/ 0 w 152"/>
                <a:gd name="T59" fmla="*/ 0 h 156"/>
                <a:gd name="T60" fmla="*/ 0 w 152"/>
                <a:gd name="T61" fmla="*/ 0 h 156"/>
                <a:gd name="T62" fmla="*/ 0 w 152"/>
                <a:gd name="T63" fmla="*/ 0 h 156"/>
                <a:gd name="T64" fmla="*/ 0 w 152"/>
                <a:gd name="T65" fmla="*/ 0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
                <a:gd name="T100" fmla="*/ 0 h 156"/>
                <a:gd name="T101" fmla="*/ 152 w 152"/>
                <a:gd name="T102" fmla="*/ 156 h 1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 h="156">
                  <a:moveTo>
                    <a:pt x="106" y="149"/>
                  </a:moveTo>
                  <a:lnTo>
                    <a:pt x="92" y="155"/>
                  </a:lnTo>
                  <a:lnTo>
                    <a:pt x="77" y="156"/>
                  </a:lnTo>
                  <a:lnTo>
                    <a:pt x="63" y="155"/>
                  </a:lnTo>
                  <a:lnTo>
                    <a:pt x="48" y="150"/>
                  </a:lnTo>
                  <a:lnTo>
                    <a:pt x="35" y="143"/>
                  </a:lnTo>
                  <a:lnTo>
                    <a:pt x="24" y="133"/>
                  </a:lnTo>
                  <a:lnTo>
                    <a:pt x="14" y="122"/>
                  </a:lnTo>
                  <a:lnTo>
                    <a:pt x="6" y="108"/>
                  </a:lnTo>
                  <a:lnTo>
                    <a:pt x="2" y="93"/>
                  </a:lnTo>
                  <a:lnTo>
                    <a:pt x="0" y="78"/>
                  </a:lnTo>
                  <a:lnTo>
                    <a:pt x="1" y="63"/>
                  </a:lnTo>
                  <a:lnTo>
                    <a:pt x="5" y="49"/>
                  </a:lnTo>
                  <a:lnTo>
                    <a:pt x="13" y="35"/>
                  </a:lnTo>
                  <a:lnTo>
                    <a:pt x="22" y="24"/>
                  </a:lnTo>
                  <a:lnTo>
                    <a:pt x="33" y="13"/>
                  </a:lnTo>
                  <a:lnTo>
                    <a:pt x="46" y="6"/>
                  </a:lnTo>
                  <a:lnTo>
                    <a:pt x="60" y="1"/>
                  </a:lnTo>
                  <a:lnTo>
                    <a:pt x="76" y="0"/>
                  </a:lnTo>
                  <a:lnTo>
                    <a:pt x="90" y="1"/>
                  </a:lnTo>
                  <a:lnTo>
                    <a:pt x="104" y="5"/>
                  </a:lnTo>
                  <a:lnTo>
                    <a:pt x="118" y="11"/>
                  </a:lnTo>
                  <a:lnTo>
                    <a:pt x="129" y="21"/>
                  </a:lnTo>
                  <a:lnTo>
                    <a:pt x="139" y="32"/>
                  </a:lnTo>
                  <a:lnTo>
                    <a:pt x="146" y="46"/>
                  </a:lnTo>
                  <a:lnTo>
                    <a:pt x="150" y="61"/>
                  </a:lnTo>
                  <a:lnTo>
                    <a:pt x="152" y="77"/>
                  </a:lnTo>
                  <a:lnTo>
                    <a:pt x="151" y="91"/>
                  </a:lnTo>
                  <a:lnTo>
                    <a:pt x="147" y="106"/>
                  </a:lnTo>
                  <a:lnTo>
                    <a:pt x="140" y="120"/>
                  </a:lnTo>
                  <a:lnTo>
                    <a:pt x="131" y="131"/>
                  </a:lnTo>
                  <a:lnTo>
                    <a:pt x="120" y="142"/>
                  </a:lnTo>
                  <a:lnTo>
                    <a:pt x="106" y="149"/>
                  </a:lnTo>
                  <a:close/>
                </a:path>
              </a:pathLst>
            </a:custGeom>
            <a:solidFill>
              <a:srgbClr val="FAD6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60" name="Freeform 79"/>
            <p:cNvSpPr/>
            <p:nvPr/>
          </p:nvSpPr>
          <p:spPr bwMode="auto">
            <a:xfrm>
              <a:off x="1193" y="3083"/>
              <a:ext cx="6" cy="8"/>
            </a:xfrm>
            <a:custGeom>
              <a:avLst/>
              <a:gdLst>
                <a:gd name="T0" fmla="*/ 0 w 134"/>
                <a:gd name="T1" fmla="*/ 0 h 139"/>
                <a:gd name="T2" fmla="*/ 0 w 134"/>
                <a:gd name="T3" fmla="*/ 0 h 139"/>
                <a:gd name="T4" fmla="*/ 0 w 134"/>
                <a:gd name="T5" fmla="*/ 0 h 139"/>
                <a:gd name="T6" fmla="*/ 0 w 134"/>
                <a:gd name="T7" fmla="*/ 0 h 139"/>
                <a:gd name="T8" fmla="*/ 0 w 134"/>
                <a:gd name="T9" fmla="*/ 0 h 139"/>
                <a:gd name="T10" fmla="*/ 0 w 134"/>
                <a:gd name="T11" fmla="*/ 0 h 139"/>
                <a:gd name="T12" fmla="*/ 0 w 134"/>
                <a:gd name="T13" fmla="*/ 0 h 139"/>
                <a:gd name="T14" fmla="*/ 0 w 134"/>
                <a:gd name="T15" fmla="*/ 0 h 139"/>
                <a:gd name="T16" fmla="*/ 0 w 134"/>
                <a:gd name="T17" fmla="*/ 0 h 139"/>
                <a:gd name="T18" fmla="*/ 0 w 134"/>
                <a:gd name="T19" fmla="*/ 0 h 139"/>
                <a:gd name="T20" fmla="*/ 0 w 134"/>
                <a:gd name="T21" fmla="*/ 0 h 139"/>
                <a:gd name="T22" fmla="*/ 0 w 134"/>
                <a:gd name="T23" fmla="*/ 0 h 139"/>
                <a:gd name="T24" fmla="*/ 0 w 134"/>
                <a:gd name="T25" fmla="*/ 0 h 139"/>
                <a:gd name="T26" fmla="*/ 0 w 134"/>
                <a:gd name="T27" fmla="*/ 0 h 139"/>
                <a:gd name="T28" fmla="*/ 0 w 134"/>
                <a:gd name="T29" fmla="*/ 0 h 139"/>
                <a:gd name="T30" fmla="*/ 0 w 134"/>
                <a:gd name="T31" fmla="*/ 0 h 139"/>
                <a:gd name="T32" fmla="*/ 0 w 134"/>
                <a:gd name="T33" fmla="*/ 0 h 139"/>
                <a:gd name="T34" fmla="*/ 0 w 134"/>
                <a:gd name="T35" fmla="*/ 0 h 139"/>
                <a:gd name="T36" fmla="*/ 0 w 134"/>
                <a:gd name="T37" fmla="*/ 0 h 139"/>
                <a:gd name="T38" fmla="*/ 0 w 134"/>
                <a:gd name="T39" fmla="*/ 0 h 139"/>
                <a:gd name="T40" fmla="*/ 0 w 134"/>
                <a:gd name="T41" fmla="*/ 0 h 139"/>
                <a:gd name="T42" fmla="*/ 0 w 134"/>
                <a:gd name="T43" fmla="*/ 0 h 139"/>
                <a:gd name="T44" fmla="*/ 0 w 134"/>
                <a:gd name="T45" fmla="*/ 0 h 139"/>
                <a:gd name="T46" fmla="*/ 0 w 134"/>
                <a:gd name="T47" fmla="*/ 0 h 139"/>
                <a:gd name="T48" fmla="*/ 0 w 134"/>
                <a:gd name="T49" fmla="*/ 0 h 139"/>
                <a:gd name="T50" fmla="*/ 0 w 134"/>
                <a:gd name="T51" fmla="*/ 0 h 139"/>
                <a:gd name="T52" fmla="*/ 0 w 134"/>
                <a:gd name="T53" fmla="*/ 0 h 139"/>
                <a:gd name="T54" fmla="*/ 0 w 134"/>
                <a:gd name="T55" fmla="*/ 0 h 139"/>
                <a:gd name="T56" fmla="*/ 0 w 134"/>
                <a:gd name="T57" fmla="*/ 0 h 139"/>
                <a:gd name="T58" fmla="*/ 0 w 134"/>
                <a:gd name="T59" fmla="*/ 0 h 139"/>
                <a:gd name="T60" fmla="*/ 0 w 134"/>
                <a:gd name="T61" fmla="*/ 0 h 139"/>
                <a:gd name="T62" fmla="*/ 0 w 134"/>
                <a:gd name="T63" fmla="*/ 0 h 139"/>
                <a:gd name="T64" fmla="*/ 0 w 134"/>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9"/>
                <a:gd name="T101" fmla="*/ 134 w 13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9">
                  <a:moveTo>
                    <a:pt x="93" y="134"/>
                  </a:moveTo>
                  <a:lnTo>
                    <a:pt x="80" y="138"/>
                  </a:lnTo>
                  <a:lnTo>
                    <a:pt x="68" y="139"/>
                  </a:lnTo>
                  <a:lnTo>
                    <a:pt x="55" y="138"/>
                  </a:lnTo>
                  <a:lnTo>
                    <a:pt x="42" y="134"/>
                  </a:lnTo>
                  <a:lnTo>
                    <a:pt x="30" y="127"/>
                  </a:lnTo>
                  <a:lnTo>
                    <a:pt x="20" y="119"/>
                  </a:lnTo>
                  <a:lnTo>
                    <a:pt x="12" y="109"/>
                  </a:lnTo>
                  <a:lnTo>
                    <a:pt x="5" y="97"/>
                  </a:lnTo>
                  <a:lnTo>
                    <a:pt x="1" y="83"/>
                  </a:lnTo>
                  <a:lnTo>
                    <a:pt x="0" y="70"/>
                  </a:lnTo>
                  <a:lnTo>
                    <a:pt x="1" y="57"/>
                  </a:lnTo>
                  <a:lnTo>
                    <a:pt x="5" y="44"/>
                  </a:lnTo>
                  <a:lnTo>
                    <a:pt x="11" y="31"/>
                  </a:lnTo>
                  <a:lnTo>
                    <a:pt x="19" y="21"/>
                  </a:lnTo>
                  <a:lnTo>
                    <a:pt x="28" y="12"/>
                  </a:lnTo>
                  <a:lnTo>
                    <a:pt x="40" y="5"/>
                  </a:lnTo>
                  <a:lnTo>
                    <a:pt x="54" y="1"/>
                  </a:lnTo>
                  <a:lnTo>
                    <a:pt x="66" y="0"/>
                  </a:lnTo>
                  <a:lnTo>
                    <a:pt x="79" y="1"/>
                  </a:lnTo>
                  <a:lnTo>
                    <a:pt x="91" y="5"/>
                  </a:lnTo>
                  <a:lnTo>
                    <a:pt x="104" y="11"/>
                  </a:lnTo>
                  <a:lnTo>
                    <a:pt x="114" y="20"/>
                  </a:lnTo>
                  <a:lnTo>
                    <a:pt x="122" y="29"/>
                  </a:lnTo>
                  <a:lnTo>
                    <a:pt x="129" y="42"/>
                  </a:lnTo>
                  <a:lnTo>
                    <a:pt x="133" y="56"/>
                  </a:lnTo>
                  <a:lnTo>
                    <a:pt x="134" y="68"/>
                  </a:lnTo>
                  <a:lnTo>
                    <a:pt x="133" y="82"/>
                  </a:lnTo>
                  <a:lnTo>
                    <a:pt x="129" y="95"/>
                  </a:lnTo>
                  <a:lnTo>
                    <a:pt x="123" y="107"/>
                  </a:lnTo>
                  <a:lnTo>
                    <a:pt x="115" y="118"/>
                  </a:lnTo>
                  <a:lnTo>
                    <a:pt x="106" y="126"/>
                  </a:lnTo>
                  <a:lnTo>
                    <a:pt x="93" y="1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61" name="Freeform 80"/>
            <p:cNvSpPr/>
            <p:nvPr/>
          </p:nvSpPr>
          <p:spPr bwMode="auto">
            <a:xfrm>
              <a:off x="1185" y="3093"/>
              <a:ext cx="1" cy="2"/>
            </a:xfrm>
            <a:custGeom>
              <a:avLst/>
              <a:gdLst>
                <a:gd name="T0" fmla="*/ 0 w 21"/>
                <a:gd name="T1" fmla="*/ 0 h 33"/>
                <a:gd name="T2" fmla="*/ 0 w 21"/>
                <a:gd name="T3" fmla="*/ 0 h 33"/>
                <a:gd name="T4" fmla="*/ 0 w 21"/>
                <a:gd name="T5" fmla="*/ 0 h 33"/>
                <a:gd name="T6" fmla="*/ 0 w 21"/>
                <a:gd name="T7" fmla="*/ 0 h 33"/>
                <a:gd name="T8" fmla="*/ 0 w 21"/>
                <a:gd name="T9" fmla="*/ 0 h 33"/>
                <a:gd name="T10" fmla="*/ 0 w 21"/>
                <a:gd name="T11" fmla="*/ 0 h 33"/>
                <a:gd name="T12" fmla="*/ 0 w 21"/>
                <a:gd name="T13" fmla="*/ 0 h 33"/>
                <a:gd name="T14" fmla="*/ 0 w 21"/>
                <a:gd name="T15" fmla="*/ 0 h 33"/>
                <a:gd name="T16" fmla="*/ 0 w 21"/>
                <a:gd name="T17" fmla="*/ 0 h 33"/>
                <a:gd name="T18" fmla="*/ 0 w 21"/>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33"/>
                <a:gd name="T32" fmla="*/ 21 w 21"/>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33">
                  <a:moveTo>
                    <a:pt x="11" y="0"/>
                  </a:moveTo>
                  <a:lnTo>
                    <a:pt x="5" y="3"/>
                  </a:lnTo>
                  <a:lnTo>
                    <a:pt x="1" y="8"/>
                  </a:lnTo>
                  <a:lnTo>
                    <a:pt x="0" y="15"/>
                  </a:lnTo>
                  <a:lnTo>
                    <a:pt x="1" y="20"/>
                  </a:lnTo>
                  <a:lnTo>
                    <a:pt x="4" y="26"/>
                  </a:lnTo>
                  <a:lnTo>
                    <a:pt x="8" y="31"/>
                  </a:lnTo>
                  <a:lnTo>
                    <a:pt x="14" y="33"/>
                  </a:lnTo>
                  <a:lnTo>
                    <a:pt x="21" y="32"/>
                  </a:lnTo>
                  <a:lnTo>
                    <a:pt x="11" y="0"/>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62" name="Freeform 81"/>
            <p:cNvSpPr/>
            <p:nvPr/>
          </p:nvSpPr>
          <p:spPr bwMode="auto">
            <a:xfrm>
              <a:off x="1186" y="3089"/>
              <a:ext cx="3" cy="6"/>
            </a:xfrm>
            <a:custGeom>
              <a:avLst/>
              <a:gdLst>
                <a:gd name="T0" fmla="*/ 0 w 75"/>
                <a:gd name="T1" fmla="*/ 0 h 98"/>
                <a:gd name="T2" fmla="*/ 0 w 75"/>
                <a:gd name="T3" fmla="*/ 0 h 98"/>
                <a:gd name="T4" fmla="*/ 0 w 75"/>
                <a:gd name="T5" fmla="*/ 0 h 98"/>
                <a:gd name="T6" fmla="*/ 0 w 75"/>
                <a:gd name="T7" fmla="*/ 0 h 98"/>
                <a:gd name="T8" fmla="*/ 0 w 75"/>
                <a:gd name="T9" fmla="*/ 0 h 98"/>
                <a:gd name="T10" fmla="*/ 0 w 75"/>
                <a:gd name="T11" fmla="*/ 0 h 98"/>
                <a:gd name="T12" fmla="*/ 0 w 75"/>
                <a:gd name="T13" fmla="*/ 0 h 98"/>
                <a:gd name="T14" fmla="*/ 0 w 75"/>
                <a:gd name="T15" fmla="*/ 0 h 98"/>
                <a:gd name="T16" fmla="*/ 0 w 75"/>
                <a:gd name="T17" fmla="*/ 0 h 98"/>
                <a:gd name="T18" fmla="*/ 0 w 75"/>
                <a:gd name="T19" fmla="*/ 0 h 98"/>
                <a:gd name="T20" fmla="*/ 0 w 75"/>
                <a:gd name="T21" fmla="*/ 0 h 98"/>
                <a:gd name="T22" fmla="*/ 0 w 75"/>
                <a:gd name="T23" fmla="*/ 0 h 98"/>
                <a:gd name="T24" fmla="*/ 0 w 75"/>
                <a:gd name="T25" fmla="*/ 0 h 98"/>
                <a:gd name="T26" fmla="*/ 0 w 75"/>
                <a:gd name="T27" fmla="*/ 0 h 98"/>
                <a:gd name="T28" fmla="*/ 0 w 75"/>
                <a:gd name="T29" fmla="*/ 0 h 98"/>
                <a:gd name="T30" fmla="*/ 0 w 75"/>
                <a:gd name="T31" fmla="*/ 0 h 98"/>
                <a:gd name="T32" fmla="*/ 0 w 75"/>
                <a:gd name="T33" fmla="*/ 0 h 98"/>
                <a:gd name="T34" fmla="*/ 0 w 75"/>
                <a:gd name="T35" fmla="*/ 0 h 98"/>
                <a:gd name="T36" fmla="*/ 0 w 75"/>
                <a:gd name="T37" fmla="*/ 0 h 98"/>
                <a:gd name="T38" fmla="*/ 0 w 75"/>
                <a:gd name="T39" fmla="*/ 0 h 98"/>
                <a:gd name="T40" fmla="*/ 0 w 75"/>
                <a:gd name="T41" fmla="*/ 0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8"/>
                <a:gd name="T65" fmla="*/ 75 w 75"/>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8">
                  <a:moveTo>
                    <a:pt x="40" y="12"/>
                  </a:moveTo>
                  <a:lnTo>
                    <a:pt x="40" y="12"/>
                  </a:lnTo>
                  <a:lnTo>
                    <a:pt x="42" y="22"/>
                  </a:lnTo>
                  <a:lnTo>
                    <a:pt x="42" y="28"/>
                  </a:lnTo>
                  <a:lnTo>
                    <a:pt x="39" y="37"/>
                  </a:lnTo>
                  <a:lnTo>
                    <a:pt x="36" y="43"/>
                  </a:lnTo>
                  <a:lnTo>
                    <a:pt x="30" y="49"/>
                  </a:lnTo>
                  <a:lnTo>
                    <a:pt x="21" y="57"/>
                  </a:lnTo>
                  <a:lnTo>
                    <a:pt x="12" y="61"/>
                  </a:lnTo>
                  <a:lnTo>
                    <a:pt x="0" y="66"/>
                  </a:lnTo>
                  <a:lnTo>
                    <a:pt x="10" y="98"/>
                  </a:lnTo>
                  <a:lnTo>
                    <a:pt x="26" y="92"/>
                  </a:lnTo>
                  <a:lnTo>
                    <a:pt x="39" y="84"/>
                  </a:lnTo>
                  <a:lnTo>
                    <a:pt x="50" y="74"/>
                  </a:lnTo>
                  <a:lnTo>
                    <a:pt x="63" y="64"/>
                  </a:lnTo>
                  <a:lnTo>
                    <a:pt x="70" y="49"/>
                  </a:lnTo>
                  <a:lnTo>
                    <a:pt x="75" y="34"/>
                  </a:lnTo>
                  <a:lnTo>
                    <a:pt x="75" y="18"/>
                  </a:lnTo>
                  <a:lnTo>
                    <a:pt x="71" y="0"/>
                  </a:lnTo>
                  <a:lnTo>
                    <a:pt x="40" y="12"/>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63" name="Freeform 82"/>
            <p:cNvSpPr/>
            <p:nvPr/>
          </p:nvSpPr>
          <p:spPr bwMode="auto">
            <a:xfrm>
              <a:off x="1184" y="3087"/>
              <a:ext cx="5" cy="3"/>
            </a:xfrm>
            <a:custGeom>
              <a:avLst/>
              <a:gdLst>
                <a:gd name="T0" fmla="*/ 0 w 108"/>
                <a:gd name="T1" fmla="*/ 0 h 49"/>
                <a:gd name="T2" fmla="*/ 0 w 108"/>
                <a:gd name="T3" fmla="*/ 0 h 49"/>
                <a:gd name="T4" fmla="*/ 0 w 108"/>
                <a:gd name="T5" fmla="*/ 0 h 49"/>
                <a:gd name="T6" fmla="*/ 0 w 108"/>
                <a:gd name="T7" fmla="*/ 0 h 49"/>
                <a:gd name="T8" fmla="*/ 0 w 108"/>
                <a:gd name="T9" fmla="*/ 0 h 49"/>
                <a:gd name="T10" fmla="*/ 0 w 108"/>
                <a:gd name="T11" fmla="*/ 0 h 49"/>
                <a:gd name="T12" fmla="*/ 0 w 108"/>
                <a:gd name="T13" fmla="*/ 0 h 49"/>
                <a:gd name="T14" fmla="*/ 0 w 108"/>
                <a:gd name="T15" fmla="*/ 0 h 49"/>
                <a:gd name="T16" fmla="*/ 0 w 108"/>
                <a:gd name="T17" fmla="*/ 0 h 49"/>
                <a:gd name="T18" fmla="*/ 0 w 108"/>
                <a:gd name="T19" fmla="*/ 0 h 49"/>
                <a:gd name="T20" fmla="*/ 0 w 108"/>
                <a:gd name="T21" fmla="*/ 0 h 49"/>
                <a:gd name="T22" fmla="*/ 0 w 108"/>
                <a:gd name="T23" fmla="*/ 0 h 49"/>
                <a:gd name="T24" fmla="*/ 0 w 108"/>
                <a:gd name="T25" fmla="*/ 0 h 49"/>
                <a:gd name="T26" fmla="*/ 0 w 108"/>
                <a:gd name="T27" fmla="*/ 0 h 49"/>
                <a:gd name="T28" fmla="*/ 0 w 108"/>
                <a:gd name="T29" fmla="*/ 0 h 49"/>
                <a:gd name="T30" fmla="*/ 0 w 108"/>
                <a:gd name="T31" fmla="*/ 0 h 49"/>
                <a:gd name="T32" fmla="*/ 0 w 108"/>
                <a:gd name="T33" fmla="*/ 0 h 49"/>
                <a:gd name="T34" fmla="*/ 0 w 108"/>
                <a:gd name="T35" fmla="*/ 0 h 49"/>
                <a:gd name="T36" fmla="*/ 0 w 108"/>
                <a:gd name="T37" fmla="*/ 0 h 49"/>
                <a:gd name="T38" fmla="*/ 0 w 108"/>
                <a:gd name="T39" fmla="*/ 0 h 49"/>
                <a:gd name="T40" fmla="*/ 0 w 108"/>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49"/>
                <a:gd name="T65" fmla="*/ 108 w 108"/>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49">
                  <a:moveTo>
                    <a:pt x="20" y="43"/>
                  </a:moveTo>
                  <a:lnTo>
                    <a:pt x="20" y="43"/>
                  </a:lnTo>
                  <a:lnTo>
                    <a:pt x="27" y="39"/>
                  </a:lnTo>
                  <a:lnTo>
                    <a:pt x="36" y="35"/>
                  </a:lnTo>
                  <a:lnTo>
                    <a:pt x="45" y="33"/>
                  </a:lnTo>
                  <a:lnTo>
                    <a:pt x="54" y="33"/>
                  </a:lnTo>
                  <a:lnTo>
                    <a:pt x="62" y="36"/>
                  </a:lnTo>
                  <a:lnTo>
                    <a:pt x="69" y="39"/>
                  </a:lnTo>
                  <a:lnTo>
                    <a:pt x="74" y="43"/>
                  </a:lnTo>
                  <a:lnTo>
                    <a:pt x="77" y="49"/>
                  </a:lnTo>
                  <a:lnTo>
                    <a:pt x="108" y="37"/>
                  </a:lnTo>
                  <a:lnTo>
                    <a:pt x="98" y="22"/>
                  </a:lnTo>
                  <a:lnTo>
                    <a:pt x="87" y="11"/>
                  </a:lnTo>
                  <a:lnTo>
                    <a:pt x="74" y="4"/>
                  </a:lnTo>
                  <a:lnTo>
                    <a:pt x="58" y="0"/>
                  </a:lnTo>
                  <a:lnTo>
                    <a:pt x="41" y="0"/>
                  </a:lnTo>
                  <a:lnTo>
                    <a:pt x="26" y="3"/>
                  </a:lnTo>
                  <a:lnTo>
                    <a:pt x="13" y="9"/>
                  </a:lnTo>
                  <a:lnTo>
                    <a:pt x="0" y="18"/>
                  </a:lnTo>
                  <a:lnTo>
                    <a:pt x="20" y="43"/>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64" name="Freeform 83"/>
            <p:cNvSpPr/>
            <p:nvPr/>
          </p:nvSpPr>
          <p:spPr bwMode="auto">
            <a:xfrm>
              <a:off x="1182" y="3088"/>
              <a:ext cx="3" cy="8"/>
            </a:xfrm>
            <a:custGeom>
              <a:avLst/>
              <a:gdLst>
                <a:gd name="T0" fmla="*/ 0 w 69"/>
                <a:gd name="T1" fmla="*/ 0 h 129"/>
                <a:gd name="T2" fmla="*/ 0 w 69"/>
                <a:gd name="T3" fmla="*/ 0 h 129"/>
                <a:gd name="T4" fmla="*/ 0 w 69"/>
                <a:gd name="T5" fmla="*/ 0 h 129"/>
                <a:gd name="T6" fmla="*/ 0 w 69"/>
                <a:gd name="T7" fmla="*/ 0 h 129"/>
                <a:gd name="T8" fmla="*/ 0 w 69"/>
                <a:gd name="T9" fmla="*/ 0 h 129"/>
                <a:gd name="T10" fmla="*/ 0 w 69"/>
                <a:gd name="T11" fmla="*/ 0 h 129"/>
                <a:gd name="T12" fmla="*/ 0 w 69"/>
                <a:gd name="T13" fmla="*/ 0 h 129"/>
                <a:gd name="T14" fmla="*/ 0 w 69"/>
                <a:gd name="T15" fmla="*/ 0 h 129"/>
                <a:gd name="T16" fmla="*/ 0 w 69"/>
                <a:gd name="T17" fmla="*/ 0 h 129"/>
                <a:gd name="T18" fmla="*/ 0 w 69"/>
                <a:gd name="T19" fmla="*/ 0 h 129"/>
                <a:gd name="T20" fmla="*/ 0 w 69"/>
                <a:gd name="T21" fmla="*/ 0 h 129"/>
                <a:gd name="T22" fmla="*/ 0 w 69"/>
                <a:gd name="T23" fmla="*/ 0 h 129"/>
                <a:gd name="T24" fmla="*/ 0 w 69"/>
                <a:gd name="T25" fmla="*/ 0 h 129"/>
                <a:gd name="T26" fmla="*/ 0 w 69"/>
                <a:gd name="T27" fmla="*/ 0 h 129"/>
                <a:gd name="T28" fmla="*/ 0 w 69"/>
                <a:gd name="T29" fmla="*/ 0 h 129"/>
                <a:gd name="T30" fmla="*/ 0 w 69"/>
                <a:gd name="T31" fmla="*/ 0 h 129"/>
                <a:gd name="T32" fmla="*/ 0 w 69"/>
                <a:gd name="T33" fmla="*/ 0 h 129"/>
                <a:gd name="T34" fmla="*/ 0 w 69"/>
                <a:gd name="T35" fmla="*/ 0 h 129"/>
                <a:gd name="T36" fmla="*/ 0 w 69"/>
                <a:gd name="T37" fmla="*/ 0 h 129"/>
                <a:gd name="T38" fmla="*/ 0 w 69"/>
                <a:gd name="T39" fmla="*/ 0 h 129"/>
                <a:gd name="T40" fmla="*/ 0 w 69"/>
                <a:gd name="T41" fmla="*/ 0 h 1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29"/>
                <a:gd name="T65" fmla="*/ 69 w 69"/>
                <a:gd name="T66" fmla="*/ 129 h 1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29">
                  <a:moveTo>
                    <a:pt x="36" y="112"/>
                  </a:moveTo>
                  <a:lnTo>
                    <a:pt x="36" y="112"/>
                  </a:lnTo>
                  <a:lnTo>
                    <a:pt x="33" y="104"/>
                  </a:lnTo>
                  <a:lnTo>
                    <a:pt x="32" y="95"/>
                  </a:lnTo>
                  <a:lnTo>
                    <a:pt x="34" y="83"/>
                  </a:lnTo>
                  <a:lnTo>
                    <a:pt x="38" y="69"/>
                  </a:lnTo>
                  <a:lnTo>
                    <a:pt x="44" y="58"/>
                  </a:lnTo>
                  <a:lnTo>
                    <a:pt x="52" y="44"/>
                  </a:lnTo>
                  <a:lnTo>
                    <a:pt x="60" y="34"/>
                  </a:lnTo>
                  <a:lnTo>
                    <a:pt x="69" y="25"/>
                  </a:lnTo>
                  <a:lnTo>
                    <a:pt x="49" y="0"/>
                  </a:lnTo>
                  <a:lnTo>
                    <a:pt x="37" y="11"/>
                  </a:lnTo>
                  <a:lnTo>
                    <a:pt x="25" y="25"/>
                  </a:lnTo>
                  <a:lnTo>
                    <a:pt x="16" y="41"/>
                  </a:lnTo>
                  <a:lnTo>
                    <a:pt x="8" y="57"/>
                  </a:lnTo>
                  <a:lnTo>
                    <a:pt x="2" y="75"/>
                  </a:lnTo>
                  <a:lnTo>
                    <a:pt x="0" y="92"/>
                  </a:lnTo>
                  <a:lnTo>
                    <a:pt x="1" y="112"/>
                  </a:lnTo>
                  <a:lnTo>
                    <a:pt x="8" y="129"/>
                  </a:lnTo>
                  <a:lnTo>
                    <a:pt x="36" y="112"/>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65" name="Freeform 84"/>
            <p:cNvSpPr/>
            <p:nvPr/>
          </p:nvSpPr>
          <p:spPr bwMode="auto">
            <a:xfrm>
              <a:off x="1182" y="3095"/>
              <a:ext cx="5" cy="4"/>
            </a:xfrm>
            <a:custGeom>
              <a:avLst/>
              <a:gdLst>
                <a:gd name="T0" fmla="*/ 0 w 117"/>
                <a:gd name="T1" fmla="*/ 0 h 76"/>
                <a:gd name="T2" fmla="*/ 0 w 117"/>
                <a:gd name="T3" fmla="*/ 0 h 76"/>
                <a:gd name="T4" fmla="*/ 0 w 117"/>
                <a:gd name="T5" fmla="*/ 0 h 76"/>
                <a:gd name="T6" fmla="*/ 0 w 117"/>
                <a:gd name="T7" fmla="*/ 0 h 76"/>
                <a:gd name="T8" fmla="*/ 0 w 117"/>
                <a:gd name="T9" fmla="*/ 0 h 76"/>
                <a:gd name="T10" fmla="*/ 0 w 117"/>
                <a:gd name="T11" fmla="*/ 0 h 76"/>
                <a:gd name="T12" fmla="*/ 0 w 117"/>
                <a:gd name="T13" fmla="*/ 0 h 76"/>
                <a:gd name="T14" fmla="*/ 0 w 117"/>
                <a:gd name="T15" fmla="*/ 0 h 76"/>
                <a:gd name="T16" fmla="*/ 0 w 117"/>
                <a:gd name="T17" fmla="*/ 0 h 76"/>
                <a:gd name="T18" fmla="*/ 0 w 117"/>
                <a:gd name="T19" fmla="*/ 0 h 76"/>
                <a:gd name="T20" fmla="*/ 0 w 117"/>
                <a:gd name="T21" fmla="*/ 0 h 76"/>
                <a:gd name="T22" fmla="*/ 0 w 117"/>
                <a:gd name="T23" fmla="*/ 0 h 76"/>
                <a:gd name="T24" fmla="*/ 0 w 117"/>
                <a:gd name="T25" fmla="*/ 0 h 76"/>
                <a:gd name="T26" fmla="*/ 0 w 117"/>
                <a:gd name="T27" fmla="*/ 0 h 76"/>
                <a:gd name="T28" fmla="*/ 0 w 117"/>
                <a:gd name="T29" fmla="*/ 0 h 76"/>
                <a:gd name="T30" fmla="*/ 0 w 117"/>
                <a:gd name="T31" fmla="*/ 0 h 76"/>
                <a:gd name="T32" fmla="*/ 0 w 117"/>
                <a:gd name="T33" fmla="*/ 0 h 76"/>
                <a:gd name="T34" fmla="*/ 0 w 117"/>
                <a:gd name="T35" fmla="*/ 0 h 76"/>
                <a:gd name="T36" fmla="*/ 0 w 117"/>
                <a:gd name="T37" fmla="*/ 0 h 76"/>
                <a:gd name="T38" fmla="*/ 0 w 117"/>
                <a:gd name="T39" fmla="*/ 0 h 76"/>
                <a:gd name="T40" fmla="*/ 0 w 117"/>
                <a:gd name="T41" fmla="*/ 0 h 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6"/>
                <a:gd name="T65" fmla="*/ 117 w 117"/>
                <a:gd name="T66" fmla="*/ 76 h 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6">
                  <a:moveTo>
                    <a:pt x="107" y="41"/>
                  </a:moveTo>
                  <a:lnTo>
                    <a:pt x="107" y="41"/>
                  </a:lnTo>
                  <a:lnTo>
                    <a:pt x="96" y="43"/>
                  </a:lnTo>
                  <a:lnTo>
                    <a:pt x="83" y="43"/>
                  </a:lnTo>
                  <a:lnTo>
                    <a:pt x="72" y="42"/>
                  </a:lnTo>
                  <a:lnTo>
                    <a:pt x="62" y="36"/>
                  </a:lnTo>
                  <a:lnTo>
                    <a:pt x="52" y="30"/>
                  </a:lnTo>
                  <a:lnTo>
                    <a:pt x="43" y="23"/>
                  </a:lnTo>
                  <a:lnTo>
                    <a:pt x="35" y="13"/>
                  </a:lnTo>
                  <a:lnTo>
                    <a:pt x="28" y="0"/>
                  </a:lnTo>
                  <a:lnTo>
                    <a:pt x="0" y="17"/>
                  </a:lnTo>
                  <a:lnTo>
                    <a:pt x="9" y="32"/>
                  </a:lnTo>
                  <a:lnTo>
                    <a:pt x="20" y="46"/>
                  </a:lnTo>
                  <a:lnTo>
                    <a:pt x="33" y="57"/>
                  </a:lnTo>
                  <a:lnTo>
                    <a:pt x="48" y="66"/>
                  </a:lnTo>
                  <a:lnTo>
                    <a:pt x="64" y="73"/>
                  </a:lnTo>
                  <a:lnTo>
                    <a:pt x="81" y="76"/>
                  </a:lnTo>
                  <a:lnTo>
                    <a:pt x="98" y="76"/>
                  </a:lnTo>
                  <a:lnTo>
                    <a:pt x="117" y="72"/>
                  </a:lnTo>
                  <a:lnTo>
                    <a:pt x="107" y="41"/>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66" name="Freeform 85"/>
            <p:cNvSpPr/>
            <p:nvPr/>
          </p:nvSpPr>
          <p:spPr bwMode="auto">
            <a:xfrm>
              <a:off x="1187" y="3094"/>
              <a:ext cx="4" cy="5"/>
            </a:xfrm>
            <a:custGeom>
              <a:avLst/>
              <a:gdLst>
                <a:gd name="T0" fmla="*/ 0 w 79"/>
                <a:gd name="T1" fmla="*/ 0 h 88"/>
                <a:gd name="T2" fmla="*/ 0 w 79"/>
                <a:gd name="T3" fmla="*/ 0 h 88"/>
                <a:gd name="T4" fmla="*/ 0 w 79"/>
                <a:gd name="T5" fmla="*/ 0 h 88"/>
                <a:gd name="T6" fmla="*/ 0 w 79"/>
                <a:gd name="T7" fmla="*/ 0 h 88"/>
                <a:gd name="T8" fmla="*/ 0 w 79"/>
                <a:gd name="T9" fmla="*/ 0 h 88"/>
                <a:gd name="T10" fmla="*/ 0 w 79"/>
                <a:gd name="T11" fmla="*/ 0 h 88"/>
                <a:gd name="T12" fmla="*/ 0 w 79"/>
                <a:gd name="T13" fmla="*/ 0 h 88"/>
                <a:gd name="T14" fmla="*/ 0 w 79"/>
                <a:gd name="T15" fmla="*/ 0 h 88"/>
                <a:gd name="T16" fmla="*/ 0 w 79"/>
                <a:gd name="T17" fmla="*/ 0 h 88"/>
                <a:gd name="T18" fmla="*/ 0 w 79"/>
                <a:gd name="T19" fmla="*/ 0 h 88"/>
                <a:gd name="T20" fmla="*/ 0 w 79"/>
                <a:gd name="T21" fmla="*/ 0 h 88"/>
                <a:gd name="T22" fmla="*/ 0 w 79"/>
                <a:gd name="T23" fmla="*/ 0 h 88"/>
                <a:gd name="T24" fmla="*/ 0 w 79"/>
                <a:gd name="T25" fmla="*/ 0 h 88"/>
                <a:gd name="T26" fmla="*/ 0 w 79"/>
                <a:gd name="T27" fmla="*/ 0 h 88"/>
                <a:gd name="T28" fmla="*/ 0 w 79"/>
                <a:gd name="T29" fmla="*/ 0 h 88"/>
                <a:gd name="T30" fmla="*/ 0 w 79"/>
                <a:gd name="T31" fmla="*/ 0 h 88"/>
                <a:gd name="T32" fmla="*/ 0 w 79"/>
                <a:gd name="T33" fmla="*/ 0 h 88"/>
                <a:gd name="T34" fmla="*/ 0 w 79"/>
                <a:gd name="T35" fmla="*/ 0 h 88"/>
                <a:gd name="T36" fmla="*/ 0 w 79"/>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88"/>
                <a:gd name="T59" fmla="*/ 79 w 79"/>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88">
                  <a:moveTo>
                    <a:pt x="47" y="0"/>
                  </a:moveTo>
                  <a:lnTo>
                    <a:pt x="46" y="8"/>
                  </a:lnTo>
                  <a:lnTo>
                    <a:pt x="44" y="15"/>
                  </a:lnTo>
                  <a:lnTo>
                    <a:pt x="40" y="24"/>
                  </a:lnTo>
                  <a:lnTo>
                    <a:pt x="35" y="32"/>
                  </a:lnTo>
                  <a:lnTo>
                    <a:pt x="28" y="39"/>
                  </a:lnTo>
                  <a:lnTo>
                    <a:pt x="21" y="46"/>
                  </a:lnTo>
                  <a:lnTo>
                    <a:pt x="11" y="52"/>
                  </a:lnTo>
                  <a:lnTo>
                    <a:pt x="0" y="57"/>
                  </a:lnTo>
                  <a:lnTo>
                    <a:pt x="10" y="88"/>
                  </a:lnTo>
                  <a:lnTo>
                    <a:pt x="25" y="82"/>
                  </a:lnTo>
                  <a:lnTo>
                    <a:pt x="40" y="73"/>
                  </a:lnTo>
                  <a:lnTo>
                    <a:pt x="51" y="64"/>
                  </a:lnTo>
                  <a:lnTo>
                    <a:pt x="61" y="53"/>
                  </a:lnTo>
                  <a:lnTo>
                    <a:pt x="68" y="41"/>
                  </a:lnTo>
                  <a:lnTo>
                    <a:pt x="74" y="28"/>
                  </a:lnTo>
                  <a:lnTo>
                    <a:pt x="78" y="14"/>
                  </a:lnTo>
                  <a:lnTo>
                    <a:pt x="79" y="2"/>
                  </a:lnTo>
                  <a:lnTo>
                    <a:pt x="47" y="0"/>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67" name="Freeform 86"/>
            <p:cNvSpPr/>
            <p:nvPr/>
          </p:nvSpPr>
          <p:spPr bwMode="auto">
            <a:xfrm>
              <a:off x="1186" y="3097"/>
              <a:ext cx="2" cy="1"/>
            </a:xfrm>
            <a:custGeom>
              <a:avLst/>
              <a:gdLst>
                <a:gd name="T0" fmla="*/ 0 w 32"/>
                <a:gd name="T1" fmla="*/ 0 h 18"/>
                <a:gd name="T2" fmla="*/ 0 w 32"/>
                <a:gd name="T3" fmla="*/ 0 h 18"/>
                <a:gd name="T4" fmla="*/ 0 w 32"/>
                <a:gd name="T5" fmla="*/ 0 h 18"/>
                <a:gd name="T6" fmla="*/ 0 w 32"/>
                <a:gd name="T7" fmla="*/ 0 h 18"/>
                <a:gd name="T8" fmla="*/ 0 w 32"/>
                <a:gd name="T9" fmla="*/ 0 h 18"/>
                <a:gd name="T10" fmla="*/ 0 w 32"/>
                <a:gd name="T11" fmla="*/ 0 h 18"/>
                <a:gd name="T12" fmla="*/ 0 w 32"/>
                <a:gd name="T13" fmla="*/ 0 h 18"/>
                <a:gd name="T14" fmla="*/ 0 w 32"/>
                <a:gd name="T15" fmla="*/ 0 h 18"/>
                <a:gd name="T16" fmla="*/ 0 w 32"/>
                <a:gd name="T17" fmla="*/ 0 h 18"/>
                <a:gd name="T18" fmla="*/ 0 w 3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8"/>
                <a:gd name="T32" fmla="*/ 32 w 3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8">
                  <a:moveTo>
                    <a:pt x="32" y="18"/>
                  </a:moveTo>
                  <a:lnTo>
                    <a:pt x="31" y="11"/>
                  </a:lnTo>
                  <a:lnTo>
                    <a:pt x="28" y="6"/>
                  </a:lnTo>
                  <a:lnTo>
                    <a:pt x="23" y="3"/>
                  </a:lnTo>
                  <a:lnTo>
                    <a:pt x="17" y="0"/>
                  </a:lnTo>
                  <a:lnTo>
                    <a:pt x="11" y="2"/>
                  </a:lnTo>
                  <a:lnTo>
                    <a:pt x="6" y="4"/>
                  </a:lnTo>
                  <a:lnTo>
                    <a:pt x="2" y="9"/>
                  </a:lnTo>
                  <a:lnTo>
                    <a:pt x="0" y="16"/>
                  </a:lnTo>
                  <a:lnTo>
                    <a:pt x="32" y="18"/>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68" name="Freeform 87"/>
            <p:cNvSpPr/>
            <p:nvPr/>
          </p:nvSpPr>
          <p:spPr bwMode="auto">
            <a:xfrm>
              <a:off x="1186" y="3094"/>
              <a:ext cx="1" cy="2"/>
            </a:xfrm>
            <a:custGeom>
              <a:avLst/>
              <a:gdLst>
                <a:gd name="T0" fmla="*/ 0 w 22"/>
                <a:gd name="T1" fmla="*/ 0 h 32"/>
                <a:gd name="T2" fmla="*/ 0 w 22"/>
                <a:gd name="T3" fmla="*/ 0 h 32"/>
                <a:gd name="T4" fmla="*/ 0 w 22"/>
                <a:gd name="T5" fmla="*/ 0 h 32"/>
                <a:gd name="T6" fmla="*/ 0 w 22"/>
                <a:gd name="T7" fmla="*/ 0 h 32"/>
                <a:gd name="T8" fmla="*/ 0 w 22"/>
                <a:gd name="T9" fmla="*/ 0 h 32"/>
                <a:gd name="T10" fmla="*/ 0 w 22"/>
                <a:gd name="T11" fmla="*/ 0 h 32"/>
                <a:gd name="T12" fmla="*/ 0 w 22"/>
                <a:gd name="T13" fmla="*/ 0 h 32"/>
                <a:gd name="T14" fmla="*/ 0 w 22"/>
                <a:gd name="T15" fmla="*/ 0 h 32"/>
                <a:gd name="T16" fmla="*/ 0 w 22"/>
                <a:gd name="T17" fmla="*/ 0 h 32"/>
                <a:gd name="T18" fmla="*/ 0 w 2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2"/>
                <a:gd name="T32" fmla="*/ 22 w 2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2">
                  <a:moveTo>
                    <a:pt x="12" y="0"/>
                  </a:moveTo>
                  <a:lnTo>
                    <a:pt x="5" y="3"/>
                  </a:lnTo>
                  <a:lnTo>
                    <a:pt x="1" y="8"/>
                  </a:lnTo>
                  <a:lnTo>
                    <a:pt x="0" y="14"/>
                  </a:lnTo>
                  <a:lnTo>
                    <a:pt x="1" y="20"/>
                  </a:lnTo>
                  <a:lnTo>
                    <a:pt x="4" y="26"/>
                  </a:lnTo>
                  <a:lnTo>
                    <a:pt x="9" y="30"/>
                  </a:lnTo>
                  <a:lnTo>
                    <a:pt x="15" y="32"/>
                  </a:lnTo>
                  <a:lnTo>
                    <a:pt x="22" y="31"/>
                  </a:lnTo>
                  <a:lnTo>
                    <a:pt x="12" y="0"/>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69" name="Freeform 88"/>
            <p:cNvSpPr/>
            <p:nvPr/>
          </p:nvSpPr>
          <p:spPr bwMode="auto">
            <a:xfrm>
              <a:off x="1186" y="3090"/>
              <a:ext cx="4" cy="5"/>
            </a:xfrm>
            <a:custGeom>
              <a:avLst/>
              <a:gdLst>
                <a:gd name="T0" fmla="*/ 0 w 74"/>
                <a:gd name="T1" fmla="*/ 0 h 99"/>
                <a:gd name="T2" fmla="*/ 0 w 74"/>
                <a:gd name="T3" fmla="*/ 0 h 99"/>
                <a:gd name="T4" fmla="*/ 0 w 74"/>
                <a:gd name="T5" fmla="*/ 0 h 99"/>
                <a:gd name="T6" fmla="*/ 0 w 74"/>
                <a:gd name="T7" fmla="*/ 0 h 99"/>
                <a:gd name="T8" fmla="*/ 0 w 74"/>
                <a:gd name="T9" fmla="*/ 0 h 99"/>
                <a:gd name="T10" fmla="*/ 0 w 74"/>
                <a:gd name="T11" fmla="*/ 0 h 99"/>
                <a:gd name="T12" fmla="*/ 0 w 74"/>
                <a:gd name="T13" fmla="*/ 0 h 99"/>
                <a:gd name="T14" fmla="*/ 0 w 74"/>
                <a:gd name="T15" fmla="*/ 0 h 99"/>
                <a:gd name="T16" fmla="*/ 0 w 74"/>
                <a:gd name="T17" fmla="*/ 0 h 99"/>
                <a:gd name="T18" fmla="*/ 0 w 74"/>
                <a:gd name="T19" fmla="*/ 0 h 99"/>
                <a:gd name="T20" fmla="*/ 0 w 74"/>
                <a:gd name="T21" fmla="*/ 0 h 99"/>
                <a:gd name="T22" fmla="*/ 0 w 74"/>
                <a:gd name="T23" fmla="*/ 0 h 99"/>
                <a:gd name="T24" fmla="*/ 0 w 74"/>
                <a:gd name="T25" fmla="*/ 0 h 99"/>
                <a:gd name="T26" fmla="*/ 0 w 74"/>
                <a:gd name="T27" fmla="*/ 0 h 99"/>
                <a:gd name="T28" fmla="*/ 0 w 74"/>
                <a:gd name="T29" fmla="*/ 0 h 99"/>
                <a:gd name="T30" fmla="*/ 0 w 74"/>
                <a:gd name="T31" fmla="*/ 0 h 99"/>
                <a:gd name="T32" fmla="*/ 0 w 74"/>
                <a:gd name="T33" fmla="*/ 0 h 99"/>
                <a:gd name="T34" fmla="*/ 0 w 74"/>
                <a:gd name="T35" fmla="*/ 0 h 99"/>
                <a:gd name="T36" fmla="*/ 0 w 74"/>
                <a:gd name="T37" fmla="*/ 0 h 99"/>
                <a:gd name="T38" fmla="*/ 0 w 74"/>
                <a:gd name="T39" fmla="*/ 0 h 99"/>
                <a:gd name="T40" fmla="*/ 0 w 74"/>
                <a:gd name="T41" fmla="*/ 0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99"/>
                <a:gd name="T65" fmla="*/ 74 w 74"/>
                <a:gd name="T66" fmla="*/ 99 h 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99">
                  <a:moveTo>
                    <a:pt x="39" y="13"/>
                  </a:moveTo>
                  <a:lnTo>
                    <a:pt x="39" y="12"/>
                  </a:lnTo>
                  <a:lnTo>
                    <a:pt x="41" y="22"/>
                  </a:lnTo>
                  <a:lnTo>
                    <a:pt x="41" y="30"/>
                  </a:lnTo>
                  <a:lnTo>
                    <a:pt x="38" y="37"/>
                  </a:lnTo>
                  <a:lnTo>
                    <a:pt x="35" y="43"/>
                  </a:lnTo>
                  <a:lnTo>
                    <a:pt x="28" y="51"/>
                  </a:lnTo>
                  <a:lnTo>
                    <a:pt x="20" y="58"/>
                  </a:lnTo>
                  <a:lnTo>
                    <a:pt x="11" y="62"/>
                  </a:lnTo>
                  <a:lnTo>
                    <a:pt x="0" y="68"/>
                  </a:lnTo>
                  <a:lnTo>
                    <a:pt x="10" y="99"/>
                  </a:lnTo>
                  <a:lnTo>
                    <a:pt x="25" y="94"/>
                  </a:lnTo>
                  <a:lnTo>
                    <a:pt x="38" y="85"/>
                  </a:lnTo>
                  <a:lnTo>
                    <a:pt x="51" y="76"/>
                  </a:lnTo>
                  <a:lnTo>
                    <a:pt x="62" y="64"/>
                  </a:lnTo>
                  <a:lnTo>
                    <a:pt x="69" y="52"/>
                  </a:lnTo>
                  <a:lnTo>
                    <a:pt x="74" y="36"/>
                  </a:lnTo>
                  <a:lnTo>
                    <a:pt x="74" y="18"/>
                  </a:lnTo>
                  <a:lnTo>
                    <a:pt x="70" y="1"/>
                  </a:lnTo>
                  <a:lnTo>
                    <a:pt x="70" y="0"/>
                  </a:lnTo>
                  <a:lnTo>
                    <a:pt x="39" y="13"/>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70" name="Freeform 89"/>
            <p:cNvSpPr/>
            <p:nvPr/>
          </p:nvSpPr>
          <p:spPr bwMode="auto">
            <a:xfrm>
              <a:off x="1185" y="3088"/>
              <a:ext cx="5" cy="3"/>
            </a:xfrm>
            <a:custGeom>
              <a:avLst/>
              <a:gdLst>
                <a:gd name="T0" fmla="*/ 0 w 108"/>
                <a:gd name="T1" fmla="*/ 0 h 50"/>
                <a:gd name="T2" fmla="*/ 0 w 108"/>
                <a:gd name="T3" fmla="*/ 0 h 50"/>
                <a:gd name="T4" fmla="*/ 0 w 108"/>
                <a:gd name="T5" fmla="*/ 0 h 50"/>
                <a:gd name="T6" fmla="*/ 0 w 108"/>
                <a:gd name="T7" fmla="*/ 0 h 50"/>
                <a:gd name="T8" fmla="*/ 0 w 108"/>
                <a:gd name="T9" fmla="*/ 0 h 50"/>
                <a:gd name="T10" fmla="*/ 0 w 108"/>
                <a:gd name="T11" fmla="*/ 0 h 50"/>
                <a:gd name="T12" fmla="*/ 0 w 108"/>
                <a:gd name="T13" fmla="*/ 0 h 50"/>
                <a:gd name="T14" fmla="*/ 0 w 108"/>
                <a:gd name="T15" fmla="*/ 0 h 50"/>
                <a:gd name="T16" fmla="*/ 0 w 108"/>
                <a:gd name="T17" fmla="*/ 0 h 50"/>
                <a:gd name="T18" fmla="*/ 0 w 108"/>
                <a:gd name="T19" fmla="*/ 0 h 50"/>
                <a:gd name="T20" fmla="*/ 0 w 108"/>
                <a:gd name="T21" fmla="*/ 0 h 50"/>
                <a:gd name="T22" fmla="*/ 0 w 108"/>
                <a:gd name="T23" fmla="*/ 0 h 50"/>
                <a:gd name="T24" fmla="*/ 0 w 108"/>
                <a:gd name="T25" fmla="*/ 0 h 50"/>
                <a:gd name="T26" fmla="*/ 0 w 108"/>
                <a:gd name="T27" fmla="*/ 0 h 50"/>
                <a:gd name="T28" fmla="*/ 0 w 108"/>
                <a:gd name="T29" fmla="*/ 0 h 50"/>
                <a:gd name="T30" fmla="*/ 0 w 108"/>
                <a:gd name="T31" fmla="*/ 0 h 50"/>
                <a:gd name="T32" fmla="*/ 0 w 108"/>
                <a:gd name="T33" fmla="*/ 0 h 50"/>
                <a:gd name="T34" fmla="*/ 0 w 108"/>
                <a:gd name="T35" fmla="*/ 0 h 50"/>
                <a:gd name="T36" fmla="*/ 0 w 108"/>
                <a:gd name="T37" fmla="*/ 0 h 50"/>
                <a:gd name="T38" fmla="*/ 0 w 108"/>
                <a:gd name="T39" fmla="*/ 0 h 50"/>
                <a:gd name="T40" fmla="*/ 0 w 108"/>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50"/>
                <a:gd name="T65" fmla="*/ 108 w 108"/>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50">
                  <a:moveTo>
                    <a:pt x="20" y="44"/>
                  </a:moveTo>
                  <a:lnTo>
                    <a:pt x="20" y="43"/>
                  </a:lnTo>
                  <a:lnTo>
                    <a:pt x="27" y="39"/>
                  </a:lnTo>
                  <a:lnTo>
                    <a:pt x="37" y="35"/>
                  </a:lnTo>
                  <a:lnTo>
                    <a:pt x="46" y="34"/>
                  </a:lnTo>
                  <a:lnTo>
                    <a:pt x="54" y="34"/>
                  </a:lnTo>
                  <a:lnTo>
                    <a:pt x="61" y="36"/>
                  </a:lnTo>
                  <a:lnTo>
                    <a:pt x="69" y="39"/>
                  </a:lnTo>
                  <a:lnTo>
                    <a:pt x="74" y="43"/>
                  </a:lnTo>
                  <a:lnTo>
                    <a:pt x="77" y="50"/>
                  </a:lnTo>
                  <a:lnTo>
                    <a:pt x="108" y="37"/>
                  </a:lnTo>
                  <a:lnTo>
                    <a:pt x="99" y="22"/>
                  </a:lnTo>
                  <a:lnTo>
                    <a:pt x="88" y="12"/>
                  </a:lnTo>
                  <a:lnTo>
                    <a:pt x="73" y="4"/>
                  </a:lnTo>
                  <a:lnTo>
                    <a:pt x="58" y="0"/>
                  </a:lnTo>
                  <a:lnTo>
                    <a:pt x="42" y="0"/>
                  </a:lnTo>
                  <a:lnTo>
                    <a:pt x="26" y="3"/>
                  </a:lnTo>
                  <a:lnTo>
                    <a:pt x="13" y="10"/>
                  </a:lnTo>
                  <a:lnTo>
                    <a:pt x="0" y="18"/>
                  </a:lnTo>
                  <a:lnTo>
                    <a:pt x="0" y="17"/>
                  </a:lnTo>
                  <a:lnTo>
                    <a:pt x="20" y="44"/>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71" name="Freeform 90"/>
            <p:cNvSpPr/>
            <p:nvPr/>
          </p:nvSpPr>
          <p:spPr bwMode="auto">
            <a:xfrm>
              <a:off x="1182" y="3089"/>
              <a:ext cx="4" cy="7"/>
            </a:xfrm>
            <a:custGeom>
              <a:avLst/>
              <a:gdLst>
                <a:gd name="T0" fmla="*/ 0 w 69"/>
                <a:gd name="T1" fmla="*/ 0 h 131"/>
                <a:gd name="T2" fmla="*/ 0 w 69"/>
                <a:gd name="T3" fmla="*/ 0 h 131"/>
                <a:gd name="T4" fmla="*/ 0 w 69"/>
                <a:gd name="T5" fmla="*/ 0 h 131"/>
                <a:gd name="T6" fmla="*/ 0 w 69"/>
                <a:gd name="T7" fmla="*/ 0 h 131"/>
                <a:gd name="T8" fmla="*/ 0 w 69"/>
                <a:gd name="T9" fmla="*/ 0 h 131"/>
                <a:gd name="T10" fmla="*/ 0 w 69"/>
                <a:gd name="T11" fmla="*/ 0 h 131"/>
                <a:gd name="T12" fmla="*/ 0 w 69"/>
                <a:gd name="T13" fmla="*/ 0 h 131"/>
                <a:gd name="T14" fmla="*/ 0 w 69"/>
                <a:gd name="T15" fmla="*/ 0 h 131"/>
                <a:gd name="T16" fmla="*/ 0 w 69"/>
                <a:gd name="T17" fmla="*/ 0 h 131"/>
                <a:gd name="T18" fmla="*/ 0 w 69"/>
                <a:gd name="T19" fmla="*/ 0 h 131"/>
                <a:gd name="T20" fmla="*/ 0 w 69"/>
                <a:gd name="T21" fmla="*/ 0 h 131"/>
                <a:gd name="T22" fmla="*/ 0 w 69"/>
                <a:gd name="T23" fmla="*/ 0 h 131"/>
                <a:gd name="T24" fmla="*/ 0 w 69"/>
                <a:gd name="T25" fmla="*/ 0 h 131"/>
                <a:gd name="T26" fmla="*/ 0 w 69"/>
                <a:gd name="T27" fmla="*/ 0 h 131"/>
                <a:gd name="T28" fmla="*/ 0 w 69"/>
                <a:gd name="T29" fmla="*/ 0 h 131"/>
                <a:gd name="T30" fmla="*/ 0 w 69"/>
                <a:gd name="T31" fmla="*/ 0 h 131"/>
                <a:gd name="T32" fmla="*/ 0 w 69"/>
                <a:gd name="T33" fmla="*/ 0 h 131"/>
                <a:gd name="T34" fmla="*/ 0 w 69"/>
                <a:gd name="T35" fmla="*/ 0 h 131"/>
                <a:gd name="T36" fmla="*/ 0 w 69"/>
                <a:gd name="T37" fmla="*/ 0 h 131"/>
                <a:gd name="T38" fmla="*/ 0 w 69"/>
                <a:gd name="T39" fmla="*/ 0 h 131"/>
                <a:gd name="T40" fmla="*/ 0 w 69"/>
                <a:gd name="T41" fmla="*/ 0 h 1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31"/>
                <a:gd name="T65" fmla="*/ 69 w 69"/>
                <a:gd name="T66" fmla="*/ 131 h 1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31">
                  <a:moveTo>
                    <a:pt x="36" y="114"/>
                  </a:moveTo>
                  <a:lnTo>
                    <a:pt x="36" y="114"/>
                  </a:lnTo>
                  <a:lnTo>
                    <a:pt x="34" y="107"/>
                  </a:lnTo>
                  <a:lnTo>
                    <a:pt x="33" y="96"/>
                  </a:lnTo>
                  <a:lnTo>
                    <a:pt x="35" y="83"/>
                  </a:lnTo>
                  <a:lnTo>
                    <a:pt x="38" y="72"/>
                  </a:lnTo>
                  <a:lnTo>
                    <a:pt x="44" y="59"/>
                  </a:lnTo>
                  <a:lnTo>
                    <a:pt x="52" y="46"/>
                  </a:lnTo>
                  <a:lnTo>
                    <a:pt x="60" y="36"/>
                  </a:lnTo>
                  <a:lnTo>
                    <a:pt x="69" y="27"/>
                  </a:lnTo>
                  <a:lnTo>
                    <a:pt x="49" y="0"/>
                  </a:lnTo>
                  <a:lnTo>
                    <a:pt x="36" y="13"/>
                  </a:lnTo>
                  <a:lnTo>
                    <a:pt x="25" y="27"/>
                  </a:lnTo>
                  <a:lnTo>
                    <a:pt x="15" y="42"/>
                  </a:lnTo>
                  <a:lnTo>
                    <a:pt x="7" y="59"/>
                  </a:lnTo>
                  <a:lnTo>
                    <a:pt x="2" y="77"/>
                  </a:lnTo>
                  <a:lnTo>
                    <a:pt x="0" y="94"/>
                  </a:lnTo>
                  <a:lnTo>
                    <a:pt x="1" y="113"/>
                  </a:lnTo>
                  <a:lnTo>
                    <a:pt x="7" y="131"/>
                  </a:lnTo>
                  <a:lnTo>
                    <a:pt x="36" y="114"/>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72" name="Freeform 91"/>
            <p:cNvSpPr/>
            <p:nvPr/>
          </p:nvSpPr>
          <p:spPr bwMode="auto">
            <a:xfrm>
              <a:off x="1183" y="3095"/>
              <a:ext cx="5" cy="4"/>
            </a:xfrm>
            <a:custGeom>
              <a:avLst/>
              <a:gdLst>
                <a:gd name="T0" fmla="*/ 0 w 117"/>
                <a:gd name="T1" fmla="*/ 0 h 77"/>
                <a:gd name="T2" fmla="*/ 0 w 117"/>
                <a:gd name="T3" fmla="*/ 0 h 77"/>
                <a:gd name="T4" fmla="*/ 0 w 117"/>
                <a:gd name="T5" fmla="*/ 0 h 77"/>
                <a:gd name="T6" fmla="*/ 0 w 117"/>
                <a:gd name="T7" fmla="*/ 0 h 77"/>
                <a:gd name="T8" fmla="*/ 0 w 117"/>
                <a:gd name="T9" fmla="*/ 0 h 77"/>
                <a:gd name="T10" fmla="*/ 0 w 117"/>
                <a:gd name="T11" fmla="*/ 0 h 77"/>
                <a:gd name="T12" fmla="*/ 0 w 117"/>
                <a:gd name="T13" fmla="*/ 0 h 77"/>
                <a:gd name="T14" fmla="*/ 0 w 117"/>
                <a:gd name="T15" fmla="*/ 0 h 77"/>
                <a:gd name="T16" fmla="*/ 0 w 117"/>
                <a:gd name="T17" fmla="*/ 0 h 77"/>
                <a:gd name="T18" fmla="*/ 0 w 117"/>
                <a:gd name="T19" fmla="*/ 0 h 77"/>
                <a:gd name="T20" fmla="*/ 0 w 117"/>
                <a:gd name="T21" fmla="*/ 0 h 77"/>
                <a:gd name="T22" fmla="*/ 0 w 117"/>
                <a:gd name="T23" fmla="*/ 0 h 77"/>
                <a:gd name="T24" fmla="*/ 0 w 117"/>
                <a:gd name="T25" fmla="*/ 0 h 77"/>
                <a:gd name="T26" fmla="*/ 0 w 117"/>
                <a:gd name="T27" fmla="*/ 0 h 77"/>
                <a:gd name="T28" fmla="*/ 0 w 117"/>
                <a:gd name="T29" fmla="*/ 0 h 77"/>
                <a:gd name="T30" fmla="*/ 0 w 117"/>
                <a:gd name="T31" fmla="*/ 0 h 77"/>
                <a:gd name="T32" fmla="*/ 0 w 117"/>
                <a:gd name="T33" fmla="*/ 0 h 77"/>
                <a:gd name="T34" fmla="*/ 0 w 117"/>
                <a:gd name="T35" fmla="*/ 0 h 77"/>
                <a:gd name="T36" fmla="*/ 0 w 117"/>
                <a:gd name="T37" fmla="*/ 0 h 77"/>
                <a:gd name="T38" fmla="*/ 0 w 117"/>
                <a:gd name="T39" fmla="*/ 0 h 77"/>
                <a:gd name="T40" fmla="*/ 0 w 117"/>
                <a:gd name="T41" fmla="*/ 0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7"/>
                <a:gd name="T65" fmla="*/ 117 w 11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7">
                  <a:moveTo>
                    <a:pt x="107" y="41"/>
                  </a:moveTo>
                  <a:lnTo>
                    <a:pt x="107" y="41"/>
                  </a:lnTo>
                  <a:lnTo>
                    <a:pt x="96" y="43"/>
                  </a:lnTo>
                  <a:lnTo>
                    <a:pt x="85" y="43"/>
                  </a:lnTo>
                  <a:lnTo>
                    <a:pt x="75" y="41"/>
                  </a:lnTo>
                  <a:lnTo>
                    <a:pt x="63" y="37"/>
                  </a:lnTo>
                  <a:lnTo>
                    <a:pt x="54" y="29"/>
                  </a:lnTo>
                  <a:lnTo>
                    <a:pt x="44" y="22"/>
                  </a:lnTo>
                  <a:lnTo>
                    <a:pt x="36" y="13"/>
                  </a:lnTo>
                  <a:lnTo>
                    <a:pt x="29" y="0"/>
                  </a:lnTo>
                  <a:lnTo>
                    <a:pt x="0" y="17"/>
                  </a:lnTo>
                  <a:lnTo>
                    <a:pt x="9" y="32"/>
                  </a:lnTo>
                  <a:lnTo>
                    <a:pt x="21" y="45"/>
                  </a:lnTo>
                  <a:lnTo>
                    <a:pt x="34" y="57"/>
                  </a:lnTo>
                  <a:lnTo>
                    <a:pt x="49" y="66"/>
                  </a:lnTo>
                  <a:lnTo>
                    <a:pt x="64" y="73"/>
                  </a:lnTo>
                  <a:lnTo>
                    <a:pt x="81" y="77"/>
                  </a:lnTo>
                  <a:lnTo>
                    <a:pt x="98" y="77"/>
                  </a:lnTo>
                  <a:lnTo>
                    <a:pt x="117" y="73"/>
                  </a:lnTo>
                  <a:lnTo>
                    <a:pt x="107" y="41"/>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73" name="Freeform 92"/>
            <p:cNvSpPr/>
            <p:nvPr/>
          </p:nvSpPr>
          <p:spPr bwMode="auto">
            <a:xfrm>
              <a:off x="1188" y="3094"/>
              <a:ext cx="3" cy="5"/>
            </a:xfrm>
            <a:custGeom>
              <a:avLst/>
              <a:gdLst>
                <a:gd name="T0" fmla="*/ 0 w 81"/>
                <a:gd name="T1" fmla="*/ 0 h 90"/>
                <a:gd name="T2" fmla="*/ 0 w 81"/>
                <a:gd name="T3" fmla="*/ 0 h 90"/>
                <a:gd name="T4" fmla="*/ 0 w 81"/>
                <a:gd name="T5" fmla="*/ 0 h 90"/>
                <a:gd name="T6" fmla="*/ 0 w 81"/>
                <a:gd name="T7" fmla="*/ 0 h 90"/>
                <a:gd name="T8" fmla="*/ 0 w 81"/>
                <a:gd name="T9" fmla="*/ 0 h 90"/>
                <a:gd name="T10" fmla="*/ 0 w 81"/>
                <a:gd name="T11" fmla="*/ 0 h 90"/>
                <a:gd name="T12" fmla="*/ 0 w 81"/>
                <a:gd name="T13" fmla="*/ 0 h 90"/>
                <a:gd name="T14" fmla="*/ 0 w 81"/>
                <a:gd name="T15" fmla="*/ 0 h 90"/>
                <a:gd name="T16" fmla="*/ 0 w 81"/>
                <a:gd name="T17" fmla="*/ 0 h 90"/>
                <a:gd name="T18" fmla="*/ 0 w 81"/>
                <a:gd name="T19" fmla="*/ 0 h 90"/>
                <a:gd name="T20" fmla="*/ 0 w 81"/>
                <a:gd name="T21" fmla="*/ 0 h 90"/>
                <a:gd name="T22" fmla="*/ 0 w 81"/>
                <a:gd name="T23" fmla="*/ 0 h 90"/>
                <a:gd name="T24" fmla="*/ 0 w 81"/>
                <a:gd name="T25" fmla="*/ 0 h 90"/>
                <a:gd name="T26" fmla="*/ 0 w 81"/>
                <a:gd name="T27" fmla="*/ 0 h 90"/>
                <a:gd name="T28" fmla="*/ 0 w 81"/>
                <a:gd name="T29" fmla="*/ 0 h 90"/>
                <a:gd name="T30" fmla="*/ 0 w 81"/>
                <a:gd name="T31" fmla="*/ 0 h 90"/>
                <a:gd name="T32" fmla="*/ 0 w 81"/>
                <a:gd name="T33" fmla="*/ 0 h 90"/>
                <a:gd name="T34" fmla="*/ 0 w 81"/>
                <a:gd name="T35" fmla="*/ 0 h 90"/>
                <a:gd name="T36" fmla="*/ 0 w 81"/>
                <a:gd name="T37" fmla="*/ 0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90"/>
                <a:gd name="T59" fmla="*/ 81 w 81"/>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90">
                  <a:moveTo>
                    <a:pt x="48" y="0"/>
                  </a:moveTo>
                  <a:lnTo>
                    <a:pt x="47" y="8"/>
                  </a:lnTo>
                  <a:lnTo>
                    <a:pt x="44" y="18"/>
                  </a:lnTo>
                  <a:lnTo>
                    <a:pt x="41" y="26"/>
                  </a:lnTo>
                  <a:lnTo>
                    <a:pt x="36" y="34"/>
                  </a:lnTo>
                  <a:lnTo>
                    <a:pt x="31" y="40"/>
                  </a:lnTo>
                  <a:lnTo>
                    <a:pt x="22" y="47"/>
                  </a:lnTo>
                  <a:lnTo>
                    <a:pt x="12" y="54"/>
                  </a:lnTo>
                  <a:lnTo>
                    <a:pt x="0" y="58"/>
                  </a:lnTo>
                  <a:lnTo>
                    <a:pt x="10" y="90"/>
                  </a:lnTo>
                  <a:lnTo>
                    <a:pt x="27" y="83"/>
                  </a:lnTo>
                  <a:lnTo>
                    <a:pt x="40" y="75"/>
                  </a:lnTo>
                  <a:lnTo>
                    <a:pt x="51" y="65"/>
                  </a:lnTo>
                  <a:lnTo>
                    <a:pt x="62" y="55"/>
                  </a:lnTo>
                  <a:lnTo>
                    <a:pt x="70" y="41"/>
                  </a:lnTo>
                  <a:lnTo>
                    <a:pt x="75" y="28"/>
                  </a:lnTo>
                  <a:lnTo>
                    <a:pt x="78" y="17"/>
                  </a:lnTo>
                  <a:lnTo>
                    <a:pt x="81" y="4"/>
                  </a:lnTo>
                  <a:lnTo>
                    <a:pt x="48" y="0"/>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74" name="Freeform 93"/>
            <p:cNvSpPr/>
            <p:nvPr/>
          </p:nvSpPr>
          <p:spPr bwMode="auto">
            <a:xfrm>
              <a:off x="1187" y="3097"/>
              <a:ext cx="2" cy="1"/>
            </a:xfrm>
            <a:custGeom>
              <a:avLst/>
              <a:gdLst>
                <a:gd name="T0" fmla="*/ 0 w 33"/>
                <a:gd name="T1" fmla="*/ 0 h 19"/>
                <a:gd name="T2" fmla="*/ 0 w 33"/>
                <a:gd name="T3" fmla="*/ 0 h 19"/>
                <a:gd name="T4" fmla="*/ 0 w 33"/>
                <a:gd name="T5" fmla="*/ 0 h 19"/>
                <a:gd name="T6" fmla="*/ 0 w 33"/>
                <a:gd name="T7" fmla="*/ 0 h 19"/>
                <a:gd name="T8" fmla="*/ 0 w 33"/>
                <a:gd name="T9" fmla="*/ 0 h 19"/>
                <a:gd name="T10" fmla="*/ 0 w 33"/>
                <a:gd name="T11" fmla="*/ 0 h 19"/>
                <a:gd name="T12" fmla="*/ 0 w 33"/>
                <a:gd name="T13" fmla="*/ 0 h 19"/>
                <a:gd name="T14" fmla="*/ 0 w 33"/>
                <a:gd name="T15" fmla="*/ 0 h 19"/>
                <a:gd name="T16" fmla="*/ 0 w 33"/>
                <a:gd name="T17" fmla="*/ 0 h 19"/>
                <a:gd name="T18" fmla="*/ 0 w 3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9"/>
                <a:gd name="T32" fmla="*/ 33 w 3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9">
                  <a:moveTo>
                    <a:pt x="33" y="19"/>
                  </a:moveTo>
                  <a:lnTo>
                    <a:pt x="32" y="12"/>
                  </a:lnTo>
                  <a:lnTo>
                    <a:pt x="28" y="6"/>
                  </a:lnTo>
                  <a:lnTo>
                    <a:pt x="23" y="2"/>
                  </a:lnTo>
                  <a:lnTo>
                    <a:pt x="18" y="0"/>
                  </a:lnTo>
                  <a:lnTo>
                    <a:pt x="12" y="0"/>
                  </a:lnTo>
                  <a:lnTo>
                    <a:pt x="6" y="3"/>
                  </a:lnTo>
                  <a:lnTo>
                    <a:pt x="2" y="7"/>
                  </a:lnTo>
                  <a:lnTo>
                    <a:pt x="0" y="15"/>
                  </a:lnTo>
                  <a:lnTo>
                    <a:pt x="33" y="19"/>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75" name="Freeform 94"/>
            <p:cNvSpPr/>
            <p:nvPr/>
          </p:nvSpPr>
          <p:spPr bwMode="auto">
            <a:xfrm>
              <a:off x="1142" y="3240"/>
              <a:ext cx="1" cy="1"/>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5"/>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76" name="Freeform 95"/>
            <p:cNvSpPr/>
            <p:nvPr/>
          </p:nvSpPr>
          <p:spPr bwMode="auto">
            <a:xfrm>
              <a:off x="1133" y="3221"/>
              <a:ext cx="10" cy="20"/>
            </a:xfrm>
            <a:custGeom>
              <a:avLst/>
              <a:gdLst>
                <a:gd name="T0" fmla="*/ 0 w 218"/>
                <a:gd name="T1" fmla="*/ 0 h 365"/>
                <a:gd name="T2" fmla="*/ 0 w 218"/>
                <a:gd name="T3" fmla="*/ 0 h 365"/>
                <a:gd name="T4" fmla="*/ 0 w 218"/>
                <a:gd name="T5" fmla="*/ 0 h 365"/>
                <a:gd name="T6" fmla="*/ 0 w 218"/>
                <a:gd name="T7" fmla="*/ 0 h 365"/>
                <a:gd name="T8" fmla="*/ 0 w 218"/>
                <a:gd name="T9" fmla="*/ 0 h 365"/>
                <a:gd name="T10" fmla="*/ 0 w 218"/>
                <a:gd name="T11" fmla="*/ 0 h 365"/>
                <a:gd name="T12" fmla="*/ 0 w 218"/>
                <a:gd name="T13" fmla="*/ 0 h 365"/>
                <a:gd name="T14" fmla="*/ 0 w 218"/>
                <a:gd name="T15" fmla="*/ 0 h 365"/>
                <a:gd name="T16" fmla="*/ 0 w 218"/>
                <a:gd name="T17" fmla="*/ 0 h 365"/>
                <a:gd name="T18" fmla="*/ 0 w 218"/>
                <a:gd name="T19" fmla="*/ 0 h 365"/>
                <a:gd name="T20" fmla="*/ 0 w 218"/>
                <a:gd name="T21" fmla="*/ 0 h 365"/>
                <a:gd name="T22" fmla="*/ 0 w 218"/>
                <a:gd name="T23" fmla="*/ 0 h 365"/>
                <a:gd name="T24" fmla="*/ 0 w 218"/>
                <a:gd name="T25" fmla="*/ 0 h 365"/>
                <a:gd name="T26" fmla="*/ 0 w 218"/>
                <a:gd name="T27" fmla="*/ 0 h 365"/>
                <a:gd name="T28" fmla="*/ 0 w 218"/>
                <a:gd name="T29" fmla="*/ 0 h 365"/>
                <a:gd name="T30" fmla="*/ 0 w 218"/>
                <a:gd name="T31" fmla="*/ 0 h 365"/>
                <a:gd name="T32" fmla="*/ 0 w 218"/>
                <a:gd name="T33" fmla="*/ 0 h 365"/>
                <a:gd name="T34" fmla="*/ 0 w 218"/>
                <a:gd name="T35" fmla="*/ 0 h 365"/>
                <a:gd name="T36" fmla="*/ 0 w 218"/>
                <a:gd name="T37" fmla="*/ 0 h 365"/>
                <a:gd name="T38" fmla="*/ 0 w 218"/>
                <a:gd name="T39" fmla="*/ 0 h 365"/>
                <a:gd name="T40" fmla="*/ 0 w 218"/>
                <a:gd name="T41" fmla="*/ 0 h 365"/>
                <a:gd name="T42" fmla="*/ 0 w 218"/>
                <a:gd name="T43" fmla="*/ 0 h 365"/>
                <a:gd name="T44" fmla="*/ 0 w 218"/>
                <a:gd name="T45" fmla="*/ 0 h 365"/>
                <a:gd name="T46" fmla="*/ 0 w 218"/>
                <a:gd name="T47" fmla="*/ 0 h 365"/>
                <a:gd name="T48" fmla="*/ 0 w 218"/>
                <a:gd name="T49" fmla="*/ 0 h 365"/>
                <a:gd name="T50" fmla="*/ 0 w 218"/>
                <a:gd name="T51" fmla="*/ 0 h 365"/>
                <a:gd name="T52" fmla="*/ 0 w 218"/>
                <a:gd name="T53" fmla="*/ 0 h 365"/>
                <a:gd name="T54" fmla="*/ 0 w 218"/>
                <a:gd name="T55" fmla="*/ 0 h 365"/>
                <a:gd name="T56" fmla="*/ 0 w 218"/>
                <a:gd name="T57" fmla="*/ 0 h 365"/>
                <a:gd name="T58" fmla="*/ 0 w 218"/>
                <a:gd name="T59" fmla="*/ 0 h 365"/>
                <a:gd name="T60" fmla="*/ 0 w 218"/>
                <a:gd name="T61" fmla="*/ 0 h 365"/>
                <a:gd name="T62" fmla="*/ 0 w 218"/>
                <a:gd name="T63" fmla="*/ 0 h 365"/>
                <a:gd name="T64" fmla="*/ 0 w 218"/>
                <a:gd name="T65" fmla="*/ 0 h 365"/>
                <a:gd name="T66" fmla="*/ 0 w 218"/>
                <a:gd name="T67" fmla="*/ 0 h 365"/>
                <a:gd name="T68" fmla="*/ 0 w 218"/>
                <a:gd name="T69" fmla="*/ 0 h 365"/>
                <a:gd name="T70" fmla="*/ 0 w 218"/>
                <a:gd name="T71" fmla="*/ 0 h 365"/>
                <a:gd name="T72" fmla="*/ 0 w 218"/>
                <a:gd name="T73" fmla="*/ 0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8"/>
                <a:gd name="T112" fmla="*/ 0 h 365"/>
                <a:gd name="T113" fmla="*/ 218 w 218"/>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8" h="365">
                  <a:moveTo>
                    <a:pt x="0" y="0"/>
                  </a:moveTo>
                  <a:lnTo>
                    <a:pt x="0" y="0"/>
                  </a:lnTo>
                  <a:lnTo>
                    <a:pt x="1" y="29"/>
                  </a:lnTo>
                  <a:lnTo>
                    <a:pt x="3" y="56"/>
                  </a:lnTo>
                  <a:lnTo>
                    <a:pt x="8" y="84"/>
                  </a:lnTo>
                  <a:lnTo>
                    <a:pt x="15" y="110"/>
                  </a:lnTo>
                  <a:lnTo>
                    <a:pt x="22" y="135"/>
                  </a:lnTo>
                  <a:lnTo>
                    <a:pt x="31" y="162"/>
                  </a:lnTo>
                  <a:lnTo>
                    <a:pt x="41" y="187"/>
                  </a:lnTo>
                  <a:lnTo>
                    <a:pt x="55" y="211"/>
                  </a:lnTo>
                  <a:lnTo>
                    <a:pt x="68" y="235"/>
                  </a:lnTo>
                  <a:lnTo>
                    <a:pt x="84" y="258"/>
                  </a:lnTo>
                  <a:lnTo>
                    <a:pt x="102" y="278"/>
                  </a:lnTo>
                  <a:lnTo>
                    <a:pt x="119" y="298"/>
                  </a:lnTo>
                  <a:lnTo>
                    <a:pt x="138" y="317"/>
                  </a:lnTo>
                  <a:lnTo>
                    <a:pt x="159" y="335"/>
                  </a:lnTo>
                  <a:lnTo>
                    <a:pt x="180" y="352"/>
                  </a:lnTo>
                  <a:lnTo>
                    <a:pt x="204" y="365"/>
                  </a:lnTo>
                  <a:lnTo>
                    <a:pt x="218" y="340"/>
                  </a:lnTo>
                  <a:lnTo>
                    <a:pt x="196" y="326"/>
                  </a:lnTo>
                  <a:lnTo>
                    <a:pt x="177" y="311"/>
                  </a:lnTo>
                  <a:lnTo>
                    <a:pt x="157" y="296"/>
                  </a:lnTo>
                  <a:lnTo>
                    <a:pt x="139" y="277"/>
                  </a:lnTo>
                  <a:lnTo>
                    <a:pt x="122" y="259"/>
                  </a:lnTo>
                  <a:lnTo>
                    <a:pt x="107" y="239"/>
                  </a:lnTo>
                  <a:lnTo>
                    <a:pt x="92" y="218"/>
                  </a:lnTo>
                  <a:lnTo>
                    <a:pt x="79" y="197"/>
                  </a:lnTo>
                  <a:lnTo>
                    <a:pt x="68" y="174"/>
                  </a:lnTo>
                  <a:lnTo>
                    <a:pt x="58" y="151"/>
                  </a:lnTo>
                  <a:lnTo>
                    <a:pt x="49" y="127"/>
                  </a:lnTo>
                  <a:lnTo>
                    <a:pt x="41" y="102"/>
                  </a:lnTo>
                  <a:lnTo>
                    <a:pt x="36" y="77"/>
                  </a:lnTo>
                  <a:lnTo>
                    <a:pt x="31" y="52"/>
                  </a:lnTo>
                  <a:lnTo>
                    <a:pt x="29" y="27"/>
                  </a:lnTo>
                  <a:lnTo>
                    <a:pt x="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77" name="Freeform 96"/>
            <p:cNvSpPr/>
            <p:nvPr/>
          </p:nvSpPr>
          <p:spPr bwMode="auto">
            <a:xfrm>
              <a:off x="1133" y="3216"/>
              <a:ext cx="2" cy="5"/>
            </a:xfrm>
            <a:custGeom>
              <a:avLst/>
              <a:gdLst>
                <a:gd name="T0" fmla="*/ 0 w 37"/>
                <a:gd name="T1" fmla="*/ 0 h 92"/>
                <a:gd name="T2" fmla="*/ 0 w 37"/>
                <a:gd name="T3" fmla="*/ 0 h 92"/>
                <a:gd name="T4" fmla="*/ 0 w 37"/>
                <a:gd name="T5" fmla="*/ 0 h 92"/>
                <a:gd name="T6" fmla="*/ 0 w 37"/>
                <a:gd name="T7" fmla="*/ 0 h 92"/>
                <a:gd name="T8" fmla="*/ 0 w 37"/>
                <a:gd name="T9" fmla="*/ 0 h 92"/>
                <a:gd name="T10" fmla="*/ 0 w 37"/>
                <a:gd name="T11" fmla="*/ 0 h 92"/>
                <a:gd name="T12" fmla="*/ 0 w 37"/>
                <a:gd name="T13" fmla="*/ 0 h 92"/>
                <a:gd name="T14" fmla="*/ 0 w 37"/>
                <a:gd name="T15" fmla="*/ 0 h 92"/>
                <a:gd name="T16" fmla="*/ 0 w 37"/>
                <a:gd name="T17" fmla="*/ 0 h 92"/>
                <a:gd name="T18" fmla="*/ 0 w 37"/>
                <a:gd name="T19" fmla="*/ 0 h 92"/>
                <a:gd name="T20" fmla="*/ 0 w 37"/>
                <a:gd name="T21" fmla="*/ 0 h 92"/>
                <a:gd name="T22" fmla="*/ 0 w 37"/>
                <a:gd name="T23" fmla="*/ 0 h 92"/>
                <a:gd name="T24" fmla="*/ 0 w 37"/>
                <a:gd name="T25" fmla="*/ 0 h 92"/>
                <a:gd name="T26" fmla="*/ 0 w 37"/>
                <a:gd name="T27" fmla="*/ 0 h 92"/>
                <a:gd name="T28" fmla="*/ 0 w 37"/>
                <a:gd name="T29" fmla="*/ 0 h 92"/>
                <a:gd name="T30" fmla="*/ 0 w 37"/>
                <a:gd name="T31" fmla="*/ 0 h 92"/>
                <a:gd name="T32" fmla="*/ 0 w 37"/>
                <a:gd name="T33" fmla="*/ 0 h 92"/>
                <a:gd name="T34" fmla="*/ 0 w 37"/>
                <a:gd name="T35" fmla="*/ 0 h 92"/>
                <a:gd name="T36" fmla="*/ 0 w 37"/>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
                <a:gd name="T58" fmla="*/ 0 h 92"/>
                <a:gd name="T59" fmla="*/ 37 w 37"/>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 h="92">
                  <a:moveTo>
                    <a:pt x="9" y="0"/>
                  </a:moveTo>
                  <a:lnTo>
                    <a:pt x="7" y="10"/>
                  </a:lnTo>
                  <a:lnTo>
                    <a:pt x="5" y="23"/>
                  </a:lnTo>
                  <a:lnTo>
                    <a:pt x="4" y="33"/>
                  </a:lnTo>
                  <a:lnTo>
                    <a:pt x="2" y="45"/>
                  </a:lnTo>
                  <a:lnTo>
                    <a:pt x="1" y="58"/>
                  </a:lnTo>
                  <a:lnTo>
                    <a:pt x="1" y="69"/>
                  </a:lnTo>
                  <a:lnTo>
                    <a:pt x="0" y="80"/>
                  </a:lnTo>
                  <a:lnTo>
                    <a:pt x="0" y="92"/>
                  </a:lnTo>
                  <a:lnTo>
                    <a:pt x="28" y="92"/>
                  </a:lnTo>
                  <a:lnTo>
                    <a:pt x="28" y="82"/>
                  </a:lnTo>
                  <a:lnTo>
                    <a:pt x="29" y="71"/>
                  </a:lnTo>
                  <a:lnTo>
                    <a:pt x="29" y="60"/>
                  </a:lnTo>
                  <a:lnTo>
                    <a:pt x="30" y="49"/>
                  </a:lnTo>
                  <a:lnTo>
                    <a:pt x="32" y="38"/>
                  </a:lnTo>
                  <a:lnTo>
                    <a:pt x="33" y="27"/>
                  </a:lnTo>
                  <a:lnTo>
                    <a:pt x="35" y="17"/>
                  </a:lnTo>
                  <a:lnTo>
                    <a:pt x="37" y="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78" name="Freeform 97"/>
            <p:cNvSpPr/>
            <p:nvPr/>
          </p:nvSpPr>
          <p:spPr bwMode="auto">
            <a:xfrm>
              <a:off x="1133" y="3220"/>
              <a:ext cx="1" cy="1"/>
            </a:xfrm>
            <a:custGeom>
              <a:avLst/>
              <a:gdLst>
                <a:gd name="T0" fmla="*/ 0 w 28"/>
                <a:gd name="T1" fmla="*/ 0 h 18"/>
                <a:gd name="T2" fmla="*/ 0 w 28"/>
                <a:gd name="T3" fmla="*/ 0 h 18"/>
                <a:gd name="T4" fmla="*/ 0 w 28"/>
                <a:gd name="T5" fmla="*/ 0 h 18"/>
                <a:gd name="T6" fmla="*/ 0 w 28"/>
                <a:gd name="T7" fmla="*/ 0 h 18"/>
                <a:gd name="T8" fmla="*/ 0 w 28"/>
                <a:gd name="T9" fmla="*/ 0 h 18"/>
                <a:gd name="T10" fmla="*/ 0 w 28"/>
                <a:gd name="T11" fmla="*/ 0 h 18"/>
                <a:gd name="T12" fmla="*/ 0 w 28"/>
                <a:gd name="T13" fmla="*/ 0 h 18"/>
                <a:gd name="T14" fmla="*/ 0 w 28"/>
                <a:gd name="T15" fmla="*/ 0 h 18"/>
                <a:gd name="T16" fmla="*/ 0 w 28"/>
                <a:gd name="T17" fmla="*/ 0 h 18"/>
                <a:gd name="T18" fmla="*/ 0 w 2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8"/>
                <a:gd name="T32" fmla="*/ 28 w 2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8">
                  <a:moveTo>
                    <a:pt x="28" y="18"/>
                  </a:moveTo>
                  <a:lnTo>
                    <a:pt x="28" y="11"/>
                  </a:lnTo>
                  <a:lnTo>
                    <a:pt x="26" y="6"/>
                  </a:lnTo>
                  <a:lnTo>
                    <a:pt x="22" y="2"/>
                  </a:lnTo>
                  <a:lnTo>
                    <a:pt x="17" y="0"/>
                  </a:lnTo>
                  <a:lnTo>
                    <a:pt x="12" y="0"/>
                  </a:lnTo>
                  <a:lnTo>
                    <a:pt x="7" y="2"/>
                  </a:lnTo>
                  <a:lnTo>
                    <a:pt x="3" y="5"/>
                  </a:lnTo>
                  <a:lnTo>
                    <a:pt x="0" y="11"/>
                  </a:lnTo>
                  <a:lnTo>
                    <a:pt x="28"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79" name="Freeform 98"/>
            <p:cNvSpPr/>
            <p:nvPr/>
          </p:nvSpPr>
          <p:spPr bwMode="auto">
            <a:xfrm>
              <a:off x="1141" y="3233"/>
              <a:ext cx="1" cy="2"/>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4"/>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80" name="Freeform 99"/>
            <p:cNvSpPr/>
            <p:nvPr/>
          </p:nvSpPr>
          <p:spPr bwMode="auto">
            <a:xfrm>
              <a:off x="1137" y="3224"/>
              <a:ext cx="5" cy="11"/>
            </a:xfrm>
            <a:custGeom>
              <a:avLst/>
              <a:gdLst>
                <a:gd name="T0" fmla="*/ 0 w 115"/>
                <a:gd name="T1" fmla="*/ 0 h 181"/>
                <a:gd name="T2" fmla="*/ 0 w 115"/>
                <a:gd name="T3" fmla="*/ 0 h 181"/>
                <a:gd name="T4" fmla="*/ 0 w 115"/>
                <a:gd name="T5" fmla="*/ 0 h 181"/>
                <a:gd name="T6" fmla="*/ 0 w 115"/>
                <a:gd name="T7" fmla="*/ 0 h 181"/>
                <a:gd name="T8" fmla="*/ 0 w 115"/>
                <a:gd name="T9" fmla="*/ 0 h 181"/>
                <a:gd name="T10" fmla="*/ 0 w 115"/>
                <a:gd name="T11" fmla="*/ 0 h 181"/>
                <a:gd name="T12" fmla="*/ 0 w 115"/>
                <a:gd name="T13" fmla="*/ 0 h 181"/>
                <a:gd name="T14" fmla="*/ 0 w 115"/>
                <a:gd name="T15" fmla="*/ 0 h 181"/>
                <a:gd name="T16" fmla="*/ 0 w 115"/>
                <a:gd name="T17" fmla="*/ 0 h 181"/>
                <a:gd name="T18" fmla="*/ 0 w 115"/>
                <a:gd name="T19" fmla="*/ 0 h 181"/>
                <a:gd name="T20" fmla="*/ 0 w 115"/>
                <a:gd name="T21" fmla="*/ 0 h 181"/>
                <a:gd name="T22" fmla="*/ 0 w 115"/>
                <a:gd name="T23" fmla="*/ 0 h 181"/>
                <a:gd name="T24" fmla="*/ 0 w 115"/>
                <a:gd name="T25" fmla="*/ 0 h 181"/>
                <a:gd name="T26" fmla="*/ 0 w 115"/>
                <a:gd name="T27" fmla="*/ 0 h 181"/>
                <a:gd name="T28" fmla="*/ 0 w 115"/>
                <a:gd name="T29" fmla="*/ 0 h 181"/>
                <a:gd name="T30" fmla="*/ 0 w 115"/>
                <a:gd name="T31" fmla="*/ 0 h 181"/>
                <a:gd name="T32" fmla="*/ 0 w 115"/>
                <a:gd name="T33" fmla="*/ 0 h 181"/>
                <a:gd name="T34" fmla="*/ 0 w 115"/>
                <a:gd name="T35" fmla="*/ 0 h 181"/>
                <a:gd name="T36" fmla="*/ 0 w 115"/>
                <a:gd name="T37" fmla="*/ 0 h 181"/>
                <a:gd name="T38" fmla="*/ 0 w 115"/>
                <a:gd name="T39" fmla="*/ 0 h 181"/>
                <a:gd name="T40" fmla="*/ 0 w 115"/>
                <a:gd name="T41" fmla="*/ 0 h 181"/>
                <a:gd name="T42" fmla="*/ 0 w 115"/>
                <a:gd name="T43" fmla="*/ 0 h 181"/>
                <a:gd name="T44" fmla="*/ 0 w 115"/>
                <a:gd name="T45" fmla="*/ 0 h 181"/>
                <a:gd name="T46" fmla="*/ 0 w 115"/>
                <a:gd name="T47" fmla="*/ 0 h 181"/>
                <a:gd name="T48" fmla="*/ 0 w 115"/>
                <a:gd name="T49" fmla="*/ 0 h 181"/>
                <a:gd name="T50" fmla="*/ 0 w 115"/>
                <a:gd name="T51" fmla="*/ 0 h 181"/>
                <a:gd name="T52" fmla="*/ 0 w 115"/>
                <a:gd name="T53" fmla="*/ 0 h 181"/>
                <a:gd name="T54" fmla="*/ 0 w 115"/>
                <a:gd name="T55" fmla="*/ 0 h 181"/>
                <a:gd name="T56" fmla="*/ 0 w 115"/>
                <a:gd name="T57" fmla="*/ 0 h 181"/>
                <a:gd name="T58" fmla="*/ 0 w 115"/>
                <a:gd name="T59" fmla="*/ 0 h 181"/>
                <a:gd name="T60" fmla="*/ 0 w 115"/>
                <a:gd name="T61" fmla="*/ 0 h 181"/>
                <a:gd name="T62" fmla="*/ 0 w 115"/>
                <a:gd name="T63" fmla="*/ 0 h 181"/>
                <a:gd name="T64" fmla="*/ 0 w 115"/>
                <a:gd name="T65" fmla="*/ 0 h 181"/>
                <a:gd name="T66" fmla="*/ 0 w 115"/>
                <a:gd name="T67" fmla="*/ 0 h 181"/>
                <a:gd name="T68" fmla="*/ 0 w 115"/>
                <a:gd name="T69" fmla="*/ 0 h 181"/>
                <a:gd name="T70" fmla="*/ 0 w 115"/>
                <a:gd name="T71" fmla="*/ 0 h 181"/>
                <a:gd name="T72" fmla="*/ 0 w 115"/>
                <a:gd name="T73" fmla="*/ 0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181"/>
                <a:gd name="T113" fmla="*/ 115 w 115"/>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181">
                  <a:moveTo>
                    <a:pt x="0" y="0"/>
                  </a:moveTo>
                  <a:lnTo>
                    <a:pt x="0" y="0"/>
                  </a:lnTo>
                  <a:lnTo>
                    <a:pt x="0" y="13"/>
                  </a:lnTo>
                  <a:lnTo>
                    <a:pt x="2" y="27"/>
                  </a:lnTo>
                  <a:lnTo>
                    <a:pt x="4" y="40"/>
                  </a:lnTo>
                  <a:lnTo>
                    <a:pt x="7" y="53"/>
                  </a:lnTo>
                  <a:lnTo>
                    <a:pt x="11" y="68"/>
                  </a:lnTo>
                  <a:lnTo>
                    <a:pt x="15" y="80"/>
                  </a:lnTo>
                  <a:lnTo>
                    <a:pt x="21" y="92"/>
                  </a:lnTo>
                  <a:lnTo>
                    <a:pt x="28" y="104"/>
                  </a:lnTo>
                  <a:lnTo>
                    <a:pt x="34" y="116"/>
                  </a:lnTo>
                  <a:lnTo>
                    <a:pt x="42" y="126"/>
                  </a:lnTo>
                  <a:lnTo>
                    <a:pt x="50" y="138"/>
                  </a:lnTo>
                  <a:lnTo>
                    <a:pt x="59" y="147"/>
                  </a:lnTo>
                  <a:lnTo>
                    <a:pt x="68" y="157"/>
                  </a:lnTo>
                  <a:lnTo>
                    <a:pt x="80" y="165"/>
                  </a:lnTo>
                  <a:lnTo>
                    <a:pt x="90" y="173"/>
                  </a:lnTo>
                  <a:lnTo>
                    <a:pt x="101" y="181"/>
                  </a:lnTo>
                  <a:lnTo>
                    <a:pt x="115" y="156"/>
                  </a:lnTo>
                  <a:lnTo>
                    <a:pt x="106" y="149"/>
                  </a:lnTo>
                  <a:lnTo>
                    <a:pt x="96" y="142"/>
                  </a:lnTo>
                  <a:lnTo>
                    <a:pt x="87" y="136"/>
                  </a:lnTo>
                  <a:lnTo>
                    <a:pt x="80" y="126"/>
                  </a:lnTo>
                  <a:lnTo>
                    <a:pt x="70" y="119"/>
                  </a:lnTo>
                  <a:lnTo>
                    <a:pt x="64" y="109"/>
                  </a:lnTo>
                  <a:lnTo>
                    <a:pt x="58" y="101"/>
                  </a:lnTo>
                  <a:lnTo>
                    <a:pt x="52" y="89"/>
                  </a:lnTo>
                  <a:lnTo>
                    <a:pt x="46" y="80"/>
                  </a:lnTo>
                  <a:lnTo>
                    <a:pt x="42" y="69"/>
                  </a:lnTo>
                  <a:lnTo>
                    <a:pt x="38" y="58"/>
                  </a:lnTo>
                  <a:lnTo>
                    <a:pt x="34" y="47"/>
                  </a:lnTo>
                  <a:lnTo>
                    <a:pt x="33" y="35"/>
                  </a:lnTo>
                  <a:lnTo>
                    <a:pt x="31" y="23"/>
                  </a:lnTo>
                  <a:lnTo>
                    <a:pt x="29" y="11"/>
                  </a:lnTo>
                  <a:lnTo>
                    <a:pt x="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81" name="Freeform 100"/>
            <p:cNvSpPr/>
            <p:nvPr/>
          </p:nvSpPr>
          <p:spPr bwMode="auto">
            <a:xfrm>
              <a:off x="1137" y="3222"/>
              <a:ext cx="1" cy="2"/>
            </a:xfrm>
            <a:custGeom>
              <a:avLst/>
              <a:gdLst>
                <a:gd name="T0" fmla="*/ 0 w 33"/>
                <a:gd name="T1" fmla="*/ 0 h 47"/>
                <a:gd name="T2" fmla="*/ 0 w 33"/>
                <a:gd name="T3" fmla="*/ 0 h 47"/>
                <a:gd name="T4" fmla="*/ 0 w 33"/>
                <a:gd name="T5" fmla="*/ 0 h 47"/>
                <a:gd name="T6" fmla="*/ 0 w 33"/>
                <a:gd name="T7" fmla="*/ 0 h 47"/>
                <a:gd name="T8" fmla="*/ 0 w 33"/>
                <a:gd name="T9" fmla="*/ 0 h 47"/>
                <a:gd name="T10" fmla="*/ 0 w 33"/>
                <a:gd name="T11" fmla="*/ 0 h 47"/>
                <a:gd name="T12" fmla="*/ 0 w 33"/>
                <a:gd name="T13" fmla="*/ 0 h 47"/>
                <a:gd name="T14" fmla="*/ 0 w 33"/>
                <a:gd name="T15" fmla="*/ 0 h 47"/>
                <a:gd name="T16" fmla="*/ 0 w 33"/>
                <a:gd name="T17" fmla="*/ 0 h 47"/>
                <a:gd name="T18" fmla="*/ 0 w 33"/>
                <a:gd name="T19" fmla="*/ 0 h 47"/>
                <a:gd name="T20" fmla="*/ 0 w 33"/>
                <a:gd name="T21" fmla="*/ 0 h 47"/>
                <a:gd name="T22" fmla="*/ 0 w 33"/>
                <a:gd name="T23" fmla="*/ 0 h 47"/>
                <a:gd name="T24" fmla="*/ 0 w 33"/>
                <a:gd name="T25" fmla="*/ 0 h 47"/>
                <a:gd name="T26" fmla="*/ 0 w 33"/>
                <a:gd name="T27" fmla="*/ 0 h 47"/>
                <a:gd name="T28" fmla="*/ 0 w 33"/>
                <a:gd name="T29" fmla="*/ 0 h 47"/>
                <a:gd name="T30" fmla="*/ 0 w 33"/>
                <a:gd name="T31" fmla="*/ 0 h 47"/>
                <a:gd name="T32" fmla="*/ 0 w 33"/>
                <a:gd name="T33" fmla="*/ 0 h 47"/>
                <a:gd name="T34" fmla="*/ 0 w 33"/>
                <a:gd name="T35" fmla="*/ 0 h 47"/>
                <a:gd name="T36" fmla="*/ 0 w 33"/>
                <a:gd name="T37" fmla="*/ 0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47"/>
                <a:gd name="T59" fmla="*/ 33 w 33"/>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47">
                  <a:moveTo>
                    <a:pt x="4" y="0"/>
                  </a:moveTo>
                  <a:lnTo>
                    <a:pt x="3" y="6"/>
                  </a:lnTo>
                  <a:lnTo>
                    <a:pt x="2" y="11"/>
                  </a:lnTo>
                  <a:lnTo>
                    <a:pt x="1" y="18"/>
                  </a:lnTo>
                  <a:lnTo>
                    <a:pt x="1" y="23"/>
                  </a:lnTo>
                  <a:lnTo>
                    <a:pt x="0" y="30"/>
                  </a:lnTo>
                  <a:lnTo>
                    <a:pt x="0" y="36"/>
                  </a:lnTo>
                  <a:lnTo>
                    <a:pt x="0" y="41"/>
                  </a:lnTo>
                  <a:lnTo>
                    <a:pt x="0" y="47"/>
                  </a:lnTo>
                  <a:lnTo>
                    <a:pt x="29" y="47"/>
                  </a:lnTo>
                  <a:lnTo>
                    <a:pt x="29" y="41"/>
                  </a:lnTo>
                  <a:lnTo>
                    <a:pt x="29" y="36"/>
                  </a:lnTo>
                  <a:lnTo>
                    <a:pt x="29" y="32"/>
                  </a:lnTo>
                  <a:lnTo>
                    <a:pt x="30" y="26"/>
                  </a:lnTo>
                  <a:lnTo>
                    <a:pt x="30" y="20"/>
                  </a:lnTo>
                  <a:lnTo>
                    <a:pt x="31" y="17"/>
                  </a:lnTo>
                  <a:lnTo>
                    <a:pt x="32" y="12"/>
                  </a:lnTo>
                  <a:lnTo>
                    <a:pt x="33"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82" name="Freeform 101"/>
            <p:cNvSpPr/>
            <p:nvPr/>
          </p:nvSpPr>
          <p:spPr bwMode="auto">
            <a:xfrm>
              <a:off x="1137" y="3224"/>
              <a:ext cx="1" cy="1"/>
            </a:xfrm>
            <a:custGeom>
              <a:avLst/>
              <a:gdLst>
                <a:gd name="T0" fmla="*/ 0 w 29"/>
                <a:gd name="T1" fmla="*/ 0 h 18"/>
                <a:gd name="T2" fmla="*/ 0 w 29"/>
                <a:gd name="T3" fmla="*/ 0 h 18"/>
                <a:gd name="T4" fmla="*/ 0 w 29"/>
                <a:gd name="T5" fmla="*/ 0 h 18"/>
                <a:gd name="T6" fmla="*/ 0 w 29"/>
                <a:gd name="T7" fmla="*/ 0 h 18"/>
                <a:gd name="T8" fmla="*/ 0 w 29"/>
                <a:gd name="T9" fmla="*/ 0 h 18"/>
                <a:gd name="T10" fmla="*/ 0 w 29"/>
                <a:gd name="T11" fmla="*/ 0 h 18"/>
                <a:gd name="T12" fmla="*/ 0 w 29"/>
                <a:gd name="T13" fmla="*/ 0 h 18"/>
                <a:gd name="T14" fmla="*/ 0 w 29"/>
                <a:gd name="T15" fmla="*/ 0 h 18"/>
                <a:gd name="T16" fmla="*/ 0 w 29"/>
                <a:gd name="T17" fmla="*/ 0 h 18"/>
                <a:gd name="T18" fmla="*/ 0 w 29"/>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18"/>
                  </a:moveTo>
                  <a:lnTo>
                    <a:pt x="29" y="11"/>
                  </a:lnTo>
                  <a:lnTo>
                    <a:pt x="27" y="6"/>
                  </a:lnTo>
                  <a:lnTo>
                    <a:pt x="22" y="2"/>
                  </a:lnTo>
                  <a:lnTo>
                    <a:pt x="17" y="0"/>
                  </a:lnTo>
                  <a:lnTo>
                    <a:pt x="12" y="0"/>
                  </a:lnTo>
                  <a:lnTo>
                    <a:pt x="7" y="2"/>
                  </a:lnTo>
                  <a:lnTo>
                    <a:pt x="3" y="5"/>
                  </a:lnTo>
                  <a:lnTo>
                    <a:pt x="0" y="11"/>
                  </a:lnTo>
                  <a:lnTo>
                    <a:pt x="29"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83" name="Freeform 102"/>
            <p:cNvSpPr/>
            <p:nvPr/>
          </p:nvSpPr>
          <p:spPr bwMode="auto">
            <a:xfrm>
              <a:off x="1307" y="3123"/>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5"/>
                  </a:lnTo>
                  <a:lnTo>
                    <a:pt x="0" y="13"/>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84" name="Freeform 103"/>
            <p:cNvSpPr/>
            <p:nvPr/>
          </p:nvSpPr>
          <p:spPr bwMode="auto">
            <a:xfrm>
              <a:off x="1307" y="3123"/>
              <a:ext cx="7" cy="15"/>
            </a:xfrm>
            <a:custGeom>
              <a:avLst/>
              <a:gdLst>
                <a:gd name="T0" fmla="*/ 0 w 164"/>
                <a:gd name="T1" fmla="*/ 0 h 274"/>
                <a:gd name="T2" fmla="*/ 0 w 164"/>
                <a:gd name="T3" fmla="*/ 0 h 274"/>
                <a:gd name="T4" fmla="*/ 0 w 164"/>
                <a:gd name="T5" fmla="*/ 0 h 274"/>
                <a:gd name="T6" fmla="*/ 0 w 164"/>
                <a:gd name="T7" fmla="*/ 0 h 274"/>
                <a:gd name="T8" fmla="*/ 0 w 164"/>
                <a:gd name="T9" fmla="*/ 0 h 274"/>
                <a:gd name="T10" fmla="*/ 0 w 164"/>
                <a:gd name="T11" fmla="*/ 0 h 274"/>
                <a:gd name="T12" fmla="*/ 0 w 164"/>
                <a:gd name="T13" fmla="*/ 0 h 274"/>
                <a:gd name="T14" fmla="*/ 0 w 164"/>
                <a:gd name="T15" fmla="*/ 0 h 274"/>
                <a:gd name="T16" fmla="*/ 0 w 164"/>
                <a:gd name="T17" fmla="*/ 0 h 274"/>
                <a:gd name="T18" fmla="*/ 0 w 164"/>
                <a:gd name="T19" fmla="*/ 0 h 274"/>
                <a:gd name="T20" fmla="*/ 0 w 164"/>
                <a:gd name="T21" fmla="*/ 0 h 274"/>
                <a:gd name="T22" fmla="*/ 0 w 164"/>
                <a:gd name="T23" fmla="*/ 0 h 274"/>
                <a:gd name="T24" fmla="*/ 0 w 164"/>
                <a:gd name="T25" fmla="*/ 0 h 274"/>
                <a:gd name="T26" fmla="*/ 0 w 164"/>
                <a:gd name="T27" fmla="*/ 0 h 274"/>
                <a:gd name="T28" fmla="*/ 0 w 164"/>
                <a:gd name="T29" fmla="*/ 0 h 274"/>
                <a:gd name="T30" fmla="*/ 0 w 164"/>
                <a:gd name="T31" fmla="*/ 0 h 274"/>
                <a:gd name="T32" fmla="*/ 0 w 164"/>
                <a:gd name="T33" fmla="*/ 0 h 274"/>
                <a:gd name="T34" fmla="*/ 0 w 164"/>
                <a:gd name="T35" fmla="*/ 0 h 274"/>
                <a:gd name="T36" fmla="*/ 0 w 164"/>
                <a:gd name="T37" fmla="*/ 0 h 274"/>
                <a:gd name="T38" fmla="*/ 0 w 164"/>
                <a:gd name="T39" fmla="*/ 0 h 274"/>
                <a:gd name="T40" fmla="*/ 0 w 164"/>
                <a:gd name="T41" fmla="*/ 0 h 274"/>
                <a:gd name="T42" fmla="*/ 0 w 164"/>
                <a:gd name="T43" fmla="*/ 0 h 274"/>
                <a:gd name="T44" fmla="*/ 0 w 164"/>
                <a:gd name="T45" fmla="*/ 0 h 274"/>
                <a:gd name="T46" fmla="*/ 0 w 164"/>
                <a:gd name="T47" fmla="*/ 0 h 274"/>
                <a:gd name="T48" fmla="*/ 0 w 164"/>
                <a:gd name="T49" fmla="*/ 0 h 274"/>
                <a:gd name="T50" fmla="*/ 0 w 164"/>
                <a:gd name="T51" fmla="*/ 0 h 274"/>
                <a:gd name="T52" fmla="*/ 0 w 164"/>
                <a:gd name="T53" fmla="*/ 0 h 274"/>
                <a:gd name="T54" fmla="*/ 0 w 164"/>
                <a:gd name="T55" fmla="*/ 0 h 274"/>
                <a:gd name="T56" fmla="*/ 0 w 164"/>
                <a:gd name="T57" fmla="*/ 0 h 274"/>
                <a:gd name="T58" fmla="*/ 0 w 164"/>
                <a:gd name="T59" fmla="*/ 0 h 274"/>
                <a:gd name="T60" fmla="*/ 0 w 164"/>
                <a:gd name="T61" fmla="*/ 0 h 274"/>
                <a:gd name="T62" fmla="*/ 0 w 164"/>
                <a:gd name="T63" fmla="*/ 0 h 274"/>
                <a:gd name="T64" fmla="*/ 0 w 164"/>
                <a:gd name="T65" fmla="*/ 0 h 274"/>
                <a:gd name="T66" fmla="*/ 0 w 164"/>
                <a:gd name="T67" fmla="*/ 0 h 274"/>
                <a:gd name="T68" fmla="*/ 0 w 164"/>
                <a:gd name="T69" fmla="*/ 0 h 274"/>
                <a:gd name="T70" fmla="*/ 0 w 164"/>
                <a:gd name="T71" fmla="*/ 0 h 274"/>
                <a:gd name="T72" fmla="*/ 0 w 164"/>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4"/>
                <a:gd name="T112" fmla="*/ 0 h 274"/>
                <a:gd name="T113" fmla="*/ 164 w 164"/>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4" h="274">
                  <a:moveTo>
                    <a:pt x="164" y="274"/>
                  </a:moveTo>
                  <a:lnTo>
                    <a:pt x="164" y="274"/>
                  </a:lnTo>
                  <a:lnTo>
                    <a:pt x="162" y="253"/>
                  </a:lnTo>
                  <a:lnTo>
                    <a:pt x="160" y="233"/>
                  </a:lnTo>
                  <a:lnTo>
                    <a:pt x="157" y="211"/>
                  </a:lnTo>
                  <a:lnTo>
                    <a:pt x="153" y="190"/>
                  </a:lnTo>
                  <a:lnTo>
                    <a:pt x="147" y="170"/>
                  </a:lnTo>
                  <a:lnTo>
                    <a:pt x="139" y="152"/>
                  </a:lnTo>
                  <a:lnTo>
                    <a:pt x="130" y="135"/>
                  </a:lnTo>
                  <a:lnTo>
                    <a:pt x="122" y="116"/>
                  </a:lnTo>
                  <a:lnTo>
                    <a:pt x="112" y="98"/>
                  </a:lnTo>
                  <a:lnTo>
                    <a:pt x="100" y="82"/>
                  </a:lnTo>
                  <a:lnTo>
                    <a:pt x="87" y="65"/>
                  </a:lnTo>
                  <a:lnTo>
                    <a:pt x="73" y="50"/>
                  </a:lnTo>
                  <a:lnTo>
                    <a:pt x="59" y="35"/>
                  </a:lnTo>
                  <a:lnTo>
                    <a:pt x="43" y="23"/>
                  </a:lnTo>
                  <a:lnTo>
                    <a:pt x="27" y="10"/>
                  </a:lnTo>
                  <a:lnTo>
                    <a:pt x="10" y="0"/>
                  </a:lnTo>
                  <a:lnTo>
                    <a:pt x="0" y="19"/>
                  </a:lnTo>
                  <a:lnTo>
                    <a:pt x="15" y="29"/>
                  </a:lnTo>
                  <a:lnTo>
                    <a:pt x="30" y="40"/>
                  </a:lnTo>
                  <a:lnTo>
                    <a:pt x="45" y="52"/>
                  </a:lnTo>
                  <a:lnTo>
                    <a:pt x="59" y="65"/>
                  </a:lnTo>
                  <a:lnTo>
                    <a:pt x="71" y="80"/>
                  </a:lnTo>
                  <a:lnTo>
                    <a:pt x="83" y="94"/>
                  </a:lnTo>
                  <a:lnTo>
                    <a:pt x="94" y="110"/>
                  </a:lnTo>
                  <a:lnTo>
                    <a:pt x="104" y="126"/>
                  </a:lnTo>
                  <a:lnTo>
                    <a:pt x="112" y="143"/>
                  </a:lnTo>
                  <a:lnTo>
                    <a:pt x="119" y="161"/>
                  </a:lnTo>
                  <a:lnTo>
                    <a:pt x="126" y="179"/>
                  </a:lnTo>
                  <a:lnTo>
                    <a:pt x="132" y="197"/>
                  </a:lnTo>
                  <a:lnTo>
                    <a:pt x="136" y="216"/>
                  </a:lnTo>
                  <a:lnTo>
                    <a:pt x="139" y="235"/>
                  </a:lnTo>
                  <a:lnTo>
                    <a:pt x="141" y="255"/>
                  </a:lnTo>
                  <a:lnTo>
                    <a:pt x="141" y="274"/>
                  </a:lnTo>
                  <a:lnTo>
                    <a:pt x="164" y="27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85" name="Freeform 104"/>
            <p:cNvSpPr/>
            <p:nvPr/>
          </p:nvSpPr>
          <p:spPr bwMode="auto">
            <a:xfrm>
              <a:off x="1313" y="3138"/>
              <a:ext cx="1" cy="4"/>
            </a:xfrm>
            <a:custGeom>
              <a:avLst/>
              <a:gdLst>
                <a:gd name="T0" fmla="*/ 0 w 29"/>
                <a:gd name="T1" fmla="*/ 0 h 68"/>
                <a:gd name="T2" fmla="*/ 0 w 29"/>
                <a:gd name="T3" fmla="*/ 0 h 68"/>
                <a:gd name="T4" fmla="*/ 0 w 29"/>
                <a:gd name="T5" fmla="*/ 0 h 68"/>
                <a:gd name="T6" fmla="*/ 0 w 29"/>
                <a:gd name="T7" fmla="*/ 0 h 68"/>
                <a:gd name="T8" fmla="*/ 0 w 29"/>
                <a:gd name="T9" fmla="*/ 0 h 68"/>
                <a:gd name="T10" fmla="*/ 0 w 29"/>
                <a:gd name="T11" fmla="*/ 0 h 68"/>
                <a:gd name="T12" fmla="*/ 0 w 29"/>
                <a:gd name="T13" fmla="*/ 0 h 68"/>
                <a:gd name="T14" fmla="*/ 0 w 29"/>
                <a:gd name="T15" fmla="*/ 0 h 68"/>
                <a:gd name="T16" fmla="*/ 0 w 29"/>
                <a:gd name="T17" fmla="*/ 0 h 68"/>
                <a:gd name="T18" fmla="*/ 0 w 29"/>
                <a:gd name="T19" fmla="*/ 0 h 68"/>
                <a:gd name="T20" fmla="*/ 0 w 29"/>
                <a:gd name="T21" fmla="*/ 0 h 68"/>
                <a:gd name="T22" fmla="*/ 0 w 29"/>
                <a:gd name="T23" fmla="*/ 0 h 68"/>
                <a:gd name="T24" fmla="*/ 0 w 29"/>
                <a:gd name="T25" fmla="*/ 0 h 68"/>
                <a:gd name="T26" fmla="*/ 0 w 29"/>
                <a:gd name="T27" fmla="*/ 0 h 68"/>
                <a:gd name="T28" fmla="*/ 0 w 29"/>
                <a:gd name="T29" fmla="*/ 0 h 68"/>
                <a:gd name="T30" fmla="*/ 0 w 29"/>
                <a:gd name="T31" fmla="*/ 0 h 68"/>
                <a:gd name="T32" fmla="*/ 0 w 29"/>
                <a:gd name="T33" fmla="*/ 0 h 68"/>
                <a:gd name="T34" fmla="*/ 0 w 29"/>
                <a:gd name="T35" fmla="*/ 0 h 68"/>
                <a:gd name="T36" fmla="*/ 0 w 29"/>
                <a:gd name="T37" fmla="*/ 0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68"/>
                <a:gd name="T59" fmla="*/ 29 w 29"/>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68">
                  <a:moveTo>
                    <a:pt x="21" y="68"/>
                  </a:moveTo>
                  <a:lnTo>
                    <a:pt x="22" y="60"/>
                  </a:lnTo>
                  <a:lnTo>
                    <a:pt x="24" y="52"/>
                  </a:lnTo>
                  <a:lnTo>
                    <a:pt x="25" y="43"/>
                  </a:lnTo>
                  <a:lnTo>
                    <a:pt x="26" y="34"/>
                  </a:lnTo>
                  <a:lnTo>
                    <a:pt x="28" y="25"/>
                  </a:lnTo>
                  <a:lnTo>
                    <a:pt x="28" y="17"/>
                  </a:lnTo>
                  <a:lnTo>
                    <a:pt x="29" y="8"/>
                  </a:lnTo>
                  <a:lnTo>
                    <a:pt x="29" y="0"/>
                  </a:lnTo>
                  <a:lnTo>
                    <a:pt x="6" y="0"/>
                  </a:lnTo>
                  <a:lnTo>
                    <a:pt x="6" y="8"/>
                  </a:lnTo>
                  <a:lnTo>
                    <a:pt x="5" y="17"/>
                  </a:lnTo>
                  <a:lnTo>
                    <a:pt x="5" y="25"/>
                  </a:lnTo>
                  <a:lnTo>
                    <a:pt x="5" y="32"/>
                  </a:lnTo>
                  <a:lnTo>
                    <a:pt x="4" y="41"/>
                  </a:lnTo>
                  <a:lnTo>
                    <a:pt x="3" y="48"/>
                  </a:lnTo>
                  <a:lnTo>
                    <a:pt x="1" y="56"/>
                  </a:lnTo>
                  <a:lnTo>
                    <a:pt x="0" y="64"/>
                  </a:lnTo>
                  <a:lnTo>
                    <a:pt x="21" y="6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86" name="Freeform 105"/>
            <p:cNvSpPr/>
            <p:nvPr/>
          </p:nvSpPr>
          <p:spPr bwMode="auto">
            <a:xfrm>
              <a:off x="1313" y="3138"/>
              <a:ext cx="1" cy="1"/>
            </a:xfrm>
            <a:custGeom>
              <a:avLst/>
              <a:gdLst>
                <a:gd name="T0" fmla="*/ 0 w 21"/>
                <a:gd name="T1" fmla="*/ 0 h 12"/>
                <a:gd name="T2" fmla="*/ 0 w 21"/>
                <a:gd name="T3" fmla="*/ 0 h 12"/>
                <a:gd name="T4" fmla="*/ 0 w 21"/>
                <a:gd name="T5" fmla="*/ 0 h 12"/>
                <a:gd name="T6" fmla="*/ 0 w 21"/>
                <a:gd name="T7" fmla="*/ 0 h 12"/>
                <a:gd name="T8" fmla="*/ 0 w 21"/>
                <a:gd name="T9" fmla="*/ 0 h 12"/>
                <a:gd name="T10" fmla="*/ 0 w 21"/>
                <a:gd name="T11" fmla="*/ 0 h 12"/>
                <a:gd name="T12" fmla="*/ 0 60000 65536"/>
                <a:gd name="T13" fmla="*/ 0 60000 65536"/>
                <a:gd name="T14" fmla="*/ 0 60000 65536"/>
                <a:gd name="T15" fmla="*/ 0 60000 65536"/>
                <a:gd name="T16" fmla="*/ 0 60000 65536"/>
                <a:gd name="T17" fmla="*/ 0 60000 65536"/>
                <a:gd name="T18" fmla="*/ 0 w 21"/>
                <a:gd name="T19" fmla="*/ 0 h 12"/>
                <a:gd name="T20" fmla="*/ 21 w 2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1" h="12">
                  <a:moveTo>
                    <a:pt x="0" y="0"/>
                  </a:moveTo>
                  <a:lnTo>
                    <a:pt x="3" y="8"/>
                  </a:lnTo>
                  <a:lnTo>
                    <a:pt x="10" y="12"/>
                  </a:lnTo>
                  <a:lnTo>
                    <a:pt x="17" y="11"/>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87" name="Freeform 106"/>
            <p:cNvSpPr/>
            <p:nvPr/>
          </p:nvSpPr>
          <p:spPr bwMode="auto">
            <a:xfrm>
              <a:off x="1307" y="3128"/>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6"/>
                  </a:lnTo>
                  <a:lnTo>
                    <a:pt x="0" y="14"/>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88" name="Freeform 107"/>
            <p:cNvSpPr/>
            <p:nvPr/>
          </p:nvSpPr>
          <p:spPr bwMode="auto">
            <a:xfrm>
              <a:off x="1308" y="3128"/>
              <a:ext cx="4" cy="8"/>
            </a:xfrm>
            <a:custGeom>
              <a:avLst/>
              <a:gdLst>
                <a:gd name="T0" fmla="*/ 0 w 86"/>
                <a:gd name="T1" fmla="*/ 0 h 136"/>
                <a:gd name="T2" fmla="*/ 0 w 86"/>
                <a:gd name="T3" fmla="*/ 0 h 136"/>
                <a:gd name="T4" fmla="*/ 0 w 86"/>
                <a:gd name="T5" fmla="*/ 0 h 136"/>
                <a:gd name="T6" fmla="*/ 0 w 86"/>
                <a:gd name="T7" fmla="*/ 0 h 136"/>
                <a:gd name="T8" fmla="*/ 0 w 86"/>
                <a:gd name="T9" fmla="*/ 0 h 136"/>
                <a:gd name="T10" fmla="*/ 0 w 86"/>
                <a:gd name="T11" fmla="*/ 0 h 136"/>
                <a:gd name="T12" fmla="*/ 0 w 86"/>
                <a:gd name="T13" fmla="*/ 0 h 136"/>
                <a:gd name="T14" fmla="*/ 0 w 86"/>
                <a:gd name="T15" fmla="*/ 0 h 136"/>
                <a:gd name="T16" fmla="*/ 0 w 86"/>
                <a:gd name="T17" fmla="*/ 0 h 136"/>
                <a:gd name="T18" fmla="*/ 0 w 86"/>
                <a:gd name="T19" fmla="*/ 0 h 136"/>
                <a:gd name="T20" fmla="*/ 0 w 86"/>
                <a:gd name="T21" fmla="*/ 0 h 136"/>
                <a:gd name="T22" fmla="*/ 0 w 86"/>
                <a:gd name="T23" fmla="*/ 0 h 136"/>
                <a:gd name="T24" fmla="*/ 0 w 86"/>
                <a:gd name="T25" fmla="*/ 0 h 136"/>
                <a:gd name="T26" fmla="*/ 0 w 86"/>
                <a:gd name="T27" fmla="*/ 0 h 136"/>
                <a:gd name="T28" fmla="*/ 0 w 86"/>
                <a:gd name="T29" fmla="*/ 0 h 136"/>
                <a:gd name="T30" fmla="*/ 0 w 86"/>
                <a:gd name="T31" fmla="*/ 0 h 136"/>
                <a:gd name="T32" fmla="*/ 0 w 86"/>
                <a:gd name="T33" fmla="*/ 0 h 136"/>
                <a:gd name="T34" fmla="*/ 0 w 86"/>
                <a:gd name="T35" fmla="*/ 0 h 136"/>
                <a:gd name="T36" fmla="*/ 0 w 86"/>
                <a:gd name="T37" fmla="*/ 0 h 136"/>
                <a:gd name="T38" fmla="*/ 0 w 86"/>
                <a:gd name="T39" fmla="*/ 0 h 136"/>
                <a:gd name="T40" fmla="*/ 0 w 86"/>
                <a:gd name="T41" fmla="*/ 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36"/>
                <a:gd name="T65" fmla="*/ 86 w 86"/>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36">
                  <a:moveTo>
                    <a:pt x="86" y="136"/>
                  </a:moveTo>
                  <a:lnTo>
                    <a:pt x="86" y="136"/>
                  </a:lnTo>
                  <a:lnTo>
                    <a:pt x="85" y="116"/>
                  </a:lnTo>
                  <a:lnTo>
                    <a:pt x="81" y="95"/>
                  </a:lnTo>
                  <a:lnTo>
                    <a:pt x="76" y="76"/>
                  </a:lnTo>
                  <a:lnTo>
                    <a:pt x="66" y="58"/>
                  </a:lnTo>
                  <a:lnTo>
                    <a:pt x="55" y="41"/>
                  </a:lnTo>
                  <a:lnTo>
                    <a:pt x="42" y="26"/>
                  </a:lnTo>
                  <a:lnTo>
                    <a:pt x="27" y="12"/>
                  </a:lnTo>
                  <a:lnTo>
                    <a:pt x="10" y="0"/>
                  </a:lnTo>
                  <a:lnTo>
                    <a:pt x="0" y="19"/>
                  </a:lnTo>
                  <a:lnTo>
                    <a:pt x="14" y="29"/>
                  </a:lnTo>
                  <a:lnTo>
                    <a:pt x="28" y="40"/>
                  </a:lnTo>
                  <a:lnTo>
                    <a:pt x="39" y="54"/>
                  </a:lnTo>
                  <a:lnTo>
                    <a:pt x="48" y="69"/>
                  </a:lnTo>
                  <a:lnTo>
                    <a:pt x="55" y="85"/>
                  </a:lnTo>
                  <a:lnTo>
                    <a:pt x="60" y="102"/>
                  </a:lnTo>
                  <a:lnTo>
                    <a:pt x="64" y="118"/>
                  </a:lnTo>
                  <a:lnTo>
                    <a:pt x="65" y="136"/>
                  </a:lnTo>
                  <a:lnTo>
                    <a:pt x="86" y="1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89" name="Freeform 108"/>
            <p:cNvSpPr/>
            <p:nvPr/>
          </p:nvSpPr>
          <p:spPr bwMode="auto">
            <a:xfrm>
              <a:off x="1311" y="3136"/>
              <a:ext cx="1" cy="2"/>
            </a:xfrm>
            <a:custGeom>
              <a:avLst/>
              <a:gdLst>
                <a:gd name="T0" fmla="*/ 0 w 24"/>
                <a:gd name="T1" fmla="*/ 0 h 35"/>
                <a:gd name="T2" fmla="*/ 0 w 24"/>
                <a:gd name="T3" fmla="*/ 0 h 35"/>
                <a:gd name="T4" fmla="*/ 0 w 24"/>
                <a:gd name="T5" fmla="*/ 0 h 35"/>
                <a:gd name="T6" fmla="*/ 0 w 24"/>
                <a:gd name="T7" fmla="*/ 0 h 35"/>
                <a:gd name="T8" fmla="*/ 0 w 24"/>
                <a:gd name="T9" fmla="*/ 0 h 35"/>
                <a:gd name="T10" fmla="*/ 0 w 24"/>
                <a:gd name="T11" fmla="*/ 0 h 35"/>
                <a:gd name="T12" fmla="*/ 0 w 24"/>
                <a:gd name="T13" fmla="*/ 0 h 35"/>
                <a:gd name="T14" fmla="*/ 0 w 24"/>
                <a:gd name="T15" fmla="*/ 0 h 35"/>
                <a:gd name="T16" fmla="*/ 0 w 24"/>
                <a:gd name="T17" fmla="*/ 0 h 35"/>
                <a:gd name="T18" fmla="*/ 0 w 24"/>
                <a:gd name="T19" fmla="*/ 0 h 35"/>
                <a:gd name="T20" fmla="*/ 0 w 24"/>
                <a:gd name="T21" fmla="*/ 0 h 35"/>
                <a:gd name="T22" fmla="*/ 0 w 24"/>
                <a:gd name="T23" fmla="*/ 0 h 35"/>
                <a:gd name="T24" fmla="*/ 0 w 24"/>
                <a:gd name="T25" fmla="*/ 0 h 35"/>
                <a:gd name="T26" fmla="*/ 0 w 24"/>
                <a:gd name="T27" fmla="*/ 0 h 35"/>
                <a:gd name="T28" fmla="*/ 0 w 24"/>
                <a:gd name="T29" fmla="*/ 0 h 35"/>
                <a:gd name="T30" fmla="*/ 0 w 24"/>
                <a:gd name="T31" fmla="*/ 0 h 35"/>
                <a:gd name="T32" fmla="*/ 0 w 24"/>
                <a:gd name="T33" fmla="*/ 0 h 35"/>
                <a:gd name="T34" fmla="*/ 0 w 24"/>
                <a:gd name="T35" fmla="*/ 0 h 35"/>
                <a:gd name="T36" fmla="*/ 0 w 24"/>
                <a:gd name="T37" fmla="*/ 0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5"/>
                <a:gd name="T59" fmla="*/ 24 w 24"/>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5">
                  <a:moveTo>
                    <a:pt x="21" y="35"/>
                  </a:moveTo>
                  <a:lnTo>
                    <a:pt x="22" y="30"/>
                  </a:lnTo>
                  <a:lnTo>
                    <a:pt x="22" y="26"/>
                  </a:lnTo>
                  <a:lnTo>
                    <a:pt x="23" y="21"/>
                  </a:lnTo>
                  <a:lnTo>
                    <a:pt x="23" y="18"/>
                  </a:lnTo>
                  <a:lnTo>
                    <a:pt x="24" y="15"/>
                  </a:lnTo>
                  <a:lnTo>
                    <a:pt x="24" y="9"/>
                  </a:lnTo>
                  <a:lnTo>
                    <a:pt x="24" y="5"/>
                  </a:lnTo>
                  <a:lnTo>
                    <a:pt x="24" y="0"/>
                  </a:lnTo>
                  <a:lnTo>
                    <a:pt x="3" y="0"/>
                  </a:lnTo>
                  <a:lnTo>
                    <a:pt x="3" y="5"/>
                  </a:lnTo>
                  <a:lnTo>
                    <a:pt x="3" y="9"/>
                  </a:lnTo>
                  <a:lnTo>
                    <a:pt x="3" y="11"/>
                  </a:lnTo>
                  <a:lnTo>
                    <a:pt x="2" y="14"/>
                  </a:lnTo>
                  <a:lnTo>
                    <a:pt x="2" y="19"/>
                  </a:lnTo>
                  <a:lnTo>
                    <a:pt x="1" y="24"/>
                  </a:lnTo>
                  <a:lnTo>
                    <a:pt x="1" y="28"/>
                  </a:lnTo>
                  <a:lnTo>
                    <a:pt x="0" y="31"/>
                  </a:lnTo>
                  <a:lnTo>
                    <a:pt x="21"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90" name="Freeform 109"/>
            <p:cNvSpPr/>
            <p:nvPr/>
          </p:nvSpPr>
          <p:spPr bwMode="auto">
            <a:xfrm>
              <a:off x="1311" y="3135"/>
              <a:ext cx="1" cy="1"/>
            </a:xfrm>
            <a:custGeom>
              <a:avLst/>
              <a:gdLst>
                <a:gd name="T0" fmla="*/ 0 w 21"/>
                <a:gd name="T1" fmla="*/ 0 h 13"/>
                <a:gd name="T2" fmla="*/ 0 w 21"/>
                <a:gd name="T3" fmla="*/ 0 h 13"/>
                <a:gd name="T4" fmla="*/ 0 w 21"/>
                <a:gd name="T5" fmla="*/ 0 h 13"/>
                <a:gd name="T6" fmla="*/ 0 w 21"/>
                <a:gd name="T7" fmla="*/ 0 h 13"/>
                <a:gd name="T8" fmla="*/ 0 w 21"/>
                <a:gd name="T9" fmla="*/ 0 h 13"/>
                <a:gd name="T10" fmla="*/ 0 w 21"/>
                <a:gd name="T11" fmla="*/ 0 h 13"/>
                <a:gd name="T12" fmla="*/ 0 60000 65536"/>
                <a:gd name="T13" fmla="*/ 0 60000 65536"/>
                <a:gd name="T14" fmla="*/ 0 60000 65536"/>
                <a:gd name="T15" fmla="*/ 0 60000 65536"/>
                <a:gd name="T16" fmla="*/ 0 60000 65536"/>
                <a:gd name="T17" fmla="*/ 0 60000 65536"/>
                <a:gd name="T18" fmla="*/ 0 w 21"/>
                <a:gd name="T19" fmla="*/ 0 h 13"/>
                <a:gd name="T20" fmla="*/ 21 w 2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1" h="13">
                  <a:moveTo>
                    <a:pt x="0" y="0"/>
                  </a:moveTo>
                  <a:lnTo>
                    <a:pt x="2" y="9"/>
                  </a:lnTo>
                  <a:lnTo>
                    <a:pt x="10" y="13"/>
                  </a:lnTo>
                  <a:lnTo>
                    <a:pt x="17" y="12"/>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91" name="Freeform 110"/>
            <p:cNvSpPr/>
            <p:nvPr/>
          </p:nvSpPr>
          <p:spPr bwMode="auto">
            <a:xfrm>
              <a:off x="1132" y="3300"/>
              <a:ext cx="53" cy="137"/>
            </a:xfrm>
            <a:custGeom>
              <a:avLst/>
              <a:gdLst>
                <a:gd name="T0" fmla="*/ 0 w 1169"/>
                <a:gd name="T1" fmla="*/ 0 h 2481"/>
                <a:gd name="T2" fmla="*/ 0 w 1169"/>
                <a:gd name="T3" fmla="*/ 0 h 2481"/>
                <a:gd name="T4" fmla="*/ 0 w 1169"/>
                <a:gd name="T5" fmla="*/ 0 h 2481"/>
                <a:gd name="T6" fmla="*/ 0 w 1169"/>
                <a:gd name="T7" fmla="*/ 0 h 2481"/>
                <a:gd name="T8" fmla="*/ 0 w 1169"/>
                <a:gd name="T9" fmla="*/ 0 h 2481"/>
                <a:gd name="T10" fmla="*/ 0 60000 65536"/>
                <a:gd name="T11" fmla="*/ 0 60000 65536"/>
                <a:gd name="T12" fmla="*/ 0 60000 65536"/>
                <a:gd name="T13" fmla="*/ 0 60000 65536"/>
                <a:gd name="T14" fmla="*/ 0 60000 65536"/>
                <a:gd name="T15" fmla="*/ 0 w 1169"/>
                <a:gd name="T16" fmla="*/ 0 h 2481"/>
                <a:gd name="T17" fmla="*/ 1169 w 1169"/>
                <a:gd name="T18" fmla="*/ 2481 h 2481"/>
              </a:gdLst>
              <a:ahLst/>
              <a:cxnLst>
                <a:cxn ang="T10">
                  <a:pos x="T0" y="T1"/>
                </a:cxn>
                <a:cxn ang="T11">
                  <a:pos x="T2" y="T3"/>
                </a:cxn>
                <a:cxn ang="T12">
                  <a:pos x="T4" y="T5"/>
                </a:cxn>
                <a:cxn ang="T13">
                  <a:pos x="T6" y="T7"/>
                </a:cxn>
                <a:cxn ang="T14">
                  <a:pos x="T8" y="T9"/>
                </a:cxn>
              </a:cxnLst>
              <a:rect l="T15" t="T16" r="T17" b="T18"/>
              <a:pathLst>
                <a:path w="1169" h="2481">
                  <a:moveTo>
                    <a:pt x="166" y="0"/>
                  </a:moveTo>
                  <a:lnTo>
                    <a:pt x="0" y="73"/>
                  </a:lnTo>
                  <a:lnTo>
                    <a:pt x="959" y="2481"/>
                  </a:lnTo>
                  <a:lnTo>
                    <a:pt x="1169" y="2389"/>
                  </a:lnTo>
                  <a:lnTo>
                    <a:pt x="166" y="0"/>
                  </a:lnTo>
                  <a:close/>
                </a:path>
              </a:pathLst>
            </a:custGeom>
            <a:solidFill>
              <a:srgbClr val="5459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92" name="Freeform 111"/>
            <p:cNvSpPr/>
            <p:nvPr/>
          </p:nvSpPr>
          <p:spPr bwMode="auto">
            <a:xfrm>
              <a:off x="1132" y="3300"/>
              <a:ext cx="52" cy="137"/>
            </a:xfrm>
            <a:custGeom>
              <a:avLst/>
              <a:gdLst>
                <a:gd name="T0" fmla="*/ 0 w 1140"/>
                <a:gd name="T1" fmla="*/ 0 h 2467"/>
                <a:gd name="T2" fmla="*/ 0 w 1140"/>
                <a:gd name="T3" fmla="*/ 0 h 2467"/>
                <a:gd name="T4" fmla="*/ 0 w 1140"/>
                <a:gd name="T5" fmla="*/ 0 h 2467"/>
                <a:gd name="T6" fmla="*/ 0 w 1140"/>
                <a:gd name="T7" fmla="*/ 0 h 2467"/>
                <a:gd name="T8" fmla="*/ 0 w 1140"/>
                <a:gd name="T9" fmla="*/ 0 h 2467"/>
                <a:gd name="T10" fmla="*/ 0 w 1140"/>
                <a:gd name="T11" fmla="*/ 0 h 2467"/>
                <a:gd name="T12" fmla="*/ 0 w 1140"/>
                <a:gd name="T13" fmla="*/ 0 h 2467"/>
                <a:gd name="T14" fmla="*/ 0 w 1140"/>
                <a:gd name="T15" fmla="*/ 0 h 2467"/>
                <a:gd name="T16" fmla="*/ 0 w 1140"/>
                <a:gd name="T17" fmla="*/ 0 h 2467"/>
                <a:gd name="T18" fmla="*/ 0 w 1140"/>
                <a:gd name="T19" fmla="*/ 0 h 2467"/>
                <a:gd name="T20" fmla="*/ 0 w 1140"/>
                <a:gd name="T21" fmla="*/ 0 h 2467"/>
                <a:gd name="T22" fmla="*/ 0 w 1140"/>
                <a:gd name="T23" fmla="*/ 0 h 2467"/>
                <a:gd name="T24" fmla="*/ 0 w 1140"/>
                <a:gd name="T25" fmla="*/ 0 h 2467"/>
                <a:gd name="T26" fmla="*/ 0 w 1140"/>
                <a:gd name="T27" fmla="*/ 0 h 2467"/>
                <a:gd name="T28" fmla="*/ 0 w 1140"/>
                <a:gd name="T29" fmla="*/ 0 h 2467"/>
                <a:gd name="T30" fmla="*/ 0 w 1140"/>
                <a:gd name="T31" fmla="*/ 0 h 2467"/>
                <a:gd name="T32" fmla="*/ 0 w 1140"/>
                <a:gd name="T33" fmla="*/ 0 h 2467"/>
                <a:gd name="T34" fmla="*/ 0 w 1140"/>
                <a:gd name="T35" fmla="*/ 0 h 2467"/>
                <a:gd name="T36" fmla="*/ 0 w 1140"/>
                <a:gd name="T37" fmla="*/ 0 h 2467"/>
                <a:gd name="T38" fmla="*/ 0 w 1140"/>
                <a:gd name="T39" fmla="*/ 0 h 2467"/>
                <a:gd name="T40" fmla="*/ 0 w 1140"/>
                <a:gd name="T41" fmla="*/ 0 h 2467"/>
                <a:gd name="T42" fmla="*/ 0 w 1140"/>
                <a:gd name="T43" fmla="*/ 0 h 2467"/>
                <a:gd name="T44" fmla="*/ 0 w 1140"/>
                <a:gd name="T45" fmla="*/ 0 h 2467"/>
                <a:gd name="T46" fmla="*/ 0 w 1140"/>
                <a:gd name="T47" fmla="*/ 0 h 2467"/>
                <a:gd name="T48" fmla="*/ 0 w 1140"/>
                <a:gd name="T49" fmla="*/ 0 h 2467"/>
                <a:gd name="T50" fmla="*/ 0 w 1140"/>
                <a:gd name="T51" fmla="*/ 0 h 2467"/>
                <a:gd name="T52" fmla="*/ 0 w 1140"/>
                <a:gd name="T53" fmla="*/ 0 h 2467"/>
                <a:gd name="T54" fmla="*/ 0 w 1140"/>
                <a:gd name="T55" fmla="*/ 0 h 2467"/>
                <a:gd name="T56" fmla="*/ 0 w 1140"/>
                <a:gd name="T57" fmla="*/ 0 h 2467"/>
                <a:gd name="T58" fmla="*/ 0 w 1140"/>
                <a:gd name="T59" fmla="*/ 0 h 2467"/>
                <a:gd name="T60" fmla="*/ 0 w 1140"/>
                <a:gd name="T61" fmla="*/ 0 h 2467"/>
                <a:gd name="T62" fmla="*/ 0 w 1140"/>
                <a:gd name="T63" fmla="*/ 0 h 2467"/>
                <a:gd name="T64" fmla="*/ 0 w 1140"/>
                <a:gd name="T65" fmla="*/ 0 h 2467"/>
                <a:gd name="T66" fmla="*/ 0 w 1140"/>
                <a:gd name="T67" fmla="*/ 0 h 2467"/>
                <a:gd name="T68" fmla="*/ 0 w 1140"/>
                <a:gd name="T69" fmla="*/ 0 h 2467"/>
                <a:gd name="T70" fmla="*/ 0 w 1140"/>
                <a:gd name="T71" fmla="*/ 0 h 2467"/>
                <a:gd name="T72" fmla="*/ 0 w 1140"/>
                <a:gd name="T73" fmla="*/ 0 h 2467"/>
                <a:gd name="T74" fmla="*/ 0 w 1140"/>
                <a:gd name="T75" fmla="*/ 0 h 2467"/>
                <a:gd name="T76" fmla="*/ 0 w 1140"/>
                <a:gd name="T77" fmla="*/ 0 h 2467"/>
                <a:gd name="T78" fmla="*/ 0 w 1140"/>
                <a:gd name="T79" fmla="*/ 0 h 2467"/>
                <a:gd name="T80" fmla="*/ 0 w 1140"/>
                <a:gd name="T81" fmla="*/ 0 h 2467"/>
                <a:gd name="T82" fmla="*/ 0 w 1140"/>
                <a:gd name="T83" fmla="*/ 0 h 2467"/>
                <a:gd name="T84" fmla="*/ 0 w 1140"/>
                <a:gd name="T85" fmla="*/ 0 h 2467"/>
                <a:gd name="T86" fmla="*/ 0 w 1140"/>
                <a:gd name="T87" fmla="*/ 0 h 2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0"/>
                <a:gd name="T133" fmla="*/ 0 h 2467"/>
                <a:gd name="T134" fmla="*/ 1140 w 1140"/>
                <a:gd name="T135" fmla="*/ 2467 h 24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0" h="2467">
                  <a:moveTo>
                    <a:pt x="140" y="0"/>
                  </a:moveTo>
                  <a:lnTo>
                    <a:pt x="126" y="6"/>
                  </a:lnTo>
                  <a:lnTo>
                    <a:pt x="114" y="10"/>
                  </a:lnTo>
                  <a:lnTo>
                    <a:pt x="104" y="14"/>
                  </a:lnTo>
                  <a:lnTo>
                    <a:pt x="94" y="19"/>
                  </a:lnTo>
                  <a:lnTo>
                    <a:pt x="81" y="24"/>
                  </a:lnTo>
                  <a:lnTo>
                    <a:pt x="61" y="32"/>
                  </a:lnTo>
                  <a:lnTo>
                    <a:pt x="36" y="44"/>
                  </a:lnTo>
                  <a:lnTo>
                    <a:pt x="0" y="61"/>
                  </a:lnTo>
                  <a:lnTo>
                    <a:pt x="29" y="132"/>
                  </a:lnTo>
                  <a:lnTo>
                    <a:pt x="55" y="199"/>
                  </a:lnTo>
                  <a:lnTo>
                    <a:pt x="81" y="260"/>
                  </a:lnTo>
                  <a:lnTo>
                    <a:pt x="103" y="317"/>
                  </a:lnTo>
                  <a:lnTo>
                    <a:pt x="125" y="370"/>
                  </a:lnTo>
                  <a:lnTo>
                    <a:pt x="144" y="419"/>
                  </a:lnTo>
                  <a:lnTo>
                    <a:pt x="163" y="467"/>
                  </a:lnTo>
                  <a:lnTo>
                    <a:pt x="181" y="511"/>
                  </a:lnTo>
                  <a:lnTo>
                    <a:pt x="198" y="554"/>
                  </a:lnTo>
                  <a:lnTo>
                    <a:pt x="215" y="596"/>
                  </a:lnTo>
                  <a:lnTo>
                    <a:pt x="232" y="637"/>
                  </a:lnTo>
                  <a:lnTo>
                    <a:pt x="249" y="680"/>
                  </a:lnTo>
                  <a:lnTo>
                    <a:pt x="265" y="723"/>
                  </a:lnTo>
                  <a:lnTo>
                    <a:pt x="284" y="766"/>
                  </a:lnTo>
                  <a:lnTo>
                    <a:pt x="302" y="812"/>
                  </a:lnTo>
                  <a:lnTo>
                    <a:pt x="322" y="861"/>
                  </a:lnTo>
                  <a:lnTo>
                    <a:pt x="342" y="913"/>
                  </a:lnTo>
                  <a:lnTo>
                    <a:pt x="364" y="968"/>
                  </a:lnTo>
                  <a:lnTo>
                    <a:pt x="388" y="1029"/>
                  </a:lnTo>
                  <a:lnTo>
                    <a:pt x="414" y="1093"/>
                  </a:lnTo>
                  <a:lnTo>
                    <a:pt x="442" y="1164"/>
                  </a:lnTo>
                  <a:lnTo>
                    <a:pt x="473" y="1239"/>
                  </a:lnTo>
                  <a:lnTo>
                    <a:pt x="505" y="1323"/>
                  </a:lnTo>
                  <a:lnTo>
                    <a:pt x="542" y="1412"/>
                  </a:lnTo>
                  <a:lnTo>
                    <a:pt x="581" y="1511"/>
                  </a:lnTo>
                  <a:lnTo>
                    <a:pt x="623" y="1618"/>
                  </a:lnTo>
                  <a:lnTo>
                    <a:pt x="669" y="1733"/>
                  </a:lnTo>
                  <a:lnTo>
                    <a:pt x="719" y="1858"/>
                  </a:lnTo>
                  <a:lnTo>
                    <a:pt x="773" y="1993"/>
                  </a:lnTo>
                  <a:lnTo>
                    <a:pt x="832" y="2140"/>
                  </a:lnTo>
                  <a:lnTo>
                    <a:pt x="895" y="2297"/>
                  </a:lnTo>
                  <a:lnTo>
                    <a:pt x="962" y="2467"/>
                  </a:lnTo>
                  <a:lnTo>
                    <a:pt x="972" y="2462"/>
                  </a:lnTo>
                  <a:lnTo>
                    <a:pt x="982" y="2458"/>
                  </a:lnTo>
                  <a:lnTo>
                    <a:pt x="989" y="2455"/>
                  </a:lnTo>
                  <a:lnTo>
                    <a:pt x="996" y="2452"/>
                  </a:lnTo>
                  <a:lnTo>
                    <a:pt x="1003" y="2449"/>
                  </a:lnTo>
                  <a:lnTo>
                    <a:pt x="1009" y="2445"/>
                  </a:lnTo>
                  <a:lnTo>
                    <a:pt x="1015" y="2442"/>
                  </a:lnTo>
                  <a:lnTo>
                    <a:pt x="1022" y="2439"/>
                  </a:lnTo>
                  <a:lnTo>
                    <a:pt x="1030" y="2436"/>
                  </a:lnTo>
                  <a:lnTo>
                    <a:pt x="1040" y="2432"/>
                  </a:lnTo>
                  <a:lnTo>
                    <a:pt x="1050" y="2428"/>
                  </a:lnTo>
                  <a:lnTo>
                    <a:pt x="1063" y="2422"/>
                  </a:lnTo>
                  <a:lnTo>
                    <a:pt x="1077" y="2416"/>
                  </a:lnTo>
                  <a:lnTo>
                    <a:pt x="1095" y="2409"/>
                  </a:lnTo>
                  <a:lnTo>
                    <a:pt x="1116" y="2399"/>
                  </a:lnTo>
                  <a:lnTo>
                    <a:pt x="1140" y="2390"/>
                  </a:lnTo>
                  <a:lnTo>
                    <a:pt x="1110" y="2318"/>
                  </a:lnTo>
                  <a:lnTo>
                    <a:pt x="1081" y="2251"/>
                  </a:lnTo>
                  <a:lnTo>
                    <a:pt x="1056" y="2190"/>
                  </a:lnTo>
                  <a:lnTo>
                    <a:pt x="1033" y="2134"/>
                  </a:lnTo>
                  <a:lnTo>
                    <a:pt x="1011" y="2082"/>
                  </a:lnTo>
                  <a:lnTo>
                    <a:pt x="991" y="2032"/>
                  </a:lnTo>
                  <a:lnTo>
                    <a:pt x="970" y="1985"/>
                  </a:lnTo>
                  <a:lnTo>
                    <a:pt x="952" y="1940"/>
                  </a:lnTo>
                  <a:lnTo>
                    <a:pt x="935" y="1897"/>
                  </a:lnTo>
                  <a:lnTo>
                    <a:pt x="916" y="1856"/>
                  </a:lnTo>
                  <a:lnTo>
                    <a:pt x="899" y="1814"/>
                  </a:lnTo>
                  <a:lnTo>
                    <a:pt x="882" y="1773"/>
                  </a:lnTo>
                  <a:lnTo>
                    <a:pt x="864" y="1730"/>
                  </a:lnTo>
                  <a:lnTo>
                    <a:pt x="846" y="1686"/>
                  </a:lnTo>
                  <a:lnTo>
                    <a:pt x="826" y="1640"/>
                  </a:lnTo>
                  <a:lnTo>
                    <a:pt x="807" y="1592"/>
                  </a:lnTo>
                  <a:lnTo>
                    <a:pt x="785" y="1541"/>
                  </a:lnTo>
                  <a:lnTo>
                    <a:pt x="762" y="1485"/>
                  </a:lnTo>
                  <a:lnTo>
                    <a:pt x="738" y="1426"/>
                  </a:lnTo>
                  <a:lnTo>
                    <a:pt x="710" y="1362"/>
                  </a:lnTo>
                  <a:lnTo>
                    <a:pt x="682" y="1292"/>
                  </a:lnTo>
                  <a:lnTo>
                    <a:pt x="650" y="1216"/>
                  </a:lnTo>
                  <a:lnTo>
                    <a:pt x="615" y="1134"/>
                  </a:lnTo>
                  <a:lnTo>
                    <a:pt x="578" y="1044"/>
                  </a:lnTo>
                  <a:lnTo>
                    <a:pt x="537" y="947"/>
                  </a:lnTo>
                  <a:lnTo>
                    <a:pt x="493" y="842"/>
                  </a:lnTo>
                  <a:lnTo>
                    <a:pt x="445" y="727"/>
                  </a:lnTo>
                  <a:lnTo>
                    <a:pt x="393" y="603"/>
                  </a:lnTo>
                  <a:lnTo>
                    <a:pt x="337" y="469"/>
                  </a:lnTo>
                  <a:lnTo>
                    <a:pt x="276" y="324"/>
                  </a:lnTo>
                  <a:lnTo>
                    <a:pt x="210" y="167"/>
                  </a:lnTo>
                  <a:lnTo>
                    <a:pt x="140" y="0"/>
                  </a:lnTo>
                  <a:close/>
                </a:path>
              </a:pathLst>
            </a:custGeom>
            <a:solidFill>
              <a:srgbClr val="70757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93" name="Freeform 112"/>
            <p:cNvSpPr/>
            <p:nvPr/>
          </p:nvSpPr>
          <p:spPr bwMode="auto">
            <a:xfrm>
              <a:off x="1133" y="3301"/>
              <a:ext cx="50" cy="136"/>
            </a:xfrm>
            <a:custGeom>
              <a:avLst/>
              <a:gdLst>
                <a:gd name="T0" fmla="*/ 0 w 1109"/>
                <a:gd name="T1" fmla="*/ 0 h 2454"/>
                <a:gd name="T2" fmla="*/ 0 w 1109"/>
                <a:gd name="T3" fmla="*/ 0 h 2454"/>
                <a:gd name="T4" fmla="*/ 0 w 1109"/>
                <a:gd name="T5" fmla="*/ 0 h 2454"/>
                <a:gd name="T6" fmla="*/ 0 w 1109"/>
                <a:gd name="T7" fmla="*/ 0 h 2454"/>
                <a:gd name="T8" fmla="*/ 0 w 1109"/>
                <a:gd name="T9" fmla="*/ 0 h 2454"/>
                <a:gd name="T10" fmla="*/ 0 w 1109"/>
                <a:gd name="T11" fmla="*/ 0 h 2454"/>
                <a:gd name="T12" fmla="*/ 0 w 1109"/>
                <a:gd name="T13" fmla="*/ 0 h 2454"/>
                <a:gd name="T14" fmla="*/ 0 w 1109"/>
                <a:gd name="T15" fmla="*/ 0 h 2454"/>
                <a:gd name="T16" fmla="*/ 0 w 1109"/>
                <a:gd name="T17" fmla="*/ 0 h 2454"/>
                <a:gd name="T18" fmla="*/ 0 w 1109"/>
                <a:gd name="T19" fmla="*/ 0 h 2454"/>
                <a:gd name="T20" fmla="*/ 0 w 1109"/>
                <a:gd name="T21" fmla="*/ 0 h 2454"/>
                <a:gd name="T22" fmla="*/ 0 w 1109"/>
                <a:gd name="T23" fmla="*/ 0 h 2454"/>
                <a:gd name="T24" fmla="*/ 0 w 1109"/>
                <a:gd name="T25" fmla="*/ 0 h 2454"/>
                <a:gd name="T26" fmla="*/ 0 w 1109"/>
                <a:gd name="T27" fmla="*/ 0 h 2454"/>
                <a:gd name="T28" fmla="*/ 0 w 1109"/>
                <a:gd name="T29" fmla="*/ 0 h 2454"/>
                <a:gd name="T30" fmla="*/ 0 w 1109"/>
                <a:gd name="T31" fmla="*/ 0 h 2454"/>
                <a:gd name="T32" fmla="*/ 0 w 1109"/>
                <a:gd name="T33" fmla="*/ 0 h 2454"/>
                <a:gd name="T34" fmla="*/ 0 w 1109"/>
                <a:gd name="T35" fmla="*/ 0 h 2454"/>
                <a:gd name="T36" fmla="*/ 0 w 1109"/>
                <a:gd name="T37" fmla="*/ 0 h 2454"/>
                <a:gd name="T38" fmla="*/ 0 w 1109"/>
                <a:gd name="T39" fmla="*/ 0 h 2454"/>
                <a:gd name="T40" fmla="*/ 0 w 1109"/>
                <a:gd name="T41" fmla="*/ 0 h 2454"/>
                <a:gd name="T42" fmla="*/ 0 w 1109"/>
                <a:gd name="T43" fmla="*/ 0 h 2454"/>
                <a:gd name="T44" fmla="*/ 0 w 1109"/>
                <a:gd name="T45" fmla="*/ 0 h 2454"/>
                <a:gd name="T46" fmla="*/ 0 w 1109"/>
                <a:gd name="T47" fmla="*/ 0 h 2454"/>
                <a:gd name="T48" fmla="*/ 0 w 1109"/>
                <a:gd name="T49" fmla="*/ 0 h 2454"/>
                <a:gd name="T50" fmla="*/ 0 w 1109"/>
                <a:gd name="T51" fmla="*/ 0 h 2454"/>
                <a:gd name="T52" fmla="*/ 0 w 1109"/>
                <a:gd name="T53" fmla="*/ 0 h 2454"/>
                <a:gd name="T54" fmla="*/ 0 w 1109"/>
                <a:gd name="T55" fmla="*/ 0 h 2454"/>
                <a:gd name="T56" fmla="*/ 0 w 1109"/>
                <a:gd name="T57" fmla="*/ 0 h 2454"/>
                <a:gd name="T58" fmla="*/ 0 w 1109"/>
                <a:gd name="T59" fmla="*/ 0 h 2454"/>
                <a:gd name="T60" fmla="*/ 0 w 1109"/>
                <a:gd name="T61" fmla="*/ 0 h 2454"/>
                <a:gd name="T62" fmla="*/ 0 w 1109"/>
                <a:gd name="T63" fmla="*/ 0 h 2454"/>
                <a:gd name="T64" fmla="*/ 0 w 1109"/>
                <a:gd name="T65" fmla="*/ 0 h 2454"/>
                <a:gd name="T66" fmla="*/ 0 w 1109"/>
                <a:gd name="T67" fmla="*/ 0 h 2454"/>
                <a:gd name="T68" fmla="*/ 0 w 1109"/>
                <a:gd name="T69" fmla="*/ 0 h 2454"/>
                <a:gd name="T70" fmla="*/ 0 w 1109"/>
                <a:gd name="T71" fmla="*/ 0 h 2454"/>
                <a:gd name="T72" fmla="*/ 0 w 1109"/>
                <a:gd name="T73" fmla="*/ 0 h 2454"/>
                <a:gd name="T74" fmla="*/ 0 w 1109"/>
                <a:gd name="T75" fmla="*/ 0 h 2454"/>
                <a:gd name="T76" fmla="*/ 0 w 1109"/>
                <a:gd name="T77" fmla="*/ 0 h 2454"/>
                <a:gd name="T78" fmla="*/ 0 w 1109"/>
                <a:gd name="T79" fmla="*/ 0 h 2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9"/>
                <a:gd name="T121" fmla="*/ 0 h 2454"/>
                <a:gd name="T122" fmla="*/ 1109 w 1109"/>
                <a:gd name="T123" fmla="*/ 2454 h 24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9" h="2454">
                  <a:moveTo>
                    <a:pt x="113" y="0"/>
                  </a:moveTo>
                  <a:lnTo>
                    <a:pt x="100" y="4"/>
                  </a:lnTo>
                  <a:lnTo>
                    <a:pt x="92" y="9"/>
                  </a:lnTo>
                  <a:lnTo>
                    <a:pt x="84" y="12"/>
                  </a:lnTo>
                  <a:lnTo>
                    <a:pt x="76" y="15"/>
                  </a:lnTo>
                  <a:lnTo>
                    <a:pt x="65" y="19"/>
                  </a:lnTo>
                  <a:lnTo>
                    <a:pt x="49" y="26"/>
                  </a:lnTo>
                  <a:lnTo>
                    <a:pt x="29" y="36"/>
                  </a:lnTo>
                  <a:lnTo>
                    <a:pt x="0" y="49"/>
                  </a:lnTo>
                  <a:lnTo>
                    <a:pt x="29" y="120"/>
                  </a:lnTo>
                  <a:lnTo>
                    <a:pt x="56" y="187"/>
                  </a:lnTo>
                  <a:lnTo>
                    <a:pt x="81" y="248"/>
                  </a:lnTo>
                  <a:lnTo>
                    <a:pt x="103" y="305"/>
                  </a:lnTo>
                  <a:lnTo>
                    <a:pt x="125" y="358"/>
                  </a:lnTo>
                  <a:lnTo>
                    <a:pt x="145" y="407"/>
                  </a:lnTo>
                  <a:lnTo>
                    <a:pt x="164" y="455"/>
                  </a:lnTo>
                  <a:lnTo>
                    <a:pt x="182" y="499"/>
                  </a:lnTo>
                  <a:lnTo>
                    <a:pt x="199" y="542"/>
                  </a:lnTo>
                  <a:lnTo>
                    <a:pt x="216" y="584"/>
                  </a:lnTo>
                  <a:lnTo>
                    <a:pt x="233" y="625"/>
                  </a:lnTo>
                  <a:lnTo>
                    <a:pt x="249" y="667"/>
                  </a:lnTo>
                  <a:lnTo>
                    <a:pt x="267" y="711"/>
                  </a:lnTo>
                  <a:lnTo>
                    <a:pt x="284" y="754"/>
                  </a:lnTo>
                  <a:lnTo>
                    <a:pt x="302" y="800"/>
                  </a:lnTo>
                  <a:lnTo>
                    <a:pt x="323" y="849"/>
                  </a:lnTo>
                  <a:lnTo>
                    <a:pt x="343" y="900"/>
                  </a:lnTo>
                  <a:lnTo>
                    <a:pt x="366" y="956"/>
                  </a:lnTo>
                  <a:lnTo>
                    <a:pt x="389" y="1016"/>
                  </a:lnTo>
                  <a:lnTo>
                    <a:pt x="415" y="1081"/>
                  </a:lnTo>
                  <a:lnTo>
                    <a:pt x="443" y="1151"/>
                  </a:lnTo>
                  <a:lnTo>
                    <a:pt x="474" y="1227"/>
                  </a:lnTo>
                  <a:lnTo>
                    <a:pt x="507" y="1311"/>
                  </a:lnTo>
                  <a:lnTo>
                    <a:pt x="544" y="1400"/>
                  </a:lnTo>
                  <a:lnTo>
                    <a:pt x="583" y="1499"/>
                  </a:lnTo>
                  <a:lnTo>
                    <a:pt x="626" y="1606"/>
                  </a:lnTo>
                  <a:lnTo>
                    <a:pt x="672" y="1721"/>
                  </a:lnTo>
                  <a:lnTo>
                    <a:pt x="723" y="1846"/>
                  </a:lnTo>
                  <a:lnTo>
                    <a:pt x="777" y="1981"/>
                  </a:lnTo>
                  <a:lnTo>
                    <a:pt x="835" y="2128"/>
                  </a:lnTo>
                  <a:lnTo>
                    <a:pt x="898" y="2285"/>
                  </a:lnTo>
                  <a:lnTo>
                    <a:pt x="966" y="2454"/>
                  </a:lnTo>
                  <a:lnTo>
                    <a:pt x="982" y="2447"/>
                  </a:lnTo>
                  <a:lnTo>
                    <a:pt x="994" y="2442"/>
                  </a:lnTo>
                  <a:lnTo>
                    <a:pt x="1003" y="2436"/>
                  </a:lnTo>
                  <a:lnTo>
                    <a:pt x="1014" y="2432"/>
                  </a:lnTo>
                  <a:lnTo>
                    <a:pt x="1029" y="2426"/>
                  </a:lnTo>
                  <a:lnTo>
                    <a:pt x="1047" y="2417"/>
                  </a:lnTo>
                  <a:lnTo>
                    <a:pt x="1073" y="2407"/>
                  </a:lnTo>
                  <a:lnTo>
                    <a:pt x="1109" y="2392"/>
                  </a:lnTo>
                  <a:lnTo>
                    <a:pt x="1080" y="2320"/>
                  </a:lnTo>
                  <a:lnTo>
                    <a:pt x="1052" y="2254"/>
                  </a:lnTo>
                  <a:lnTo>
                    <a:pt x="1027" y="2193"/>
                  </a:lnTo>
                  <a:lnTo>
                    <a:pt x="1003" y="2136"/>
                  </a:lnTo>
                  <a:lnTo>
                    <a:pt x="981" y="2083"/>
                  </a:lnTo>
                  <a:lnTo>
                    <a:pt x="960" y="2035"/>
                  </a:lnTo>
                  <a:lnTo>
                    <a:pt x="941" y="1987"/>
                  </a:lnTo>
                  <a:lnTo>
                    <a:pt x="922" y="1943"/>
                  </a:lnTo>
                  <a:lnTo>
                    <a:pt x="905" y="1900"/>
                  </a:lnTo>
                  <a:lnTo>
                    <a:pt x="887" y="1858"/>
                  </a:lnTo>
                  <a:lnTo>
                    <a:pt x="869" y="1817"/>
                  </a:lnTo>
                  <a:lnTo>
                    <a:pt x="852" y="1774"/>
                  </a:lnTo>
                  <a:lnTo>
                    <a:pt x="835" y="1732"/>
                  </a:lnTo>
                  <a:lnTo>
                    <a:pt x="816" y="1688"/>
                  </a:lnTo>
                  <a:lnTo>
                    <a:pt x="797" y="1643"/>
                  </a:lnTo>
                  <a:lnTo>
                    <a:pt x="778" y="1594"/>
                  </a:lnTo>
                  <a:lnTo>
                    <a:pt x="756" y="1542"/>
                  </a:lnTo>
                  <a:lnTo>
                    <a:pt x="733" y="1488"/>
                  </a:lnTo>
                  <a:lnTo>
                    <a:pt x="708" y="1428"/>
                  </a:lnTo>
                  <a:lnTo>
                    <a:pt x="681" y="1363"/>
                  </a:lnTo>
                  <a:lnTo>
                    <a:pt x="652" y="1294"/>
                  </a:lnTo>
                  <a:lnTo>
                    <a:pt x="621" y="1218"/>
                  </a:lnTo>
                  <a:lnTo>
                    <a:pt x="586" y="1136"/>
                  </a:lnTo>
                  <a:lnTo>
                    <a:pt x="549" y="1046"/>
                  </a:lnTo>
                  <a:lnTo>
                    <a:pt x="508" y="948"/>
                  </a:lnTo>
                  <a:lnTo>
                    <a:pt x="464" y="842"/>
                  </a:lnTo>
                  <a:lnTo>
                    <a:pt x="417" y="728"/>
                  </a:lnTo>
                  <a:lnTo>
                    <a:pt x="364" y="604"/>
                  </a:lnTo>
                  <a:lnTo>
                    <a:pt x="308" y="469"/>
                  </a:lnTo>
                  <a:lnTo>
                    <a:pt x="248" y="325"/>
                  </a:lnTo>
                  <a:lnTo>
                    <a:pt x="183" y="168"/>
                  </a:lnTo>
                  <a:lnTo>
                    <a:pt x="113" y="0"/>
                  </a:lnTo>
                  <a:close/>
                </a:path>
              </a:pathLst>
            </a:custGeom>
            <a:solidFill>
              <a:srgbClr val="8C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94" name="Freeform 113"/>
            <p:cNvSpPr/>
            <p:nvPr/>
          </p:nvSpPr>
          <p:spPr bwMode="auto">
            <a:xfrm>
              <a:off x="1133" y="3301"/>
              <a:ext cx="49" cy="136"/>
            </a:xfrm>
            <a:custGeom>
              <a:avLst/>
              <a:gdLst>
                <a:gd name="T0" fmla="*/ 0 w 1078"/>
                <a:gd name="T1" fmla="*/ 0 h 2440"/>
                <a:gd name="T2" fmla="*/ 0 w 1078"/>
                <a:gd name="T3" fmla="*/ 0 h 2440"/>
                <a:gd name="T4" fmla="*/ 0 w 1078"/>
                <a:gd name="T5" fmla="*/ 0 h 2440"/>
                <a:gd name="T6" fmla="*/ 0 w 1078"/>
                <a:gd name="T7" fmla="*/ 0 h 2440"/>
                <a:gd name="T8" fmla="*/ 0 w 1078"/>
                <a:gd name="T9" fmla="*/ 0 h 2440"/>
                <a:gd name="T10" fmla="*/ 0 w 1078"/>
                <a:gd name="T11" fmla="*/ 0 h 2440"/>
                <a:gd name="T12" fmla="*/ 0 w 1078"/>
                <a:gd name="T13" fmla="*/ 0 h 2440"/>
                <a:gd name="T14" fmla="*/ 0 w 1078"/>
                <a:gd name="T15" fmla="*/ 0 h 2440"/>
                <a:gd name="T16" fmla="*/ 0 w 1078"/>
                <a:gd name="T17" fmla="*/ 0 h 2440"/>
                <a:gd name="T18" fmla="*/ 0 w 1078"/>
                <a:gd name="T19" fmla="*/ 0 h 2440"/>
                <a:gd name="T20" fmla="*/ 0 w 1078"/>
                <a:gd name="T21" fmla="*/ 0 h 2440"/>
                <a:gd name="T22" fmla="*/ 0 w 1078"/>
                <a:gd name="T23" fmla="*/ 0 h 2440"/>
                <a:gd name="T24" fmla="*/ 0 w 1078"/>
                <a:gd name="T25" fmla="*/ 0 h 2440"/>
                <a:gd name="T26" fmla="*/ 0 w 1078"/>
                <a:gd name="T27" fmla="*/ 0 h 2440"/>
                <a:gd name="T28" fmla="*/ 0 w 1078"/>
                <a:gd name="T29" fmla="*/ 0 h 2440"/>
                <a:gd name="T30" fmla="*/ 0 w 1078"/>
                <a:gd name="T31" fmla="*/ 0 h 2440"/>
                <a:gd name="T32" fmla="*/ 0 w 1078"/>
                <a:gd name="T33" fmla="*/ 0 h 2440"/>
                <a:gd name="T34" fmla="*/ 0 w 1078"/>
                <a:gd name="T35" fmla="*/ 0 h 2440"/>
                <a:gd name="T36" fmla="*/ 0 w 1078"/>
                <a:gd name="T37" fmla="*/ 0 h 2440"/>
                <a:gd name="T38" fmla="*/ 0 w 1078"/>
                <a:gd name="T39" fmla="*/ 0 h 2440"/>
                <a:gd name="T40" fmla="*/ 0 w 1078"/>
                <a:gd name="T41" fmla="*/ 0 h 2440"/>
                <a:gd name="T42" fmla="*/ 0 w 1078"/>
                <a:gd name="T43" fmla="*/ 0 h 2440"/>
                <a:gd name="T44" fmla="*/ 0 w 1078"/>
                <a:gd name="T45" fmla="*/ 0 h 2440"/>
                <a:gd name="T46" fmla="*/ 0 w 1078"/>
                <a:gd name="T47" fmla="*/ 0 h 2440"/>
                <a:gd name="T48" fmla="*/ 0 w 1078"/>
                <a:gd name="T49" fmla="*/ 0 h 2440"/>
                <a:gd name="T50" fmla="*/ 0 w 1078"/>
                <a:gd name="T51" fmla="*/ 0 h 2440"/>
                <a:gd name="T52" fmla="*/ 0 w 1078"/>
                <a:gd name="T53" fmla="*/ 0 h 2440"/>
                <a:gd name="T54" fmla="*/ 0 w 1078"/>
                <a:gd name="T55" fmla="*/ 0 h 2440"/>
                <a:gd name="T56" fmla="*/ 0 w 1078"/>
                <a:gd name="T57" fmla="*/ 0 h 2440"/>
                <a:gd name="T58" fmla="*/ 0 w 1078"/>
                <a:gd name="T59" fmla="*/ 0 h 2440"/>
                <a:gd name="T60" fmla="*/ 0 w 1078"/>
                <a:gd name="T61" fmla="*/ 0 h 2440"/>
                <a:gd name="T62" fmla="*/ 0 w 1078"/>
                <a:gd name="T63" fmla="*/ 0 h 2440"/>
                <a:gd name="T64" fmla="*/ 0 w 1078"/>
                <a:gd name="T65" fmla="*/ 0 h 2440"/>
                <a:gd name="T66" fmla="*/ 0 w 1078"/>
                <a:gd name="T67" fmla="*/ 0 h 2440"/>
                <a:gd name="T68" fmla="*/ 0 w 1078"/>
                <a:gd name="T69" fmla="*/ 0 h 2440"/>
                <a:gd name="T70" fmla="*/ 0 w 1078"/>
                <a:gd name="T71" fmla="*/ 0 h 2440"/>
                <a:gd name="T72" fmla="*/ 0 w 1078"/>
                <a:gd name="T73" fmla="*/ 0 h 2440"/>
                <a:gd name="T74" fmla="*/ 0 w 1078"/>
                <a:gd name="T75" fmla="*/ 0 h 2440"/>
                <a:gd name="T76" fmla="*/ 0 w 1078"/>
                <a:gd name="T77" fmla="*/ 0 h 2440"/>
                <a:gd name="T78" fmla="*/ 0 w 1078"/>
                <a:gd name="T79" fmla="*/ 0 h 24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78"/>
                <a:gd name="T121" fmla="*/ 0 h 2440"/>
                <a:gd name="T122" fmla="*/ 1078 w 1078"/>
                <a:gd name="T123" fmla="*/ 2440 h 24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78" h="2440">
                  <a:moveTo>
                    <a:pt x="86" y="0"/>
                  </a:moveTo>
                  <a:lnTo>
                    <a:pt x="77" y="3"/>
                  </a:lnTo>
                  <a:lnTo>
                    <a:pt x="71" y="6"/>
                  </a:lnTo>
                  <a:lnTo>
                    <a:pt x="65" y="8"/>
                  </a:lnTo>
                  <a:lnTo>
                    <a:pt x="59" y="10"/>
                  </a:lnTo>
                  <a:lnTo>
                    <a:pt x="49" y="14"/>
                  </a:lnTo>
                  <a:lnTo>
                    <a:pt x="38" y="20"/>
                  </a:lnTo>
                  <a:lnTo>
                    <a:pt x="22" y="27"/>
                  </a:lnTo>
                  <a:lnTo>
                    <a:pt x="0" y="37"/>
                  </a:lnTo>
                  <a:lnTo>
                    <a:pt x="30" y="108"/>
                  </a:lnTo>
                  <a:lnTo>
                    <a:pt x="57" y="175"/>
                  </a:lnTo>
                  <a:lnTo>
                    <a:pt x="81" y="236"/>
                  </a:lnTo>
                  <a:lnTo>
                    <a:pt x="104" y="293"/>
                  </a:lnTo>
                  <a:lnTo>
                    <a:pt x="126" y="345"/>
                  </a:lnTo>
                  <a:lnTo>
                    <a:pt x="145" y="395"/>
                  </a:lnTo>
                  <a:lnTo>
                    <a:pt x="165" y="442"/>
                  </a:lnTo>
                  <a:lnTo>
                    <a:pt x="182" y="487"/>
                  </a:lnTo>
                  <a:lnTo>
                    <a:pt x="199" y="530"/>
                  </a:lnTo>
                  <a:lnTo>
                    <a:pt x="217" y="572"/>
                  </a:lnTo>
                  <a:lnTo>
                    <a:pt x="234" y="613"/>
                  </a:lnTo>
                  <a:lnTo>
                    <a:pt x="250" y="655"/>
                  </a:lnTo>
                  <a:lnTo>
                    <a:pt x="268" y="698"/>
                  </a:lnTo>
                  <a:lnTo>
                    <a:pt x="286" y="742"/>
                  </a:lnTo>
                  <a:lnTo>
                    <a:pt x="304" y="788"/>
                  </a:lnTo>
                  <a:lnTo>
                    <a:pt x="324" y="837"/>
                  </a:lnTo>
                  <a:lnTo>
                    <a:pt x="345" y="888"/>
                  </a:lnTo>
                  <a:lnTo>
                    <a:pt x="368" y="944"/>
                  </a:lnTo>
                  <a:lnTo>
                    <a:pt x="391" y="1003"/>
                  </a:lnTo>
                  <a:lnTo>
                    <a:pt x="418" y="1069"/>
                  </a:lnTo>
                  <a:lnTo>
                    <a:pt x="445" y="1138"/>
                  </a:lnTo>
                  <a:lnTo>
                    <a:pt x="476" y="1215"/>
                  </a:lnTo>
                  <a:lnTo>
                    <a:pt x="509" y="1297"/>
                  </a:lnTo>
                  <a:lnTo>
                    <a:pt x="546" y="1388"/>
                  </a:lnTo>
                  <a:lnTo>
                    <a:pt x="585" y="1486"/>
                  </a:lnTo>
                  <a:lnTo>
                    <a:pt x="628" y="1593"/>
                  </a:lnTo>
                  <a:lnTo>
                    <a:pt x="675" y="1707"/>
                  </a:lnTo>
                  <a:lnTo>
                    <a:pt x="725" y="1833"/>
                  </a:lnTo>
                  <a:lnTo>
                    <a:pt x="780" y="1968"/>
                  </a:lnTo>
                  <a:lnTo>
                    <a:pt x="838" y="2113"/>
                  </a:lnTo>
                  <a:lnTo>
                    <a:pt x="901" y="2270"/>
                  </a:lnTo>
                  <a:lnTo>
                    <a:pt x="969" y="2440"/>
                  </a:lnTo>
                  <a:lnTo>
                    <a:pt x="982" y="2435"/>
                  </a:lnTo>
                  <a:lnTo>
                    <a:pt x="990" y="2431"/>
                  </a:lnTo>
                  <a:lnTo>
                    <a:pt x="998" y="2426"/>
                  </a:lnTo>
                  <a:lnTo>
                    <a:pt x="1006" y="2423"/>
                  </a:lnTo>
                  <a:lnTo>
                    <a:pt x="1016" y="2419"/>
                  </a:lnTo>
                  <a:lnTo>
                    <a:pt x="1031" y="2413"/>
                  </a:lnTo>
                  <a:lnTo>
                    <a:pt x="1050" y="2404"/>
                  </a:lnTo>
                  <a:lnTo>
                    <a:pt x="1078" y="2394"/>
                  </a:lnTo>
                  <a:lnTo>
                    <a:pt x="1048" y="2322"/>
                  </a:lnTo>
                  <a:lnTo>
                    <a:pt x="1020" y="2256"/>
                  </a:lnTo>
                  <a:lnTo>
                    <a:pt x="995" y="2195"/>
                  </a:lnTo>
                  <a:lnTo>
                    <a:pt x="973" y="2138"/>
                  </a:lnTo>
                  <a:lnTo>
                    <a:pt x="950" y="2085"/>
                  </a:lnTo>
                  <a:lnTo>
                    <a:pt x="930" y="2035"/>
                  </a:lnTo>
                  <a:lnTo>
                    <a:pt x="910" y="1989"/>
                  </a:lnTo>
                  <a:lnTo>
                    <a:pt x="892" y="1944"/>
                  </a:lnTo>
                  <a:lnTo>
                    <a:pt x="875" y="1901"/>
                  </a:lnTo>
                  <a:lnTo>
                    <a:pt x="857" y="1859"/>
                  </a:lnTo>
                  <a:lnTo>
                    <a:pt x="840" y="1817"/>
                  </a:lnTo>
                  <a:lnTo>
                    <a:pt x="823" y="1775"/>
                  </a:lnTo>
                  <a:lnTo>
                    <a:pt x="805" y="1733"/>
                  </a:lnTo>
                  <a:lnTo>
                    <a:pt x="787" y="1688"/>
                  </a:lnTo>
                  <a:lnTo>
                    <a:pt x="768" y="1643"/>
                  </a:lnTo>
                  <a:lnTo>
                    <a:pt x="748" y="1595"/>
                  </a:lnTo>
                  <a:lnTo>
                    <a:pt x="727" y="1543"/>
                  </a:lnTo>
                  <a:lnTo>
                    <a:pt x="703" y="1487"/>
                  </a:lnTo>
                  <a:lnTo>
                    <a:pt x="679" y="1428"/>
                  </a:lnTo>
                  <a:lnTo>
                    <a:pt x="652" y="1364"/>
                  </a:lnTo>
                  <a:lnTo>
                    <a:pt x="624" y="1294"/>
                  </a:lnTo>
                  <a:lnTo>
                    <a:pt x="592" y="1218"/>
                  </a:lnTo>
                  <a:lnTo>
                    <a:pt x="557" y="1135"/>
                  </a:lnTo>
                  <a:lnTo>
                    <a:pt x="521" y="1045"/>
                  </a:lnTo>
                  <a:lnTo>
                    <a:pt x="480" y="948"/>
                  </a:lnTo>
                  <a:lnTo>
                    <a:pt x="436" y="843"/>
                  </a:lnTo>
                  <a:lnTo>
                    <a:pt x="388" y="728"/>
                  </a:lnTo>
                  <a:lnTo>
                    <a:pt x="337" y="604"/>
                  </a:lnTo>
                  <a:lnTo>
                    <a:pt x="281" y="469"/>
                  </a:lnTo>
                  <a:lnTo>
                    <a:pt x="221" y="324"/>
                  </a:lnTo>
                  <a:lnTo>
                    <a:pt x="155" y="168"/>
                  </a:lnTo>
                  <a:lnTo>
                    <a:pt x="86" y="0"/>
                  </a:lnTo>
                  <a:close/>
                </a:path>
              </a:pathLst>
            </a:custGeom>
            <a:solidFill>
              <a:srgbClr val="A8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95" name="Freeform 114"/>
            <p:cNvSpPr/>
            <p:nvPr/>
          </p:nvSpPr>
          <p:spPr bwMode="auto">
            <a:xfrm>
              <a:off x="1133" y="3302"/>
              <a:ext cx="48" cy="135"/>
            </a:xfrm>
            <a:custGeom>
              <a:avLst/>
              <a:gdLst>
                <a:gd name="T0" fmla="*/ 0 w 1046"/>
                <a:gd name="T1" fmla="*/ 0 h 2428"/>
                <a:gd name="T2" fmla="*/ 0 w 1046"/>
                <a:gd name="T3" fmla="*/ 0 h 2428"/>
                <a:gd name="T4" fmla="*/ 0 w 1046"/>
                <a:gd name="T5" fmla="*/ 0 h 2428"/>
                <a:gd name="T6" fmla="*/ 0 w 1046"/>
                <a:gd name="T7" fmla="*/ 0 h 2428"/>
                <a:gd name="T8" fmla="*/ 0 w 1046"/>
                <a:gd name="T9" fmla="*/ 0 h 2428"/>
                <a:gd name="T10" fmla="*/ 0 w 1046"/>
                <a:gd name="T11" fmla="*/ 0 h 2428"/>
                <a:gd name="T12" fmla="*/ 0 w 1046"/>
                <a:gd name="T13" fmla="*/ 0 h 2428"/>
                <a:gd name="T14" fmla="*/ 0 w 1046"/>
                <a:gd name="T15" fmla="*/ 0 h 2428"/>
                <a:gd name="T16" fmla="*/ 0 w 1046"/>
                <a:gd name="T17" fmla="*/ 0 h 2428"/>
                <a:gd name="T18" fmla="*/ 0 w 1046"/>
                <a:gd name="T19" fmla="*/ 0 h 2428"/>
                <a:gd name="T20" fmla="*/ 0 w 1046"/>
                <a:gd name="T21" fmla="*/ 0 h 2428"/>
                <a:gd name="T22" fmla="*/ 0 w 1046"/>
                <a:gd name="T23" fmla="*/ 0 h 2428"/>
                <a:gd name="T24" fmla="*/ 0 w 1046"/>
                <a:gd name="T25" fmla="*/ 0 h 2428"/>
                <a:gd name="T26" fmla="*/ 0 w 1046"/>
                <a:gd name="T27" fmla="*/ 0 h 2428"/>
                <a:gd name="T28" fmla="*/ 0 w 1046"/>
                <a:gd name="T29" fmla="*/ 0 h 2428"/>
                <a:gd name="T30" fmla="*/ 0 w 1046"/>
                <a:gd name="T31" fmla="*/ 0 h 2428"/>
                <a:gd name="T32" fmla="*/ 0 w 1046"/>
                <a:gd name="T33" fmla="*/ 0 h 2428"/>
                <a:gd name="T34" fmla="*/ 0 w 1046"/>
                <a:gd name="T35" fmla="*/ 0 h 2428"/>
                <a:gd name="T36" fmla="*/ 0 w 1046"/>
                <a:gd name="T37" fmla="*/ 0 h 2428"/>
                <a:gd name="T38" fmla="*/ 0 w 1046"/>
                <a:gd name="T39" fmla="*/ 0 h 2428"/>
                <a:gd name="T40" fmla="*/ 0 w 1046"/>
                <a:gd name="T41" fmla="*/ 0 h 2428"/>
                <a:gd name="T42" fmla="*/ 0 w 1046"/>
                <a:gd name="T43" fmla="*/ 0 h 2428"/>
                <a:gd name="T44" fmla="*/ 0 w 1046"/>
                <a:gd name="T45" fmla="*/ 0 h 2428"/>
                <a:gd name="T46" fmla="*/ 0 w 1046"/>
                <a:gd name="T47" fmla="*/ 0 h 2428"/>
                <a:gd name="T48" fmla="*/ 0 w 1046"/>
                <a:gd name="T49" fmla="*/ 0 h 2428"/>
                <a:gd name="T50" fmla="*/ 0 w 1046"/>
                <a:gd name="T51" fmla="*/ 0 h 2428"/>
                <a:gd name="T52" fmla="*/ 0 w 1046"/>
                <a:gd name="T53" fmla="*/ 0 h 2428"/>
                <a:gd name="T54" fmla="*/ 0 w 1046"/>
                <a:gd name="T55" fmla="*/ 0 h 2428"/>
                <a:gd name="T56" fmla="*/ 0 w 1046"/>
                <a:gd name="T57" fmla="*/ 0 h 2428"/>
                <a:gd name="T58" fmla="*/ 0 w 1046"/>
                <a:gd name="T59" fmla="*/ 0 h 2428"/>
                <a:gd name="T60" fmla="*/ 0 w 1046"/>
                <a:gd name="T61" fmla="*/ 0 h 2428"/>
                <a:gd name="T62" fmla="*/ 0 w 1046"/>
                <a:gd name="T63" fmla="*/ 0 h 2428"/>
                <a:gd name="T64" fmla="*/ 0 w 1046"/>
                <a:gd name="T65" fmla="*/ 0 h 2428"/>
                <a:gd name="T66" fmla="*/ 0 w 1046"/>
                <a:gd name="T67" fmla="*/ 0 h 2428"/>
                <a:gd name="T68" fmla="*/ 0 w 1046"/>
                <a:gd name="T69" fmla="*/ 0 h 2428"/>
                <a:gd name="T70" fmla="*/ 0 w 1046"/>
                <a:gd name="T71" fmla="*/ 0 h 2428"/>
                <a:gd name="T72" fmla="*/ 0 w 1046"/>
                <a:gd name="T73" fmla="*/ 0 h 2428"/>
                <a:gd name="T74" fmla="*/ 0 w 1046"/>
                <a:gd name="T75" fmla="*/ 0 h 2428"/>
                <a:gd name="T76" fmla="*/ 0 w 1046"/>
                <a:gd name="T77" fmla="*/ 0 h 2428"/>
                <a:gd name="T78" fmla="*/ 0 w 1046"/>
                <a:gd name="T79" fmla="*/ 0 h 24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6"/>
                <a:gd name="T121" fmla="*/ 0 h 2428"/>
                <a:gd name="T122" fmla="*/ 1046 w 1046"/>
                <a:gd name="T123" fmla="*/ 2428 h 24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6" h="2428">
                  <a:moveTo>
                    <a:pt x="58" y="0"/>
                  </a:moveTo>
                  <a:lnTo>
                    <a:pt x="52" y="2"/>
                  </a:lnTo>
                  <a:lnTo>
                    <a:pt x="47" y="4"/>
                  </a:lnTo>
                  <a:lnTo>
                    <a:pt x="43" y="5"/>
                  </a:lnTo>
                  <a:lnTo>
                    <a:pt x="39" y="7"/>
                  </a:lnTo>
                  <a:lnTo>
                    <a:pt x="33" y="10"/>
                  </a:lnTo>
                  <a:lnTo>
                    <a:pt x="25" y="13"/>
                  </a:lnTo>
                  <a:lnTo>
                    <a:pt x="15" y="18"/>
                  </a:lnTo>
                  <a:lnTo>
                    <a:pt x="0" y="25"/>
                  </a:lnTo>
                  <a:lnTo>
                    <a:pt x="29" y="97"/>
                  </a:lnTo>
                  <a:lnTo>
                    <a:pt x="56" y="164"/>
                  </a:lnTo>
                  <a:lnTo>
                    <a:pt x="80" y="225"/>
                  </a:lnTo>
                  <a:lnTo>
                    <a:pt x="104" y="282"/>
                  </a:lnTo>
                  <a:lnTo>
                    <a:pt x="125" y="334"/>
                  </a:lnTo>
                  <a:lnTo>
                    <a:pt x="145" y="384"/>
                  </a:lnTo>
                  <a:lnTo>
                    <a:pt x="164" y="430"/>
                  </a:lnTo>
                  <a:lnTo>
                    <a:pt x="182" y="475"/>
                  </a:lnTo>
                  <a:lnTo>
                    <a:pt x="199" y="518"/>
                  </a:lnTo>
                  <a:lnTo>
                    <a:pt x="217" y="560"/>
                  </a:lnTo>
                  <a:lnTo>
                    <a:pt x="233" y="601"/>
                  </a:lnTo>
                  <a:lnTo>
                    <a:pt x="250" y="643"/>
                  </a:lnTo>
                  <a:lnTo>
                    <a:pt x="268" y="686"/>
                  </a:lnTo>
                  <a:lnTo>
                    <a:pt x="285" y="730"/>
                  </a:lnTo>
                  <a:lnTo>
                    <a:pt x="305" y="776"/>
                  </a:lnTo>
                  <a:lnTo>
                    <a:pt x="324" y="825"/>
                  </a:lnTo>
                  <a:lnTo>
                    <a:pt x="344" y="876"/>
                  </a:lnTo>
                  <a:lnTo>
                    <a:pt x="367" y="932"/>
                  </a:lnTo>
                  <a:lnTo>
                    <a:pt x="391" y="991"/>
                  </a:lnTo>
                  <a:lnTo>
                    <a:pt x="418" y="1056"/>
                  </a:lnTo>
                  <a:lnTo>
                    <a:pt x="445" y="1126"/>
                  </a:lnTo>
                  <a:lnTo>
                    <a:pt x="477" y="1203"/>
                  </a:lnTo>
                  <a:lnTo>
                    <a:pt x="511" y="1285"/>
                  </a:lnTo>
                  <a:lnTo>
                    <a:pt x="546" y="1376"/>
                  </a:lnTo>
                  <a:lnTo>
                    <a:pt x="586" y="1474"/>
                  </a:lnTo>
                  <a:lnTo>
                    <a:pt x="629" y="1580"/>
                  </a:lnTo>
                  <a:lnTo>
                    <a:pt x="676" y="1695"/>
                  </a:lnTo>
                  <a:lnTo>
                    <a:pt x="726" y="1821"/>
                  </a:lnTo>
                  <a:lnTo>
                    <a:pt x="781" y="1956"/>
                  </a:lnTo>
                  <a:lnTo>
                    <a:pt x="840" y="2101"/>
                  </a:lnTo>
                  <a:lnTo>
                    <a:pt x="903" y="2258"/>
                  </a:lnTo>
                  <a:lnTo>
                    <a:pt x="972" y="2428"/>
                  </a:lnTo>
                  <a:lnTo>
                    <a:pt x="980" y="2424"/>
                  </a:lnTo>
                  <a:lnTo>
                    <a:pt x="986" y="2421"/>
                  </a:lnTo>
                  <a:lnTo>
                    <a:pt x="991" y="2419"/>
                  </a:lnTo>
                  <a:lnTo>
                    <a:pt x="997" y="2415"/>
                  </a:lnTo>
                  <a:lnTo>
                    <a:pt x="1004" y="2412"/>
                  </a:lnTo>
                  <a:lnTo>
                    <a:pt x="1013" y="2408"/>
                  </a:lnTo>
                  <a:lnTo>
                    <a:pt x="1028" y="2403"/>
                  </a:lnTo>
                  <a:lnTo>
                    <a:pt x="1046" y="2395"/>
                  </a:lnTo>
                  <a:lnTo>
                    <a:pt x="1017" y="2324"/>
                  </a:lnTo>
                  <a:lnTo>
                    <a:pt x="989" y="2257"/>
                  </a:lnTo>
                  <a:lnTo>
                    <a:pt x="964" y="2196"/>
                  </a:lnTo>
                  <a:lnTo>
                    <a:pt x="941" y="2139"/>
                  </a:lnTo>
                  <a:lnTo>
                    <a:pt x="920" y="2086"/>
                  </a:lnTo>
                  <a:lnTo>
                    <a:pt x="899" y="2037"/>
                  </a:lnTo>
                  <a:lnTo>
                    <a:pt x="880" y="1990"/>
                  </a:lnTo>
                  <a:lnTo>
                    <a:pt x="861" y="1946"/>
                  </a:lnTo>
                  <a:lnTo>
                    <a:pt x="843" y="1903"/>
                  </a:lnTo>
                  <a:lnTo>
                    <a:pt x="826" y="1861"/>
                  </a:lnTo>
                  <a:lnTo>
                    <a:pt x="809" y="1819"/>
                  </a:lnTo>
                  <a:lnTo>
                    <a:pt x="792" y="1778"/>
                  </a:lnTo>
                  <a:lnTo>
                    <a:pt x="774" y="1734"/>
                  </a:lnTo>
                  <a:lnTo>
                    <a:pt x="756" y="1691"/>
                  </a:lnTo>
                  <a:lnTo>
                    <a:pt x="737" y="1645"/>
                  </a:lnTo>
                  <a:lnTo>
                    <a:pt x="718" y="1596"/>
                  </a:lnTo>
                  <a:lnTo>
                    <a:pt x="696" y="1545"/>
                  </a:lnTo>
                  <a:lnTo>
                    <a:pt x="673" y="1490"/>
                  </a:lnTo>
                  <a:lnTo>
                    <a:pt x="648" y="1430"/>
                  </a:lnTo>
                  <a:lnTo>
                    <a:pt x="622" y="1365"/>
                  </a:lnTo>
                  <a:lnTo>
                    <a:pt x="593" y="1296"/>
                  </a:lnTo>
                  <a:lnTo>
                    <a:pt x="562" y="1220"/>
                  </a:lnTo>
                  <a:lnTo>
                    <a:pt x="528" y="1138"/>
                  </a:lnTo>
                  <a:lnTo>
                    <a:pt x="490" y="1047"/>
                  </a:lnTo>
                  <a:lnTo>
                    <a:pt x="450" y="950"/>
                  </a:lnTo>
                  <a:lnTo>
                    <a:pt x="407" y="843"/>
                  </a:lnTo>
                  <a:lnTo>
                    <a:pt x="359" y="730"/>
                  </a:lnTo>
                  <a:lnTo>
                    <a:pt x="308" y="605"/>
                  </a:lnTo>
                  <a:lnTo>
                    <a:pt x="251" y="470"/>
                  </a:lnTo>
                  <a:lnTo>
                    <a:pt x="192" y="325"/>
                  </a:lnTo>
                  <a:lnTo>
                    <a:pt x="127" y="169"/>
                  </a:lnTo>
                  <a:lnTo>
                    <a:pt x="58" y="0"/>
                  </a:lnTo>
                  <a:close/>
                </a:path>
              </a:pathLst>
            </a:custGeom>
            <a:solidFill>
              <a:srgbClr val="C4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96" name="Freeform 115"/>
            <p:cNvSpPr/>
            <p:nvPr/>
          </p:nvSpPr>
          <p:spPr bwMode="auto">
            <a:xfrm>
              <a:off x="1133" y="3302"/>
              <a:ext cx="46" cy="134"/>
            </a:xfrm>
            <a:custGeom>
              <a:avLst/>
              <a:gdLst>
                <a:gd name="T0" fmla="*/ 0 w 1017"/>
                <a:gd name="T1" fmla="*/ 0 h 2414"/>
                <a:gd name="T2" fmla="*/ 0 w 1017"/>
                <a:gd name="T3" fmla="*/ 0 h 2414"/>
                <a:gd name="T4" fmla="*/ 0 w 1017"/>
                <a:gd name="T5" fmla="*/ 0 h 2414"/>
                <a:gd name="T6" fmla="*/ 0 w 1017"/>
                <a:gd name="T7" fmla="*/ 0 h 2414"/>
                <a:gd name="T8" fmla="*/ 0 w 1017"/>
                <a:gd name="T9" fmla="*/ 0 h 2414"/>
                <a:gd name="T10" fmla="*/ 0 60000 65536"/>
                <a:gd name="T11" fmla="*/ 0 60000 65536"/>
                <a:gd name="T12" fmla="*/ 0 60000 65536"/>
                <a:gd name="T13" fmla="*/ 0 60000 65536"/>
                <a:gd name="T14" fmla="*/ 0 60000 65536"/>
                <a:gd name="T15" fmla="*/ 0 w 1017"/>
                <a:gd name="T16" fmla="*/ 0 h 2414"/>
                <a:gd name="T17" fmla="*/ 1017 w 1017"/>
                <a:gd name="T18" fmla="*/ 2414 h 2414"/>
              </a:gdLst>
              <a:ahLst/>
              <a:cxnLst>
                <a:cxn ang="T10">
                  <a:pos x="T0" y="T1"/>
                </a:cxn>
                <a:cxn ang="T11">
                  <a:pos x="T2" y="T3"/>
                </a:cxn>
                <a:cxn ang="T12">
                  <a:pos x="T4" y="T5"/>
                </a:cxn>
                <a:cxn ang="T13">
                  <a:pos x="T6" y="T7"/>
                </a:cxn>
                <a:cxn ang="T14">
                  <a:pos x="T8" y="T9"/>
                </a:cxn>
              </a:cxnLst>
              <a:rect l="T15" t="T16" r="T17" b="T18"/>
              <a:pathLst>
                <a:path w="1017" h="2414">
                  <a:moveTo>
                    <a:pt x="32" y="0"/>
                  </a:moveTo>
                  <a:lnTo>
                    <a:pt x="0" y="13"/>
                  </a:lnTo>
                  <a:lnTo>
                    <a:pt x="977" y="2414"/>
                  </a:lnTo>
                  <a:lnTo>
                    <a:pt x="1017" y="2396"/>
                  </a:lnTo>
                  <a:lnTo>
                    <a:pt x="32" y="0"/>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97" name="Freeform 116"/>
            <p:cNvSpPr/>
            <p:nvPr/>
          </p:nvSpPr>
          <p:spPr bwMode="auto">
            <a:xfrm>
              <a:off x="1132" y="3298"/>
              <a:ext cx="8" cy="6"/>
            </a:xfrm>
            <a:custGeom>
              <a:avLst/>
              <a:gdLst>
                <a:gd name="T0" fmla="*/ 0 w 173"/>
                <a:gd name="T1" fmla="*/ 0 h 95"/>
                <a:gd name="T2" fmla="*/ 0 w 173"/>
                <a:gd name="T3" fmla="*/ 0 h 95"/>
                <a:gd name="T4" fmla="*/ 0 w 173"/>
                <a:gd name="T5" fmla="*/ 0 h 95"/>
                <a:gd name="T6" fmla="*/ 0 w 173"/>
                <a:gd name="T7" fmla="*/ 0 h 95"/>
                <a:gd name="T8" fmla="*/ 0 w 173"/>
                <a:gd name="T9" fmla="*/ 0 h 95"/>
                <a:gd name="T10" fmla="*/ 0 60000 65536"/>
                <a:gd name="T11" fmla="*/ 0 60000 65536"/>
                <a:gd name="T12" fmla="*/ 0 60000 65536"/>
                <a:gd name="T13" fmla="*/ 0 60000 65536"/>
                <a:gd name="T14" fmla="*/ 0 60000 65536"/>
                <a:gd name="T15" fmla="*/ 0 w 173"/>
                <a:gd name="T16" fmla="*/ 0 h 95"/>
                <a:gd name="T17" fmla="*/ 173 w 173"/>
                <a:gd name="T18" fmla="*/ 95 h 95"/>
              </a:gdLst>
              <a:ahLst/>
              <a:cxnLst>
                <a:cxn ang="T10">
                  <a:pos x="T0" y="T1"/>
                </a:cxn>
                <a:cxn ang="T11">
                  <a:pos x="T2" y="T3"/>
                </a:cxn>
                <a:cxn ang="T12">
                  <a:pos x="T4" y="T5"/>
                </a:cxn>
                <a:cxn ang="T13">
                  <a:pos x="T6" y="T7"/>
                </a:cxn>
                <a:cxn ang="T14">
                  <a:pos x="T8" y="T9"/>
                </a:cxn>
              </a:cxnLst>
              <a:rect l="T15" t="T16" r="T17" b="T18"/>
              <a:pathLst>
                <a:path w="173" h="95">
                  <a:moveTo>
                    <a:pt x="173" y="20"/>
                  </a:moveTo>
                  <a:lnTo>
                    <a:pt x="7" y="95"/>
                  </a:lnTo>
                  <a:lnTo>
                    <a:pt x="0" y="75"/>
                  </a:lnTo>
                  <a:lnTo>
                    <a:pt x="166" y="0"/>
                  </a:lnTo>
                  <a:lnTo>
                    <a:pt x="173" y="20"/>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98" name="Freeform 117"/>
            <p:cNvSpPr/>
            <p:nvPr/>
          </p:nvSpPr>
          <p:spPr bwMode="auto">
            <a:xfrm>
              <a:off x="1130" y="3293"/>
              <a:ext cx="9" cy="10"/>
            </a:xfrm>
            <a:custGeom>
              <a:avLst/>
              <a:gdLst>
                <a:gd name="T0" fmla="*/ 0 w 200"/>
                <a:gd name="T1" fmla="*/ 0 h 179"/>
                <a:gd name="T2" fmla="*/ 0 w 200"/>
                <a:gd name="T3" fmla="*/ 0 h 179"/>
                <a:gd name="T4" fmla="*/ 0 w 200"/>
                <a:gd name="T5" fmla="*/ 0 h 179"/>
                <a:gd name="T6" fmla="*/ 0 w 200"/>
                <a:gd name="T7" fmla="*/ 0 h 179"/>
                <a:gd name="T8" fmla="*/ 0 w 200"/>
                <a:gd name="T9" fmla="*/ 0 h 179"/>
                <a:gd name="T10" fmla="*/ 0 w 200"/>
                <a:gd name="T11" fmla="*/ 0 h 179"/>
                <a:gd name="T12" fmla="*/ 0 60000 65536"/>
                <a:gd name="T13" fmla="*/ 0 60000 65536"/>
                <a:gd name="T14" fmla="*/ 0 60000 65536"/>
                <a:gd name="T15" fmla="*/ 0 60000 65536"/>
                <a:gd name="T16" fmla="*/ 0 60000 65536"/>
                <a:gd name="T17" fmla="*/ 0 60000 65536"/>
                <a:gd name="T18" fmla="*/ 0 w 200"/>
                <a:gd name="T19" fmla="*/ 0 h 179"/>
                <a:gd name="T20" fmla="*/ 200 w 200"/>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00" h="179">
                  <a:moveTo>
                    <a:pt x="200" y="106"/>
                  </a:moveTo>
                  <a:lnTo>
                    <a:pt x="33" y="179"/>
                  </a:lnTo>
                  <a:lnTo>
                    <a:pt x="0" y="100"/>
                  </a:lnTo>
                  <a:lnTo>
                    <a:pt x="58" y="0"/>
                  </a:lnTo>
                  <a:lnTo>
                    <a:pt x="168" y="26"/>
                  </a:lnTo>
                  <a:lnTo>
                    <a:pt x="200" y="106"/>
                  </a:lnTo>
                  <a:close/>
                </a:path>
              </a:pathLst>
            </a:custGeom>
            <a:solidFill>
              <a:srgbClr val="5459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99" name="Freeform 118"/>
            <p:cNvSpPr/>
            <p:nvPr/>
          </p:nvSpPr>
          <p:spPr bwMode="auto">
            <a:xfrm>
              <a:off x="1130" y="3293"/>
              <a:ext cx="8" cy="10"/>
            </a:xfrm>
            <a:custGeom>
              <a:avLst/>
              <a:gdLst>
                <a:gd name="T0" fmla="*/ 0 w 173"/>
                <a:gd name="T1" fmla="*/ 0 h 177"/>
                <a:gd name="T2" fmla="*/ 0 w 173"/>
                <a:gd name="T3" fmla="*/ 0 h 177"/>
                <a:gd name="T4" fmla="*/ 0 w 173"/>
                <a:gd name="T5" fmla="*/ 0 h 177"/>
                <a:gd name="T6" fmla="*/ 0 w 173"/>
                <a:gd name="T7" fmla="*/ 0 h 177"/>
                <a:gd name="T8" fmla="*/ 0 w 173"/>
                <a:gd name="T9" fmla="*/ 0 h 177"/>
                <a:gd name="T10" fmla="*/ 0 w 173"/>
                <a:gd name="T11" fmla="*/ 0 h 177"/>
                <a:gd name="T12" fmla="*/ 0 w 173"/>
                <a:gd name="T13" fmla="*/ 0 h 177"/>
                <a:gd name="T14" fmla="*/ 0 w 173"/>
                <a:gd name="T15" fmla="*/ 0 h 177"/>
                <a:gd name="T16" fmla="*/ 0 w 173"/>
                <a:gd name="T17" fmla="*/ 0 h 177"/>
                <a:gd name="T18" fmla="*/ 0 w 173"/>
                <a:gd name="T19" fmla="*/ 0 h 177"/>
                <a:gd name="T20" fmla="*/ 0 w 173"/>
                <a:gd name="T21" fmla="*/ 0 h 177"/>
                <a:gd name="T22" fmla="*/ 0 w 173"/>
                <a:gd name="T23" fmla="*/ 0 h 177"/>
                <a:gd name="T24" fmla="*/ 0 w 173"/>
                <a:gd name="T25" fmla="*/ 0 h 177"/>
                <a:gd name="T26" fmla="*/ 0 w 173"/>
                <a:gd name="T27" fmla="*/ 0 h 177"/>
                <a:gd name="T28" fmla="*/ 0 w 173"/>
                <a:gd name="T29" fmla="*/ 0 h 177"/>
                <a:gd name="T30" fmla="*/ 0 w 173"/>
                <a:gd name="T31" fmla="*/ 0 h 177"/>
                <a:gd name="T32" fmla="*/ 0 w 173"/>
                <a:gd name="T33" fmla="*/ 0 h 177"/>
                <a:gd name="T34" fmla="*/ 0 w 173"/>
                <a:gd name="T35" fmla="*/ 0 h 177"/>
                <a:gd name="T36" fmla="*/ 0 w 173"/>
                <a:gd name="T37" fmla="*/ 0 h 177"/>
                <a:gd name="T38" fmla="*/ 0 w 173"/>
                <a:gd name="T39" fmla="*/ 0 h 177"/>
                <a:gd name="T40" fmla="*/ 0 w 173"/>
                <a:gd name="T41" fmla="*/ 0 h 177"/>
                <a:gd name="T42" fmla="*/ 0 w 173"/>
                <a:gd name="T43" fmla="*/ 0 h 177"/>
                <a:gd name="T44" fmla="*/ 0 w 173"/>
                <a:gd name="T45" fmla="*/ 0 h 177"/>
                <a:gd name="T46" fmla="*/ 0 w 173"/>
                <a:gd name="T47" fmla="*/ 0 h 177"/>
                <a:gd name="T48" fmla="*/ 0 w 173"/>
                <a:gd name="T49" fmla="*/ 0 h 177"/>
                <a:gd name="T50" fmla="*/ 0 w 173"/>
                <a:gd name="T51" fmla="*/ 0 h 177"/>
                <a:gd name="T52" fmla="*/ 0 w 173"/>
                <a:gd name="T53" fmla="*/ 0 h 177"/>
                <a:gd name="T54" fmla="*/ 0 w 173"/>
                <a:gd name="T55" fmla="*/ 0 h 177"/>
                <a:gd name="T56" fmla="*/ 0 w 173"/>
                <a:gd name="T57" fmla="*/ 0 h 177"/>
                <a:gd name="T58" fmla="*/ 0 w 173"/>
                <a:gd name="T59" fmla="*/ 0 h 177"/>
                <a:gd name="T60" fmla="*/ 0 w 173"/>
                <a:gd name="T61" fmla="*/ 0 h 177"/>
                <a:gd name="T62" fmla="*/ 0 w 173"/>
                <a:gd name="T63" fmla="*/ 0 h 177"/>
                <a:gd name="T64" fmla="*/ 0 w 173"/>
                <a:gd name="T65" fmla="*/ 0 h 177"/>
                <a:gd name="T66" fmla="*/ 0 w 173"/>
                <a:gd name="T67" fmla="*/ 0 h 177"/>
                <a:gd name="T68" fmla="*/ 0 w 173"/>
                <a:gd name="T69" fmla="*/ 0 h 177"/>
                <a:gd name="T70" fmla="*/ 0 w 173"/>
                <a:gd name="T71" fmla="*/ 0 h 177"/>
                <a:gd name="T72" fmla="*/ 0 w 173"/>
                <a:gd name="T73" fmla="*/ 0 h 177"/>
                <a:gd name="T74" fmla="*/ 0 w 173"/>
                <a:gd name="T75" fmla="*/ 0 h 177"/>
                <a:gd name="T76" fmla="*/ 0 w 173"/>
                <a:gd name="T77" fmla="*/ 0 h 177"/>
                <a:gd name="T78" fmla="*/ 0 w 173"/>
                <a:gd name="T79" fmla="*/ 0 h 177"/>
                <a:gd name="T80" fmla="*/ 0 w 173"/>
                <a:gd name="T81" fmla="*/ 0 h 1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177"/>
                <a:gd name="T125" fmla="*/ 173 w 173"/>
                <a:gd name="T126" fmla="*/ 177 h 17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177">
                  <a:moveTo>
                    <a:pt x="173" y="116"/>
                  </a:moveTo>
                  <a:lnTo>
                    <a:pt x="159" y="122"/>
                  </a:lnTo>
                  <a:lnTo>
                    <a:pt x="147" y="126"/>
                  </a:lnTo>
                  <a:lnTo>
                    <a:pt x="137" y="131"/>
                  </a:lnTo>
                  <a:lnTo>
                    <a:pt x="127" y="135"/>
                  </a:lnTo>
                  <a:lnTo>
                    <a:pt x="114" y="141"/>
                  </a:lnTo>
                  <a:lnTo>
                    <a:pt x="94" y="150"/>
                  </a:lnTo>
                  <a:lnTo>
                    <a:pt x="69" y="161"/>
                  </a:lnTo>
                  <a:lnTo>
                    <a:pt x="33" y="177"/>
                  </a:lnTo>
                  <a:lnTo>
                    <a:pt x="30" y="168"/>
                  </a:lnTo>
                  <a:lnTo>
                    <a:pt x="27" y="161"/>
                  </a:lnTo>
                  <a:lnTo>
                    <a:pt x="25" y="156"/>
                  </a:lnTo>
                  <a:lnTo>
                    <a:pt x="23" y="150"/>
                  </a:lnTo>
                  <a:lnTo>
                    <a:pt x="20" y="141"/>
                  </a:lnTo>
                  <a:lnTo>
                    <a:pt x="16" y="131"/>
                  </a:lnTo>
                  <a:lnTo>
                    <a:pt x="9" y="117"/>
                  </a:lnTo>
                  <a:lnTo>
                    <a:pt x="0" y="97"/>
                  </a:lnTo>
                  <a:lnTo>
                    <a:pt x="7" y="86"/>
                  </a:lnTo>
                  <a:lnTo>
                    <a:pt x="11" y="78"/>
                  </a:lnTo>
                  <a:lnTo>
                    <a:pt x="15" y="70"/>
                  </a:lnTo>
                  <a:lnTo>
                    <a:pt x="19" y="63"/>
                  </a:lnTo>
                  <a:lnTo>
                    <a:pt x="24" y="54"/>
                  </a:lnTo>
                  <a:lnTo>
                    <a:pt x="31" y="41"/>
                  </a:lnTo>
                  <a:lnTo>
                    <a:pt x="40" y="24"/>
                  </a:lnTo>
                  <a:lnTo>
                    <a:pt x="52" y="0"/>
                  </a:lnTo>
                  <a:lnTo>
                    <a:pt x="63" y="3"/>
                  </a:lnTo>
                  <a:lnTo>
                    <a:pt x="70" y="6"/>
                  </a:lnTo>
                  <a:lnTo>
                    <a:pt x="76" y="8"/>
                  </a:lnTo>
                  <a:lnTo>
                    <a:pt x="83" y="11"/>
                  </a:lnTo>
                  <a:lnTo>
                    <a:pt x="91" y="15"/>
                  </a:lnTo>
                  <a:lnTo>
                    <a:pt x="102" y="20"/>
                  </a:lnTo>
                  <a:lnTo>
                    <a:pt x="119" y="27"/>
                  </a:lnTo>
                  <a:lnTo>
                    <a:pt x="140" y="37"/>
                  </a:lnTo>
                  <a:lnTo>
                    <a:pt x="144" y="44"/>
                  </a:lnTo>
                  <a:lnTo>
                    <a:pt x="146" y="50"/>
                  </a:lnTo>
                  <a:lnTo>
                    <a:pt x="149" y="56"/>
                  </a:lnTo>
                  <a:lnTo>
                    <a:pt x="151" y="61"/>
                  </a:lnTo>
                  <a:lnTo>
                    <a:pt x="154" y="69"/>
                  </a:lnTo>
                  <a:lnTo>
                    <a:pt x="159" y="80"/>
                  </a:lnTo>
                  <a:lnTo>
                    <a:pt x="165" y="95"/>
                  </a:lnTo>
                  <a:lnTo>
                    <a:pt x="173" y="116"/>
                  </a:lnTo>
                  <a:close/>
                </a:path>
              </a:pathLst>
            </a:custGeom>
            <a:solidFill>
              <a:srgbClr val="70757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00" name="Freeform 119"/>
            <p:cNvSpPr/>
            <p:nvPr/>
          </p:nvSpPr>
          <p:spPr bwMode="auto">
            <a:xfrm>
              <a:off x="1131" y="3293"/>
              <a:ext cx="6" cy="9"/>
            </a:xfrm>
            <a:custGeom>
              <a:avLst/>
              <a:gdLst>
                <a:gd name="T0" fmla="*/ 0 w 142"/>
                <a:gd name="T1" fmla="*/ 0 h 175"/>
                <a:gd name="T2" fmla="*/ 0 w 142"/>
                <a:gd name="T3" fmla="*/ 0 h 175"/>
                <a:gd name="T4" fmla="*/ 0 w 142"/>
                <a:gd name="T5" fmla="*/ 0 h 175"/>
                <a:gd name="T6" fmla="*/ 0 w 142"/>
                <a:gd name="T7" fmla="*/ 0 h 175"/>
                <a:gd name="T8" fmla="*/ 0 w 142"/>
                <a:gd name="T9" fmla="*/ 0 h 175"/>
                <a:gd name="T10" fmla="*/ 0 w 142"/>
                <a:gd name="T11" fmla="*/ 0 h 175"/>
                <a:gd name="T12" fmla="*/ 0 w 142"/>
                <a:gd name="T13" fmla="*/ 0 h 175"/>
                <a:gd name="T14" fmla="*/ 0 w 142"/>
                <a:gd name="T15" fmla="*/ 0 h 175"/>
                <a:gd name="T16" fmla="*/ 0 w 142"/>
                <a:gd name="T17" fmla="*/ 0 h 175"/>
                <a:gd name="T18" fmla="*/ 0 w 142"/>
                <a:gd name="T19" fmla="*/ 0 h 175"/>
                <a:gd name="T20" fmla="*/ 0 w 142"/>
                <a:gd name="T21" fmla="*/ 0 h 175"/>
                <a:gd name="T22" fmla="*/ 0 w 142"/>
                <a:gd name="T23" fmla="*/ 0 h 175"/>
                <a:gd name="T24" fmla="*/ 0 w 142"/>
                <a:gd name="T25" fmla="*/ 0 h 175"/>
                <a:gd name="T26" fmla="*/ 0 w 142"/>
                <a:gd name="T27" fmla="*/ 0 h 175"/>
                <a:gd name="T28" fmla="*/ 0 w 142"/>
                <a:gd name="T29" fmla="*/ 0 h 175"/>
                <a:gd name="T30" fmla="*/ 0 w 142"/>
                <a:gd name="T31" fmla="*/ 0 h 175"/>
                <a:gd name="T32" fmla="*/ 0 w 142"/>
                <a:gd name="T33" fmla="*/ 0 h 175"/>
                <a:gd name="T34" fmla="*/ 0 w 142"/>
                <a:gd name="T35" fmla="*/ 0 h 175"/>
                <a:gd name="T36" fmla="*/ 0 w 142"/>
                <a:gd name="T37" fmla="*/ 0 h 175"/>
                <a:gd name="T38" fmla="*/ 0 w 142"/>
                <a:gd name="T39" fmla="*/ 0 h 175"/>
                <a:gd name="T40" fmla="*/ 0 w 142"/>
                <a:gd name="T41" fmla="*/ 0 h 175"/>
                <a:gd name="T42" fmla="*/ 0 w 142"/>
                <a:gd name="T43" fmla="*/ 0 h 175"/>
                <a:gd name="T44" fmla="*/ 0 w 142"/>
                <a:gd name="T45" fmla="*/ 0 h 175"/>
                <a:gd name="T46" fmla="*/ 0 w 142"/>
                <a:gd name="T47" fmla="*/ 0 h 175"/>
                <a:gd name="T48" fmla="*/ 0 w 142"/>
                <a:gd name="T49" fmla="*/ 0 h 175"/>
                <a:gd name="T50" fmla="*/ 0 w 142"/>
                <a:gd name="T51" fmla="*/ 0 h 175"/>
                <a:gd name="T52" fmla="*/ 0 w 142"/>
                <a:gd name="T53" fmla="*/ 0 h 175"/>
                <a:gd name="T54" fmla="*/ 0 w 142"/>
                <a:gd name="T55" fmla="*/ 0 h 175"/>
                <a:gd name="T56" fmla="*/ 0 w 142"/>
                <a:gd name="T57" fmla="*/ 0 h 175"/>
                <a:gd name="T58" fmla="*/ 0 w 142"/>
                <a:gd name="T59" fmla="*/ 0 h 175"/>
                <a:gd name="T60" fmla="*/ 0 w 142"/>
                <a:gd name="T61" fmla="*/ 0 h 175"/>
                <a:gd name="T62" fmla="*/ 0 w 142"/>
                <a:gd name="T63" fmla="*/ 0 h 175"/>
                <a:gd name="T64" fmla="*/ 0 w 142"/>
                <a:gd name="T65" fmla="*/ 0 h 175"/>
                <a:gd name="T66" fmla="*/ 0 w 142"/>
                <a:gd name="T67" fmla="*/ 0 h 175"/>
                <a:gd name="T68" fmla="*/ 0 w 142"/>
                <a:gd name="T69" fmla="*/ 0 h 175"/>
                <a:gd name="T70" fmla="*/ 0 w 142"/>
                <a:gd name="T71" fmla="*/ 0 h 175"/>
                <a:gd name="T72" fmla="*/ 0 w 142"/>
                <a:gd name="T73" fmla="*/ 0 h 175"/>
                <a:gd name="T74" fmla="*/ 0 w 142"/>
                <a:gd name="T75" fmla="*/ 0 h 175"/>
                <a:gd name="T76" fmla="*/ 0 w 142"/>
                <a:gd name="T77" fmla="*/ 0 h 175"/>
                <a:gd name="T78" fmla="*/ 0 w 142"/>
                <a:gd name="T79" fmla="*/ 0 h 175"/>
                <a:gd name="T80" fmla="*/ 0 w 142"/>
                <a:gd name="T81" fmla="*/ 0 h 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175"/>
                <a:gd name="T125" fmla="*/ 142 w 142"/>
                <a:gd name="T126" fmla="*/ 175 h 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175">
                  <a:moveTo>
                    <a:pt x="142" y="126"/>
                  </a:moveTo>
                  <a:lnTo>
                    <a:pt x="131" y="131"/>
                  </a:lnTo>
                  <a:lnTo>
                    <a:pt x="122" y="135"/>
                  </a:lnTo>
                  <a:lnTo>
                    <a:pt x="115" y="137"/>
                  </a:lnTo>
                  <a:lnTo>
                    <a:pt x="107" y="141"/>
                  </a:lnTo>
                  <a:lnTo>
                    <a:pt x="96" y="145"/>
                  </a:lnTo>
                  <a:lnTo>
                    <a:pt x="81" y="152"/>
                  </a:lnTo>
                  <a:lnTo>
                    <a:pt x="61" y="161"/>
                  </a:lnTo>
                  <a:lnTo>
                    <a:pt x="32" y="175"/>
                  </a:lnTo>
                  <a:lnTo>
                    <a:pt x="29" y="165"/>
                  </a:lnTo>
                  <a:lnTo>
                    <a:pt x="26" y="159"/>
                  </a:lnTo>
                  <a:lnTo>
                    <a:pt x="24" y="153"/>
                  </a:lnTo>
                  <a:lnTo>
                    <a:pt x="22" y="146"/>
                  </a:lnTo>
                  <a:lnTo>
                    <a:pt x="19" y="139"/>
                  </a:lnTo>
                  <a:lnTo>
                    <a:pt x="15" y="128"/>
                  </a:lnTo>
                  <a:lnTo>
                    <a:pt x="8" y="114"/>
                  </a:lnTo>
                  <a:lnTo>
                    <a:pt x="0" y="95"/>
                  </a:lnTo>
                  <a:lnTo>
                    <a:pt x="5" y="84"/>
                  </a:lnTo>
                  <a:lnTo>
                    <a:pt x="9" y="76"/>
                  </a:lnTo>
                  <a:lnTo>
                    <a:pt x="12" y="68"/>
                  </a:lnTo>
                  <a:lnTo>
                    <a:pt x="16" y="61"/>
                  </a:lnTo>
                  <a:lnTo>
                    <a:pt x="20" y="53"/>
                  </a:lnTo>
                  <a:lnTo>
                    <a:pt x="26" y="40"/>
                  </a:lnTo>
                  <a:lnTo>
                    <a:pt x="34" y="23"/>
                  </a:lnTo>
                  <a:lnTo>
                    <a:pt x="45" y="0"/>
                  </a:lnTo>
                  <a:lnTo>
                    <a:pt x="53" y="4"/>
                  </a:lnTo>
                  <a:lnTo>
                    <a:pt x="59" y="8"/>
                  </a:lnTo>
                  <a:lnTo>
                    <a:pt x="63" y="11"/>
                  </a:lnTo>
                  <a:lnTo>
                    <a:pt x="68" y="15"/>
                  </a:lnTo>
                  <a:lnTo>
                    <a:pt x="74" y="19"/>
                  </a:lnTo>
                  <a:lnTo>
                    <a:pt x="83" y="25"/>
                  </a:lnTo>
                  <a:lnTo>
                    <a:pt x="94" y="34"/>
                  </a:lnTo>
                  <a:lnTo>
                    <a:pt x="111" y="46"/>
                  </a:lnTo>
                  <a:lnTo>
                    <a:pt x="115" y="55"/>
                  </a:lnTo>
                  <a:lnTo>
                    <a:pt x="117" y="60"/>
                  </a:lnTo>
                  <a:lnTo>
                    <a:pt x="120" y="65"/>
                  </a:lnTo>
                  <a:lnTo>
                    <a:pt x="122" y="71"/>
                  </a:lnTo>
                  <a:lnTo>
                    <a:pt x="125" y="79"/>
                  </a:lnTo>
                  <a:lnTo>
                    <a:pt x="129" y="89"/>
                  </a:lnTo>
                  <a:lnTo>
                    <a:pt x="135" y="105"/>
                  </a:lnTo>
                  <a:lnTo>
                    <a:pt x="142" y="126"/>
                  </a:lnTo>
                  <a:close/>
                </a:path>
              </a:pathLst>
            </a:custGeom>
            <a:solidFill>
              <a:srgbClr val="8C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01" name="Freeform 120"/>
            <p:cNvSpPr/>
            <p:nvPr/>
          </p:nvSpPr>
          <p:spPr bwMode="auto">
            <a:xfrm>
              <a:off x="1131" y="3293"/>
              <a:ext cx="5" cy="9"/>
            </a:xfrm>
            <a:custGeom>
              <a:avLst/>
              <a:gdLst>
                <a:gd name="T0" fmla="*/ 0 w 116"/>
                <a:gd name="T1" fmla="*/ 0 h 172"/>
                <a:gd name="T2" fmla="*/ 0 w 116"/>
                <a:gd name="T3" fmla="*/ 0 h 172"/>
                <a:gd name="T4" fmla="*/ 0 w 116"/>
                <a:gd name="T5" fmla="*/ 0 h 172"/>
                <a:gd name="T6" fmla="*/ 0 w 116"/>
                <a:gd name="T7" fmla="*/ 0 h 172"/>
                <a:gd name="T8" fmla="*/ 0 w 116"/>
                <a:gd name="T9" fmla="*/ 0 h 172"/>
                <a:gd name="T10" fmla="*/ 0 w 116"/>
                <a:gd name="T11" fmla="*/ 0 h 172"/>
                <a:gd name="T12" fmla="*/ 0 w 116"/>
                <a:gd name="T13" fmla="*/ 0 h 172"/>
                <a:gd name="T14" fmla="*/ 0 w 116"/>
                <a:gd name="T15" fmla="*/ 0 h 172"/>
                <a:gd name="T16" fmla="*/ 0 w 116"/>
                <a:gd name="T17" fmla="*/ 0 h 172"/>
                <a:gd name="T18" fmla="*/ 0 w 116"/>
                <a:gd name="T19" fmla="*/ 0 h 172"/>
                <a:gd name="T20" fmla="*/ 0 w 116"/>
                <a:gd name="T21" fmla="*/ 0 h 172"/>
                <a:gd name="T22" fmla="*/ 0 w 116"/>
                <a:gd name="T23" fmla="*/ 0 h 172"/>
                <a:gd name="T24" fmla="*/ 0 w 116"/>
                <a:gd name="T25" fmla="*/ 0 h 172"/>
                <a:gd name="T26" fmla="*/ 0 w 116"/>
                <a:gd name="T27" fmla="*/ 0 h 172"/>
                <a:gd name="T28" fmla="*/ 0 w 116"/>
                <a:gd name="T29" fmla="*/ 0 h 172"/>
                <a:gd name="T30" fmla="*/ 0 w 116"/>
                <a:gd name="T31" fmla="*/ 0 h 172"/>
                <a:gd name="T32" fmla="*/ 0 w 116"/>
                <a:gd name="T33" fmla="*/ 0 h 172"/>
                <a:gd name="T34" fmla="*/ 0 w 116"/>
                <a:gd name="T35" fmla="*/ 0 h 172"/>
                <a:gd name="T36" fmla="*/ 0 w 116"/>
                <a:gd name="T37" fmla="*/ 0 h 172"/>
                <a:gd name="T38" fmla="*/ 0 w 116"/>
                <a:gd name="T39" fmla="*/ 0 h 172"/>
                <a:gd name="T40" fmla="*/ 0 w 116"/>
                <a:gd name="T41" fmla="*/ 0 h 172"/>
                <a:gd name="T42" fmla="*/ 0 w 116"/>
                <a:gd name="T43" fmla="*/ 0 h 172"/>
                <a:gd name="T44" fmla="*/ 0 w 116"/>
                <a:gd name="T45" fmla="*/ 0 h 172"/>
                <a:gd name="T46" fmla="*/ 0 w 116"/>
                <a:gd name="T47" fmla="*/ 0 h 172"/>
                <a:gd name="T48" fmla="*/ 0 w 116"/>
                <a:gd name="T49" fmla="*/ 0 h 172"/>
                <a:gd name="T50" fmla="*/ 0 w 116"/>
                <a:gd name="T51" fmla="*/ 0 h 172"/>
                <a:gd name="T52" fmla="*/ 0 w 116"/>
                <a:gd name="T53" fmla="*/ 0 h 172"/>
                <a:gd name="T54" fmla="*/ 0 w 116"/>
                <a:gd name="T55" fmla="*/ 0 h 172"/>
                <a:gd name="T56" fmla="*/ 0 w 116"/>
                <a:gd name="T57" fmla="*/ 0 h 172"/>
                <a:gd name="T58" fmla="*/ 0 w 116"/>
                <a:gd name="T59" fmla="*/ 0 h 172"/>
                <a:gd name="T60" fmla="*/ 0 w 116"/>
                <a:gd name="T61" fmla="*/ 0 h 172"/>
                <a:gd name="T62" fmla="*/ 0 w 116"/>
                <a:gd name="T63" fmla="*/ 0 h 172"/>
                <a:gd name="T64" fmla="*/ 0 w 116"/>
                <a:gd name="T65" fmla="*/ 0 h 172"/>
                <a:gd name="T66" fmla="*/ 0 w 116"/>
                <a:gd name="T67" fmla="*/ 0 h 172"/>
                <a:gd name="T68" fmla="*/ 0 w 116"/>
                <a:gd name="T69" fmla="*/ 0 h 172"/>
                <a:gd name="T70" fmla="*/ 0 w 116"/>
                <a:gd name="T71" fmla="*/ 0 h 172"/>
                <a:gd name="T72" fmla="*/ 0 w 116"/>
                <a:gd name="T73" fmla="*/ 0 h 172"/>
                <a:gd name="T74" fmla="*/ 0 w 116"/>
                <a:gd name="T75" fmla="*/ 0 h 172"/>
                <a:gd name="T76" fmla="*/ 0 w 116"/>
                <a:gd name="T77" fmla="*/ 0 h 172"/>
                <a:gd name="T78" fmla="*/ 0 w 116"/>
                <a:gd name="T79" fmla="*/ 0 h 172"/>
                <a:gd name="T80" fmla="*/ 0 w 116"/>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6"/>
                <a:gd name="T124" fmla="*/ 0 h 172"/>
                <a:gd name="T125" fmla="*/ 116 w 116"/>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6" h="172">
                  <a:moveTo>
                    <a:pt x="116" y="136"/>
                  </a:moveTo>
                  <a:lnTo>
                    <a:pt x="107" y="139"/>
                  </a:lnTo>
                  <a:lnTo>
                    <a:pt x="101" y="141"/>
                  </a:lnTo>
                  <a:lnTo>
                    <a:pt x="95" y="144"/>
                  </a:lnTo>
                  <a:lnTo>
                    <a:pt x="88" y="146"/>
                  </a:lnTo>
                  <a:lnTo>
                    <a:pt x="80" y="150"/>
                  </a:lnTo>
                  <a:lnTo>
                    <a:pt x="69" y="155"/>
                  </a:lnTo>
                  <a:lnTo>
                    <a:pt x="54" y="162"/>
                  </a:lnTo>
                  <a:lnTo>
                    <a:pt x="32" y="172"/>
                  </a:lnTo>
                  <a:lnTo>
                    <a:pt x="29" y="163"/>
                  </a:lnTo>
                  <a:lnTo>
                    <a:pt x="26" y="156"/>
                  </a:lnTo>
                  <a:lnTo>
                    <a:pt x="24" y="151"/>
                  </a:lnTo>
                  <a:lnTo>
                    <a:pt x="22" y="144"/>
                  </a:lnTo>
                  <a:lnTo>
                    <a:pt x="19" y="136"/>
                  </a:lnTo>
                  <a:lnTo>
                    <a:pt x="15" y="126"/>
                  </a:lnTo>
                  <a:lnTo>
                    <a:pt x="8" y="112"/>
                  </a:lnTo>
                  <a:lnTo>
                    <a:pt x="0" y="93"/>
                  </a:lnTo>
                  <a:lnTo>
                    <a:pt x="5" y="82"/>
                  </a:lnTo>
                  <a:lnTo>
                    <a:pt x="8" y="74"/>
                  </a:lnTo>
                  <a:lnTo>
                    <a:pt x="11" y="67"/>
                  </a:lnTo>
                  <a:lnTo>
                    <a:pt x="14" y="60"/>
                  </a:lnTo>
                  <a:lnTo>
                    <a:pt x="18" y="51"/>
                  </a:lnTo>
                  <a:lnTo>
                    <a:pt x="23" y="39"/>
                  </a:lnTo>
                  <a:lnTo>
                    <a:pt x="31" y="22"/>
                  </a:lnTo>
                  <a:lnTo>
                    <a:pt x="40" y="0"/>
                  </a:lnTo>
                  <a:lnTo>
                    <a:pt x="46" y="5"/>
                  </a:lnTo>
                  <a:lnTo>
                    <a:pt x="50" y="9"/>
                  </a:lnTo>
                  <a:lnTo>
                    <a:pt x="53" y="14"/>
                  </a:lnTo>
                  <a:lnTo>
                    <a:pt x="56" y="18"/>
                  </a:lnTo>
                  <a:lnTo>
                    <a:pt x="60" y="23"/>
                  </a:lnTo>
                  <a:lnTo>
                    <a:pt x="65" y="30"/>
                  </a:lnTo>
                  <a:lnTo>
                    <a:pt x="73" y="41"/>
                  </a:lnTo>
                  <a:lnTo>
                    <a:pt x="83" y="56"/>
                  </a:lnTo>
                  <a:lnTo>
                    <a:pt x="87" y="64"/>
                  </a:lnTo>
                  <a:lnTo>
                    <a:pt x="89" y="69"/>
                  </a:lnTo>
                  <a:lnTo>
                    <a:pt x="92" y="75"/>
                  </a:lnTo>
                  <a:lnTo>
                    <a:pt x="95" y="81"/>
                  </a:lnTo>
                  <a:lnTo>
                    <a:pt x="98" y="88"/>
                  </a:lnTo>
                  <a:lnTo>
                    <a:pt x="102" y="99"/>
                  </a:lnTo>
                  <a:lnTo>
                    <a:pt x="108" y="115"/>
                  </a:lnTo>
                  <a:lnTo>
                    <a:pt x="116" y="136"/>
                  </a:lnTo>
                  <a:close/>
                </a:path>
              </a:pathLst>
            </a:custGeom>
            <a:solidFill>
              <a:srgbClr val="A8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02" name="Freeform 121"/>
            <p:cNvSpPr/>
            <p:nvPr/>
          </p:nvSpPr>
          <p:spPr bwMode="auto">
            <a:xfrm>
              <a:off x="1131" y="3293"/>
              <a:ext cx="4" cy="9"/>
            </a:xfrm>
            <a:custGeom>
              <a:avLst/>
              <a:gdLst>
                <a:gd name="T0" fmla="*/ 0 w 88"/>
                <a:gd name="T1" fmla="*/ 0 h 170"/>
                <a:gd name="T2" fmla="*/ 0 w 88"/>
                <a:gd name="T3" fmla="*/ 0 h 170"/>
                <a:gd name="T4" fmla="*/ 0 w 88"/>
                <a:gd name="T5" fmla="*/ 0 h 170"/>
                <a:gd name="T6" fmla="*/ 0 w 88"/>
                <a:gd name="T7" fmla="*/ 0 h 170"/>
                <a:gd name="T8" fmla="*/ 0 w 88"/>
                <a:gd name="T9" fmla="*/ 0 h 170"/>
                <a:gd name="T10" fmla="*/ 0 w 88"/>
                <a:gd name="T11" fmla="*/ 0 h 170"/>
                <a:gd name="T12" fmla="*/ 0 w 88"/>
                <a:gd name="T13" fmla="*/ 0 h 170"/>
                <a:gd name="T14" fmla="*/ 0 w 88"/>
                <a:gd name="T15" fmla="*/ 0 h 170"/>
                <a:gd name="T16" fmla="*/ 0 w 88"/>
                <a:gd name="T17" fmla="*/ 0 h 170"/>
                <a:gd name="T18" fmla="*/ 0 w 88"/>
                <a:gd name="T19" fmla="*/ 0 h 170"/>
                <a:gd name="T20" fmla="*/ 0 w 88"/>
                <a:gd name="T21" fmla="*/ 0 h 170"/>
                <a:gd name="T22" fmla="*/ 0 w 88"/>
                <a:gd name="T23" fmla="*/ 0 h 170"/>
                <a:gd name="T24" fmla="*/ 0 w 88"/>
                <a:gd name="T25" fmla="*/ 0 h 170"/>
                <a:gd name="T26" fmla="*/ 0 w 88"/>
                <a:gd name="T27" fmla="*/ 0 h 170"/>
                <a:gd name="T28" fmla="*/ 0 w 88"/>
                <a:gd name="T29" fmla="*/ 0 h 170"/>
                <a:gd name="T30" fmla="*/ 0 w 88"/>
                <a:gd name="T31" fmla="*/ 0 h 170"/>
                <a:gd name="T32" fmla="*/ 0 w 88"/>
                <a:gd name="T33" fmla="*/ 0 h 170"/>
                <a:gd name="T34" fmla="*/ 0 w 88"/>
                <a:gd name="T35" fmla="*/ 0 h 170"/>
                <a:gd name="T36" fmla="*/ 0 w 88"/>
                <a:gd name="T37" fmla="*/ 0 h 170"/>
                <a:gd name="T38" fmla="*/ 0 w 88"/>
                <a:gd name="T39" fmla="*/ 0 h 170"/>
                <a:gd name="T40" fmla="*/ 0 w 88"/>
                <a:gd name="T41" fmla="*/ 0 h 170"/>
                <a:gd name="T42" fmla="*/ 0 w 88"/>
                <a:gd name="T43" fmla="*/ 0 h 170"/>
                <a:gd name="T44" fmla="*/ 0 w 88"/>
                <a:gd name="T45" fmla="*/ 0 h 170"/>
                <a:gd name="T46" fmla="*/ 0 w 88"/>
                <a:gd name="T47" fmla="*/ 0 h 170"/>
                <a:gd name="T48" fmla="*/ 0 w 88"/>
                <a:gd name="T49" fmla="*/ 0 h 170"/>
                <a:gd name="T50" fmla="*/ 0 w 88"/>
                <a:gd name="T51" fmla="*/ 0 h 170"/>
                <a:gd name="T52" fmla="*/ 0 w 88"/>
                <a:gd name="T53" fmla="*/ 0 h 170"/>
                <a:gd name="T54" fmla="*/ 0 w 88"/>
                <a:gd name="T55" fmla="*/ 0 h 170"/>
                <a:gd name="T56" fmla="*/ 0 w 88"/>
                <a:gd name="T57" fmla="*/ 0 h 170"/>
                <a:gd name="T58" fmla="*/ 0 w 88"/>
                <a:gd name="T59" fmla="*/ 0 h 170"/>
                <a:gd name="T60" fmla="*/ 0 w 88"/>
                <a:gd name="T61" fmla="*/ 0 h 170"/>
                <a:gd name="T62" fmla="*/ 0 w 88"/>
                <a:gd name="T63" fmla="*/ 0 h 170"/>
                <a:gd name="T64" fmla="*/ 0 w 88"/>
                <a:gd name="T65" fmla="*/ 0 h 170"/>
                <a:gd name="T66" fmla="*/ 0 w 88"/>
                <a:gd name="T67" fmla="*/ 0 h 170"/>
                <a:gd name="T68" fmla="*/ 0 w 88"/>
                <a:gd name="T69" fmla="*/ 0 h 170"/>
                <a:gd name="T70" fmla="*/ 0 w 88"/>
                <a:gd name="T71" fmla="*/ 0 h 170"/>
                <a:gd name="T72" fmla="*/ 0 w 88"/>
                <a:gd name="T73" fmla="*/ 0 h 1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
                <a:gd name="T112" fmla="*/ 0 h 170"/>
                <a:gd name="T113" fmla="*/ 88 w 88"/>
                <a:gd name="T114" fmla="*/ 170 h 1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 h="170">
                  <a:moveTo>
                    <a:pt x="88" y="145"/>
                  </a:moveTo>
                  <a:lnTo>
                    <a:pt x="81" y="147"/>
                  </a:lnTo>
                  <a:lnTo>
                    <a:pt x="77" y="150"/>
                  </a:lnTo>
                  <a:lnTo>
                    <a:pt x="73" y="151"/>
                  </a:lnTo>
                  <a:lnTo>
                    <a:pt x="69" y="153"/>
                  </a:lnTo>
                  <a:lnTo>
                    <a:pt x="64" y="155"/>
                  </a:lnTo>
                  <a:lnTo>
                    <a:pt x="57" y="158"/>
                  </a:lnTo>
                  <a:lnTo>
                    <a:pt x="47" y="163"/>
                  </a:lnTo>
                  <a:lnTo>
                    <a:pt x="32" y="170"/>
                  </a:lnTo>
                  <a:lnTo>
                    <a:pt x="29" y="161"/>
                  </a:lnTo>
                  <a:lnTo>
                    <a:pt x="26" y="154"/>
                  </a:lnTo>
                  <a:lnTo>
                    <a:pt x="24" y="148"/>
                  </a:lnTo>
                  <a:lnTo>
                    <a:pt x="22" y="142"/>
                  </a:lnTo>
                  <a:lnTo>
                    <a:pt x="19" y="134"/>
                  </a:lnTo>
                  <a:lnTo>
                    <a:pt x="15" y="123"/>
                  </a:lnTo>
                  <a:lnTo>
                    <a:pt x="8" y="109"/>
                  </a:lnTo>
                  <a:lnTo>
                    <a:pt x="0" y="89"/>
                  </a:lnTo>
                  <a:lnTo>
                    <a:pt x="4" y="79"/>
                  </a:lnTo>
                  <a:lnTo>
                    <a:pt x="7" y="71"/>
                  </a:lnTo>
                  <a:lnTo>
                    <a:pt x="9" y="65"/>
                  </a:lnTo>
                  <a:lnTo>
                    <a:pt x="12" y="58"/>
                  </a:lnTo>
                  <a:lnTo>
                    <a:pt x="15" y="49"/>
                  </a:lnTo>
                  <a:lnTo>
                    <a:pt x="19" y="38"/>
                  </a:lnTo>
                  <a:lnTo>
                    <a:pt x="26" y="22"/>
                  </a:lnTo>
                  <a:lnTo>
                    <a:pt x="34" y="0"/>
                  </a:lnTo>
                  <a:lnTo>
                    <a:pt x="40" y="11"/>
                  </a:lnTo>
                  <a:lnTo>
                    <a:pt x="43" y="21"/>
                  </a:lnTo>
                  <a:lnTo>
                    <a:pt x="47" y="36"/>
                  </a:lnTo>
                  <a:lnTo>
                    <a:pt x="55" y="65"/>
                  </a:lnTo>
                  <a:lnTo>
                    <a:pt x="59" y="74"/>
                  </a:lnTo>
                  <a:lnTo>
                    <a:pt x="61" y="79"/>
                  </a:lnTo>
                  <a:lnTo>
                    <a:pt x="64" y="84"/>
                  </a:lnTo>
                  <a:lnTo>
                    <a:pt x="66" y="90"/>
                  </a:lnTo>
                  <a:lnTo>
                    <a:pt x="69" y="98"/>
                  </a:lnTo>
                  <a:lnTo>
                    <a:pt x="73" y="108"/>
                  </a:lnTo>
                  <a:lnTo>
                    <a:pt x="79" y="124"/>
                  </a:lnTo>
                  <a:lnTo>
                    <a:pt x="88" y="145"/>
                  </a:lnTo>
                  <a:close/>
                </a:path>
              </a:pathLst>
            </a:custGeom>
            <a:solidFill>
              <a:srgbClr val="C4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03" name="Freeform 122"/>
            <p:cNvSpPr/>
            <p:nvPr/>
          </p:nvSpPr>
          <p:spPr bwMode="auto">
            <a:xfrm>
              <a:off x="1132" y="3293"/>
              <a:ext cx="2" cy="9"/>
            </a:xfrm>
            <a:custGeom>
              <a:avLst/>
              <a:gdLst>
                <a:gd name="T0" fmla="*/ 0 w 59"/>
                <a:gd name="T1" fmla="*/ 0 h 167"/>
                <a:gd name="T2" fmla="*/ 0 w 59"/>
                <a:gd name="T3" fmla="*/ 0 h 167"/>
                <a:gd name="T4" fmla="*/ 0 w 59"/>
                <a:gd name="T5" fmla="*/ 0 h 167"/>
                <a:gd name="T6" fmla="*/ 0 w 59"/>
                <a:gd name="T7" fmla="*/ 0 h 167"/>
                <a:gd name="T8" fmla="*/ 0 w 59"/>
                <a:gd name="T9" fmla="*/ 0 h 167"/>
                <a:gd name="T10" fmla="*/ 0 w 59"/>
                <a:gd name="T11" fmla="*/ 0 h 167"/>
                <a:gd name="T12" fmla="*/ 0 60000 65536"/>
                <a:gd name="T13" fmla="*/ 0 60000 65536"/>
                <a:gd name="T14" fmla="*/ 0 60000 65536"/>
                <a:gd name="T15" fmla="*/ 0 60000 65536"/>
                <a:gd name="T16" fmla="*/ 0 60000 65536"/>
                <a:gd name="T17" fmla="*/ 0 60000 65536"/>
                <a:gd name="T18" fmla="*/ 0 w 59"/>
                <a:gd name="T19" fmla="*/ 0 h 167"/>
                <a:gd name="T20" fmla="*/ 59 w 59"/>
                <a:gd name="T21" fmla="*/ 167 h 167"/>
              </a:gdLst>
              <a:ahLst/>
              <a:cxnLst>
                <a:cxn ang="T12">
                  <a:pos x="T0" y="T1"/>
                </a:cxn>
                <a:cxn ang="T13">
                  <a:pos x="T2" y="T3"/>
                </a:cxn>
                <a:cxn ang="T14">
                  <a:pos x="T4" y="T5"/>
                </a:cxn>
                <a:cxn ang="T15">
                  <a:pos x="T6" y="T7"/>
                </a:cxn>
                <a:cxn ang="T16">
                  <a:pos x="T8" y="T9"/>
                </a:cxn>
                <a:cxn ang="T17">
                  <a:pos x="T10" y="T11"/>
                </a:cxn>
              </a:cxnLst>
              <a:rect l="T18" t="T19" r="T20" b="T21"/>
              <a:pathLst>
                <a:path w="59" h="167">
                  <a:moveTo>
                    <a:pt x="59" y="155"/>
                  </a:moveTo>
                  <a:lnTo>
                    <a:pt x="33" y="167"/>
                  </a:lnTo>
                  <a:lnTo>
                    <a:pt x="0" y="87"/>
                  </a:lnTo>
                  <a:lnTo>
                    <a:pt x="29" y="0"/>
                  </a:lnTo>
                  <a:lnTo>
                    <a:pt x="26" y="76"/>
                  </a:lnTo>
                  <a:lnTo>
                    <a:pt x="59" y="155"/>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04" name="Freeform 123"/>
            <p:cNvSpPr/>
            <p:nvPr/>
          </p:nvSpPr>
          <p:spPr bwMode="auto">
            <a:xfrm>
              <a:off x="1130" y="3294"/>
              <a:ext cx="8" cy="4"/>
            </a:xfrm>
            <a:custGeom>
              <a:avLst/>
              <a:gdLst>
                <a:gd name="T0" fmla="*/ 0 w 172"/>
                <a:gd name="T1" fmla="*/ 0 h 81"/>
                <a:gd name="T2" fmla="*/ 0 w 172"/>
                <a:gd name="T3" fmla="*/ 0 h 81"/>
                <a:gd name="T4" fmla="*/ 0 w 172"/>
                <a:gd name="T5" fmla="*/ 0 h 81"/>
                <a:gd name="T6" fmla="*/ 0 w 172"/>
                <a:gd name="T7" fmla="*/ 0 h 81"/>
                <a:gd name="T8" fmla="*/ 0 w 172"/>
                <a:gd name="T9" fmla="*/ 0 h 81"/>
                <a:gd name="T10" fmla="*/ 0 w 172"/>
                <a:gd name="T11" fmla="*/ 0 h 81"/>
                <a:gd name="T12" fmla="*/ 0 60000 65536"/>
                <a:gd name="T13" fmla="*/ 0 60000 65536"/>
                <a:gd name="T14" fmla="*/ 0 60000 65536"/>
                <a:gd name="T15" fmla="*/ 0 60000 65536"/>
                <a:gd name="T16" fmla="*/ 0 60000 65536"/>
                <a:gd name="T17" fmla="*/ 0 60000 65536"/>
                <a:gd name="T18" fmla="*/ 0 w 172"/>
                <a:gd name="T19" fmla="*/ 0 h 81"/>
                <a:gd name="T20" fmla="*/ 172 w 172"/>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72" h="81">
                  <a:moveTo>
                    <a:pt x="170" y="4"/>
                  </a:moveTo>
                  <a:lnTo>
                    <a:pt x="168" y="0"/>
                  </a:lnTo>
                  <a:lnTo>
                    <a:pt x="0" y="73"/>
                  </a:lnTo>
                  <a:lnTo>
                    <a:pt x="4" y="81"/>
                  </a:lnTo>
                  <a:lnTo>
                    <a:pt x="172" y="8"/>
                  </a:lnTo>
                  <a:lnTo>
                    <a:pt x="170" y="4"/>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05" name="Freeform 124"/>
            <p:cNvSpPr/>
            <p:nvPr/>
          </p:nvSpPr>
          <p:spPr bwMode="auto">
            <a:xfrm>
              <a:off x="1176" y="3432"/>
              <a:ext cx="10" cy="6"/>
            </a:xfrm>
            <a:custGeom>
              <a:avLst/>
              <a:gdLst>
                <a:gd name="T0" fmla="*/ 0 w 216"/>
                <a:gd name="T1" fmla="*/ 0 h 103"/>
                <a:gd name="T2" fmla="*/ 0 w 216"/>
                <a:gd name="T3" fmla="*/ 0 h 103"/>
                <a:gd name="T4" fmla="*/ 0 w 216"/>
                <a:gd name="T5" fmla="*/ 0 h 103"/>
                <a:gd name="T6" fmla="*/ 0 w 216"/>
                <a:gd name="T7" fmla="*/ 0 h 103"/>
                <a:gd name="T8" fmla="*/ 0 w 216"/>
                <a:gd name="T9" fmla="*/ 0 h 103"/>
                <a:gd name="T10" fmla="*/ 0 60000 65536"/>
                <a:gd name="T11" fmla="*/ 0 60000 65536"/>
                <a:gd name="T12" fmla="*/ 0 60000 65536"/>
                <a:gd name="T13" fmla="*/ 0 60000 65536"/>
                <a:gd name="T14" fmla="*/ 0 60000 65536"/>
                <a:gd name="T15" fmla="*/ 0 w 216"/>
                <a:gd name="T16" fmla="*/ 0 h 103"/>
                <a:gd name="T17" fmla="*/ 216 w 216"/>
                <a:gd name="T18" fmla="*/ 103 h 103"/>
              </a:gdLst>
              <a:ahLst/>
              <a:cxnLst>
                <a:cxn ang="T10">
                  <a:pos x="T0" y="T1"/>
                </a:cxn>
                <a:cxn ang="T11">
                  <a:pos x="T2" y="T3"/>
                </a:cxn>
                <a:cxn ang="T12">
                  <a:pos x="T4" y="T5"/>
                </a:cxn>
                <a:cxn ang="T13">
                  <a:pos x="T6" y="T7"/>
                </a:cxn>
                <a:cxn ang="T14">
                  <a:pos x="T8" y="T9"/>
                </a:cxn>
              </a:cxnLst>
              <a:rect l="T15" t="T16" r="T17" b="T18"/>
              <a:pathLst>
                <a:path w="216" h="103">
                  <a:moveTo>
                    <a:pt x="216" y="12"/>
                  </a:moveTo>
                  <a:lnTo>
                    <a:pt x="4" y="103"/>
                  </a:lnTo>
                  <a:lnTo>
                    <a:pt x="0" y="93"/>
                  </a:lnTo>
                  <a:lnTo>
                    <a:pt x="211" y="0"/>
                  </a:lnTo>
                  <a:lnTo>
                    <a:pt x="216" y="12"/>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06" name="Freeform 125"/>
            <p:cNvSpPr/>
            <p:nvPr/>
          </p:nvSpPr>
          <p:spPr bwMode="auto">
            <a:xfrm>
              <a:off x="1176" y="3433"/>
              <a:ext cx="11" cy="16"/>
            </a:xfrm>
            <a:custGeom>
              <a:avLst/>
              <a:gdLst>
                <a:gd name="T0" fmla="*/ 0 w 250"/>
                <a:gd name="T1" fmla="*/ 0 h 298"/>
                <a:gd name="T2" fmla="*/ 0 w 250"/>
                <a:gd name="T3" fmla="*/ 0 h 298"/>
                <a:gd name="T4" fmla="*/ 0 w 250"/>
                <a:gd name="T5" fmla="*/ 0 h 298"/>
                <a:gd name="T6" fmla="*/ 0 w 250"/>
                <a:gd name="T7" fmla="*/ 0 h 298"/>
                <a:gd name="T8" fmla="*/ 0 w 250"/>
                <a:gd name="T9" fmla="*/ 0 h 298"/>
                <a:gd name="T10" fmla="*/ 0 w 250"/>
                <a:gd name="T11" fmla="*/ 0 h 298"/>
                <a:gd name="T12" fmla="*/ 0 w 250"/>
                <a:gd name="T13" fmla="*/ 0 h 298"/>
                <a:gd name="T14" fmla="*/ 0 w 250"/>
                <a:gd name="T15" fmla="*/ 0 h 298"/>
                <a:gd name="T16" fmla="*/ 0 w 250"/>
                <a:gd name="T17" fmla="*/ 0 h 298"/>
                <a:gd name="T18" fmla="*/ 0 w 250"/>
                <a:gd name="T19" fmla="*/ 0 h 298"/>
                <a:gd name="T20" fmla="*/ 0 w 250"/>
                <a:gd name="T21" fmla="*/ 0 h 298"/>
                <a:gd name="T22" fmla="*/ 0 w 250"/>
                <a:gd name="T23" fmla="*/ 0 h 298"/>
                <a:gd name="T24" fmla="*/ 0 w 250"/>
                <a:gd name="T25" fmla="*/ 0 h 298"/>
                <a:gd name="T26" fmla="*/ 0 w 250"/>
                <a:gd name="T27" fmla="*/ 0 h 298"/>
                <a:gd name="T28" fmla="*/ 0 w 250"/>
                <a:gd name="T29" fmla="*/ 0 h 298"/>
                <a:gd name="T30" fmla="*/ 0 w 250"/>
                <a:gd name="T31" fmla="*/ 0 h 298"/>
                <a:gd name="T32" fmla="*/ 0 w 250"/>
                <a:gd name="T33" fmla="*/ 0 h 298"/>
                <a:gd name="T34" fmla="*/ 0 w 250"/>
                <a:gd name="T35" fmla="*/ 0 h 298"/>
                <a:gd name="T36" fmla="*/ 0 w 250"/>
                <a:gd name="T37" fmla="*/ 0 h 298"/>
                <a:gd name="T38" fmla="*/ 0 w 250"/>
                <a:gd name="T39" fmla="*/ 0 h 298"/>
                <a:gd name="T40" fmla="*/ 0 w 250"/>
                <a:gd name="T41" fmla="*/ 0 h 298"/>
                <a:gd name="T42" fmla="*/ 0 w 250"/>
                <a:gd name="T43" fmla="*/ 0 h 298"/>
                <a:gd name="T44" fmla="*/ 0 w 250"/>
                <a:gd name="T45" fmla="*/ 0 h 298"/>
                <a:gd name="T46" fmla="*/ 0 w 250"/>
                <a:gd name="T47" fmla="*/ 0 h 298"/>
                <a:gd name="T48" fmla="*/ 0 w 250"/>
                <a:gd name="T49" fmla="*/ 0 h 298"/>
                <a:gd name="T50" fmla="*/ 0 w 250"/>
                <a:gd name="T51" fmla="*/ 0 h 298"/>
                <a:gd name="T52" fmla="*/ 0 w 250"/>
                <a:gd name="T53" fmla="*/ 0 h 298"/>
                <a:gd name="T54" fmla="*/ 0 w 250"/>
                <a:gd name="T55" fmla="*/ 0 h 298"/>
                <a:gd name="T56" fmla="*/ 0 w 250"/>
                <a:gd name="T57" fmla="*/ 0 h 298"/>
                <a:gd name="T58" fmla="*/ 0 w 250"/>
                <a:gd name="T59" fmla="*/ 0 h 298"/>
                <a:gd name="T60" fmla="*/ 0 w 250"/>
                <a:gd name="T61" fmla="*/ 0 h 298"/>
                <a:gd name="T62" fmla="*/ 0 w 250"/>
                <a:gd name="T63" fmla="*/ 0 h 298"/>
                <a:gd name="T64" fmla="*/ 0 w 250"/>
                <a:gd name="T65" fmla="*/ 0 h 298"/>
                <a:gd name="T66" fmla="*/ 0 w 250"/>
                <a:gd name="T67" fmla="*/ 0 h 298"/>
                <a:gd name="T68" fmla="*/ 0 w 250"/>
                <a:gd name="T69" fmla="*/ 0 h 298"/>
                <a:gd name="T70" fmla="*/ 0 w 250"/>
                <a:gd name="T71" fmla="*/ 0 h 298"/>
                <a:gd name="T72" fmla="*/ 0 w 250"/>
                <a:gd name="T73" fmla="*/ 0 h 298"/>
                <a:gd name="T74" fmla="*/ 0 w 250"/>
                <a:gd name="T75" fmla="*/ 0 h 298"/>
                <a:gd name="T76" fmla="*/ 0 w 250"/>
                <a:gd name="T77" fmla="*/ 0 h 298"/>
                <a:gd name="T78" fmla="*/ 0 w 250"/>
                <a:gd name="T79" fmla="*/ 0 h 298"/>
                <a:gd name="T80" fmla="*/ 0 w 250"/>
                <a:gd name="T81" fmla="*/ 0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0"/>
                <a:gd name="T124" fmla="*/ 0 h 298"/>
                <a:gd name="T125" fmla="*/ 250 w 250"/>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0" h="298">
                  <a:moveTo>
                    <a:pt x="207" y="296"/>
                  </a:moveTo>
                  <a:lnTo>
                    <a:pt x="219" y="286"/>
                  </a:lnTo>
                  <a:lnTo>
                    <a:pt x="232" y="267"/>
                  </a:lnTo>
                  <a:lnTo>
                    <a:pt x="242" y="241"/>
                  </a:lnTo>
                  <a:lnTo>
                    <a:pt x="248" y="206"/>
                  </a:lnTo>
                  <a:lnTo>
                    <a:pt x="250" y="165"/>
                  </a:lnTo>
                  <a:lnTo>
                    <a:pt x="245" y="116"/>
                  </a:lnTo>
                  <a:lnTo>
                    <a:pt x="233" y="62"/>
                  </a:lnTo>
                  <a:lnTo>
                    <a:pt x="211" y="0"/>
                  </a:lnTo>
                  <a:lnTo>
                    <a:pt x="198" y="6"/>
                  </a:lnTo>
                  <a:lnTo>
                    <a:pt x="185" y="12"/>
                  </a:lnTo>
                  <a:lnTo>
                    <a:pt x="171" y="17"/>
                  </a:lnTo>
                  <a:lnTo>
                    <a:pt x="158" y="24"/>
                  </a:lnTo>
                  <a:lnTo>
                    <a:pt x="145" y="29"/>
                  </a:lnTo>
                  <a:lnTo>
                    <a:pt x="132" y="35"/>
                  </a:lnTo>
                  <a:lnTo>
                    <a:pt x="118" y="41"/>
                  </a:lnTo>
                  <a:lnTo>
                    <a:pt x="106" y="46"/>
                  </a:lnTo>
                  <a:lnTo>
                    <a:pt x="93" y="52"/>
                  </a:lnTo>
                  <a:lnTo>
                    <a:pt x="80" y="57"/>
                  </a:lnTo>
                  <a:lnTo>
                    <a:pt x="66" y="64"/>
                  </a:lnTo>
                  <a:lnTo>
                    <a:pt x="53" y="69"/>
                  </a:lnTo>
                  <a:lnTo>
                    <a:pt x="40" y="75"/>
                  </a:lnTo>
                  <a:lnTo>
                    <a:pt x="27" y="81"/>
                  </a:lnTo>
                  <a:lnTo>
                    <a:pt x="13" y="87"/>
                  </a:lnTo>
                  <a:lnTo>
                    <a:pt x="0" y="92"/>
                  </a:lnTo>
                  <a:lnTo>
                    <a:pt x="13" y="123"/>
                  </a:lnTo>
                  <a:lnTo>
                    <a:pt x="28" y="150"/>
                  </a:lnTo>
                  <a:lnTo>
                    <a:pt x="42" y="175"/>
                  </a:lnTo>
                  <a:lnTo>
                    <a:pt x="57" y="198"/>
                  </a:lnTo>
                  <a:lnTo>
                    <a:pt x="73" y="218"/>
                  </a:lnTo>
                  <a:lnTo>
                    <a:pt x="87" y="236"/>
                  </a:lnTo>
                  <a:lnTo>
                    <a:pt x="102" y="250"/>
                  </a:lnTo>
                  <a:lnTo>
                    <a:pt x="117" y="263"/>
                  </a:lnTo>
                  <a:lnTo>
                    <a:pt x="132" y="274"/>
                  </a:lnTo>
                  <a:lnTo>
                    <a:pt x="145" y="283"/>
                  </a:lnTo>
                  <a:lnTo>
                    <a:pt x="158" y="289"/>
                  </a:lnTo>
                  <a:lnTo>
                    <a:pt x="170" y="294"/>
                  </a:lnTo>
                  <a:lnTo>
                    <a:pt x="182" y="297"/>
                  </a:lnTo>
                  <a:lnTo>
                    <a:pt x="192" y="298"/>
                  </a:lnTo>
                  <a:lnTo>
                    <a:pt x="200" y="298"/>
                  </a:lnTo>
                  <a:lnTo>
                    <a:pt x="207" y="296"/>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07" name="Freeform 126"/>
            <p:cNvSpPr/>
            <p:nvPr/>
          </p:nvSpPr>
          <p:spPr bwMode="auto">
            <a:xfrm>
              <a:off x="1176" y="3433"/>
              <a:ext cx="10" cy="16"/>
            </a:xfrm>
            <a:custGeom>
              <a:avLst/>
              <a:gdLst>
                <a:gd name="T0" fmla="*/ 0 w 226"/>
                <a:gd name="T1" fmla="*/ 0 h 287"/>
                <a:gd name="T2" fmla="*/ 0 w 226"/>
                <a:gd name="T3" fmla="*/ 0 h 287"/>
                <a:gd name="T4" fmla="*/ 0 w 226"/>
                <a:gd name="T5" fmla="*/ 0 h 287"/>
                <a:gd name="T6" fmla="*/ 0 w 226"/>
                <a:gd name="T7" fmla="*/ 0 h 287"/>
                <a:gd name="T8" fmla="*/ 0 w 226"/>
                <a:gd name="T9" fmla="*/ 0 h 287"/>
                <a:gd name="T10" fmla="*/ 0 w 226"/>
                <a:gd name="T11" fmla="*/ 0 h 287"/>
                <a:gd name="T12" fmla="*/ 0 w 226"/>
                <a:gd name="T13" fmla="*/ 0 h 287"/>
                <a:gd name="T14" fmla="*/ 0 w 226"/>
                <a:gd name="T15" fmla="*/ 0 h 287"/>
                <a:gd name="T16" fmla="*/ 0 w 226"/>
                <a:gd name="T17" fmla="*/ 0 h 287"/>
                <a:gd name="T18" fmla="*/ 0 w 226"/>
                <a:gd name="T19" fmla="*/ 0 h 287"/>
                <a:gd name="T20" fmla="*/ 0 w 226"/>
                <a:gd name="T21" fmla="*/ 0 h 287"/>
                <a:gd name="T22" fmla="*/ 0 w 226"/>
                <a:gd name="T23" fmla="*/ 0 h 287"/>
                <a:gd name="T24" fmla="*/ 0 w 226"/>
                <a:gd name="T25" fmla="*/ 0 h 287"/>
                <a:gd name="T26" fmla="*/ 0 w 226"/>
                <a:gd name="T27" fmla="*/ 0 h 287"/>
                <a:gd name="T28" fmla="*/ 0 w 226"/>
                <a:gd name="T29" fmla="*/ 0 h 287"/>
                <a:gd name="T30" fmla="*/ 0 w 226"/>
                <a:gd name="T31" fmla="*/ 0 h 287"/>
                <a:gd name="T32" fmla="*/ 0 w 226"/>
                <a:gd name="T33" fmla="*/ 0 h 287"/>
                <a:gd name="T34" fmla="*/ 0 w 226"/>
                <a:gd name="T35" fmla="*/ 0 h 287"/>
                <a:gd name="T36" fmla="*/ 0 w 226"/>
                <a:gd name="T37" fmla="*/ 0 h 287"/>
                <a:gd name="T38" fmla="*/ 0 w 226"/>
                <a:gd name="T39" fmla="*/ 0 h 287"/>
                <a:gd name="T40" fmla="*/ 0 w 226"/>
                <a:gd name="T41" fmla="*/ 0 h 287"/>
                <a:gd name="T42" fmla="*/ 0 w 226"/>
                <a:gd name="T43" fmla="*/ 0 h 287"/>
                <a:gd name="T44" fmla="*/ 0 w 226"/>
                <a:gd name="T45" fmla="*/ 0 h 287"/>
                <a:gd name="T46" fmla="*/ 0 w 226"/>
                <a:gd name="T47" fmla="*/ 0 h 287"/>
                <a:gd name="T48" fmla="*/ 0 w 226"/>
                <a:gd name="T49" fmla="*/ 0 h 287"/>
                <a:gd name="T50" fmla="*/ 0 w 226"/>
                <a:gd name="T51" fmla="*/ 0 h 287"/>
                <a:gd name="T52" fmla="*/ 0 w 226"/>
                <a:gd name="T53" fmla="*/ 0 h 287"/>
                <a:gd name="T54" fmla="*/ 0 w 226"/>
                <a:gd name="T55" fmla="*/ 0 h 287"/>
                <a:gd name="T56" fmla="*/ 0 w 226"/>
                <a:gd name="T57" fmla="*/ 0 h 287"/>
                <a:gd name="T58" fmla="*/ 0 w 226"/>
                <a:gd name="T59" fmla="*/ 0 h 287"/>
                <a:gd name="T60" fmla="*/ 0 w 226"/>
                <a:gd name="T61" fmla="*/ 0 h 287"/>
                <a:gd name="T62" fmla="*/ 0 w 226"/>
                <a:gd name="T63" fmla="*/ 0 h 287"/>
                <a:gd name="T64" fmla="*/ 0 w 226"/>
                <a:gd name="T65" fmla="*/ 0 h 287"/>
                <a:gd name="T66" fmla="*/ 0 w 226"/>
                <a:gd name="T67" fmla="*/ 0 h 287"/>
                <a:gd name="T68" fmla="*/ 0 w 226"/>
                <a:gd name="T69" fmla="*/ 0 h 287"/>
                <a:gd name="T70" fmla="*/ 0 w 226"/>
                <a:gd name="T71" fmla="*/ 0 h 287"/>
                <a:gd name="T72" fmla="*/ 0 w 226"/>
                <a:gd name="T73" fmla="*/ 0 h 287"/>
                <a:gd name="T74" fmla="*/ 0 w 226"/>
                <a:gd name="T75" fmla="*/ 0 h 287"/>
                <a:gd name="T76" fmla="*/ 0 w 226"/>
                <a:gd name="T77" fmla="*/ 0 h 287"/>
                <a:gd name="T78" fmla="*/ 0 w 226"/>
                <a:gd name="T79" fmla="*/ 0 h 287"/>
                <a:gd name="T80" fmla="*/ 0 w 226"/>
                <a:gd name="T81" fmla="*/ 0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6"/>
                <a:gd name="T124" fmla="*/ 0 h 287"/>
                <a:gd name="T125" fmla="*/ 226 w 226"/>
                <a:gd name="T126" fmla="*/ 287 h 2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6" h="287">
                  <a:moveTo>
                    <a:pt x="199" y="285"/>
                  </a:moveTo>
                  <a:lnTo>
                    <a:pt x="209" y="276"/>
                  </a:lnTo>
                  <a:lnTo>
                    <a:pt x="217" y="259"/>
                  </a:lnTo>
                  <a:lnTo>
                    <a:pt x="224" y="234"/>
                  </a:lnTo>
                  <a:lnTo>
                    <a:pt x="226" y="202"/>
                  </a:lnTo>
                  <a:lnTo>
                    <a:pt x="223" y="162"/>
                  </a:lnTo>
                  <a:lnTo>
                    <a:pt x="214" y="115"/>
                  </a:lnTo>
                  <a:lnTo>
                    <a:pt x="200" y="61"/>
                  </a:lnTo>
                  <a:lnTo>
                    <a:pt x="178" y="0"/>
                  </a:lnTo>
                  <a:lnTo>
                    <a:pt x="166" y="5"/>
                  </a:lnTo>
                  <a:lnTo>
                    <a:pt x="155" y="10"/>
                  </a:lnTo>
                  <a:lnTo>
                    <a:pt x="144" y="15"/>
                  </a:lnTo>
                  <a:lnTo>
                    <a:pt x="134" y="20"/>
                  </a:lnTo>
                  <a:lnTo>
                    <a:pt x="123" y="24"/>
                  </a:lnTo>
                  <a:lnTo>
                    <a:pt x="111" y="30"/>
                  </a:lnTo>
                  <a:lnTo>
                    <a:pt x="100" y="34"/>
                  </a:lnTo>
                  <a:lnTo>
                    <a:pt x="89" y="39"/>
                  </a:lnTo>
                  <a:lnTo>
                    <a:pt x="78" y="44"/>
                  </a:lnTo>
                  <a:lnTo>
                    <a:pt x="67" y="49"/>
                  </a:lnTo>
                  <a:lnTo>
                    <a:pt x="55" y="54"/>
                  </a:lnTo>
                  <a:lnTo>
                    <a:pt x="45" y="58"/>
                  </a:lnTo>
                  <a:lnTo>
                    <a:pt x="34" y="63"/>
                  </a:lnTo>
                  <a:lnTo>
                    <a:pt x="23" y="69"/>
                  </a:lnTo>
                  <a:lnTo>
                    <a:pt x="11" y="73"/>
                  </a:lnTo>
                  <a:lnTo>
                    <a:pt x="0" y="78"/>
                  </a:lnTo>
                  <a:lnTo>
                    <a:pt x="13" y="109"/>
                  </a:lnTo>
                  <a:lnTo>
                    <a:pt x="28" y="136"/>
                  </a:lnTo>
                  <a:lnTo>
                    <a:pt x="42" y="161"/>
                  </a:lnTo>
                  <a:lnTo>
                    <a:pt x="56" y="184"/>
                  </a:lnTo>
                  <a:lnTo>
                    <a:pt x="72" y="204"/>
                  </a:lnTo>
                  <a:lnTo>
                    <a:pt x="86" y="221"/>
                  </a:lnTo>
                  <a:lnTo>
                    <a:pt x="101" y="236"/>
                  </a:lnTo>
                  <a:lnTo>
                    <a:pt x="115" y="250"/>
                  </a:lnTo>
                  <a:lnTo>
                    <a:pt x="129" y="260"/>
                  </a:lnTo>
                  <a:lnTo>
                    <a:pt x="142" y="270"/>
                  </a:lnTo>
                  <a:lnTo>
                    <a:pt x="155" y="276"/>
                  </a:lnTo>
                  <a:lnTo>
                    <a:pt x="166" y="282"/>
                  </a:lnTo>
                  <a:lnTo>
                    <a:pt x="177" y="285"/>
                  </a:lnTo>
                  <a:lnTo>
                    <a:pt x="186" y="287"/>
                  </a:lnTo>
                  <a:lnTo>
                    <a:pt x="193" y="287"/>
                  </a:lnTo>
                  <a:lnTo>
                    <a:pt x="199" y="285"/>
                  </a:lnTo>
                  <a:close/>
                </a:path>
              </a:pathLst>
            </a:custGeom>
            <a:solidFill>
              <a:srgbClr val="2B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08" name="Freeform 127"/>
            <p:cNvSpPr/>
            <p:nvPr/>
          </p:nvSpPr>
          <p:spPr bwMode="auto">
            <a:xfrm>
              <a:off x="1177" y="3434"/>
              <a:ext cx="9" cy="15"/>
            </a:xfrm>
            <a:custGeom>
              <a:avLst/>
              <a:gdLst>
                <a:gd name="T0" fmla="*/ 0 w 202"/>
                <a:gd name="T1" fmla="*/ 0 h 274"/>
                <a:gd name="T2" fmla="*/ 0 w 202"/>
                <a:gd name="T3" fmla="*/ 0 h 274"/>
                <a:gd name="T4" fmla="*/ 0 w 202"/>
                <a:gd name="T5" fmla="*/ 0 h 274"/>
                <a:gd name="T6" fmla="*/ 0 w 202"/>
                <a:gd name="T7" fmla="*/ 0 h 274"/>
                <a:gd name="T8" fmla="*/ 0 w 202"/>
                <a:gd name="T9" fmla="*/ 0 h 274"/>
                <a:gd name="T10" fmla="*/ 0 w 202"/>
                <a:gd name="T11" fmla="*/ 0 h 274"/>
                <a:gd name="T12" fmla="*/ 0 w 202"/>
                <a:gd name="T13" fmla="*/ 0 h 274"/>
                <a:gd name="T14" fmla="*/ 0 w 202"/>
                <a:gd name="T15" fmla="*/ 0 h 274"/>
                <a:gd name="T16" fmla="*/ 0 w 202"/>
                <a:gd name="T17" fmla="*/ 0 h 274"/>
                <a:gd name="T18" fmla="*/ 0 w 202"/>
                <a:gd name="T19" fmla="*/ 0 h 274"/>
                <a:gd name="T20" fmla="*/ 0 w 202"/>
                <a:gd name="T21" fmla="*/ 0 h 274"/>
                <a:gd name="T22" fmla="*/ 0 w 202"/>
                <a:gd name="T23" fmla="*/ 0 h 274"/>
                <a:gd name="T24" fmla="*/ 0 w 202"/>
                <a:gd name="T25" fmla="*/ 0 h 274"/>
                <a:gd name="T26" fmla="*/ 0 w 202"/>
                <a:gd name="T27" fmla="*/ 0 h 274"/>
                <a:gd name="T28" fmla="*/ 0 w 202"/>
                <a:gd name="T29" fmla="*/ 0 h 274"/>
                <a:gd name="T30" fmla="*/ 0 w 202"/>
                <a:gd name="T31" fmla="*/ 0 h 274"/>
                <a:gd name="T32" fmla="*/ 0 w 202"/>
                <a:gd name="T33" fmla="*/ 0 h 274"/>
                <a:gd name="T34" fmla="*/ 0 w 202"/>
                <a:gd name="T35" fmla="*/ 0 h 274"/>
                <a:gd name="T36" fmla="*/ 0 w 202"/>
                <a:gd name="T37" fmla="*/ 0 h 274"/>
                <a:gd name="T38" fmla="*/ 0 w 202"/>
                <a:gd name="T39" fmla="*/ 0 h 274"/>
                <a:gd name="T40" fmla="*/ 0 w 202"/>
                <a:gd name="T41" fmla="*/ 0 h 274"/>
                <a:gd name="T42" fmla="*/ 0 w 202"/>
                <a:gd name="T43" fmla="*/ 0 h 274"/>
                <a:gd name="T44" fmla="*/ 0 w 202"/>
                <a:gd name="T45" fmla="*/ 0 h 274"/>
                <a:gd name="T46" fmla="*/ 0 w 202"/>
                <a:gd name="T47" fmla="*/ 0 h 274"/>
                <a:gd name="T48" fmla="*/ 0 w 202"/>
                <a:gd name="T49" fmla="*/ 0 h 274"/>
                <a:gd name="T50" fmla="*/ 0 w 202"/>
                <a:gd name="T51" fmla="*/ 0 h 274"/>
                <a:gd name="T52" fmla="*/ 0 w 202"/>
                <a:gd name="T53" fmla="*/ 0 h 274"/>
                <a:gd name="T54" fmla="*/ 0 w 202"/>
                <a:gd name="T55" fmla="*/ 0 h 274"/>
                <a:gd name="T56" fmla="*/ 0 w 202"/>
                <a:gd name="T57" fmla="*/ 0 h 274"/>
                <a:gd name="T58" fmla="*/ 0 w 202"/>
                <a:gd name="T59" fmla="*/ 0 h 274"/>
                <a:gd name="T60" fmla="*/ 0 w 202"/>
                <a:gd name="T61" fmla="*/ 0 h 274"/>
                <a:gd name="T62" fmla="*/ 0 w 202"/>
                <a:gd name="T63" fmla="*/ 0 h 274"/>
                <a:gd name="T64" fmla="*/ 0 w 202"/>
                <a:gd name="T65" fmla="*/ 0 h 2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274"/>
                <a:gd name="T101" fmla="*/ 202 w 202"/>
                <a:gd name="T102" fmla="*/ 274 h 2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274">
                  <a:moveTo>
                    <a:pt x="189" y="273"/>
                  </a:moveTo>
                  <a:lnTo>
                    <a:pt x="196" y="265"/>
                  </a:lnTo>
                  <a:lnTo>
                    <a:pt x="201" y="251"/>
                  </a:lnTo>
                  <a:lnTo>
                    <a:pt x="202" y="227"/>
                  </a:lnTo>
                  <a:lnTo>
                    <a:pt x="200" y="197"/>
                  </a:lnTo>
                  <a:lnTo>
                    <a:pt x="193" y="159"/>
                  </a:lnTo>
                  <a:lnTo>
                    <a:pt x="182" y="114"/>
                  </a:lnTo>
                  <a:lnTo>
                    <a:pt x="165" y="60"/>
                  </a:lnTo>
                  <a:lnTo>
                    <a:pt x="142" y="0"/>
                  </a:lnTo>
                  <a:lnTo>
                    <a:pt x="125" y="7"/>
                  </a:lnTo>
                  <a:lnTo>
                    <a:pt x="107" y="14"/>
                  </a:lnTo>
                  <a:lnTo>
                    <a:pt x="89" y="23"/>
                  </a:lnTo>
                  <a:lnTo>
                    <a:pt x="72" y="30"/>
                  </a:lnTo>
                  <a:lnTo>
                    <a:pt x="53" y="39"/>
                  </a:lnTo>
                  <a:lnTo>
                    <a:pt x="36" y="46"/>
                  </a:lnTo>
                  <a:lnTo>
                    <a:pt x="18" y="54"/>
                  </a:lnTo>
                  <a:lnTo>
                    <a:pt x="0" y="62"/>
                  </a:lnTo>
                  <a:lnTo>
                    <a:pt x="14" y="92"/>
                  </a:lnTo>
                  <a:lnTo>
                    <a:pt x="28" y="120"/>
                  </a:lnTo>
                  <a:lnTo>
                    <a:pt x="41" y="145"/>
                  </a:lnTo>
                  <a:lnTo>
                    <a:pt x="57" y="168"/>
                  </a:lnTo>
                  <a:lnTo>
                    <a:pt x="71" y="188"/>
                  </a:lnTo>
                  <a:lnTo>
                    <a:pt x="85" y="206"/>
                  </a:lnTo>
                  <a:lnTo>
                    <a:pt x="98" y="221"/>
                  </a:lnTo>
                  <a:lnTo>
                    <a:pt x="113" y="235"/>
                  </a:lnTo>
                  <a:lnTo>
                    <a:pt x="126" y="246"/>
                  </a:lnTo>
                  <a:lnTo>
                    <a:pt x="138" y="256"/>
                  </a:lnTo>
                  <a:lnTo>
                    <a:pt x="149" y="262"/>
                  </a:lnTo>
                  <a:lnTo>
                    <a:pt x="160" y="268"/>
                  </a:lnTo>
                  <a:lnTo>
                    <a:pt x="170" y="272"/>
                  </a:lnTo>
                  <a:lnTo>
                    <a:pt x="178" y="274"/>
                  </a:lnTo>
                  <a:lnTo>
                    <a:pt x="184" y="274"/>
                  </a:lnTo>
                  <a:lnTo>
                    <a:pt x="189" y="273"/>
                  </a:lnTo>
                  <a:close/>
                </a:path>
              </a:pathLst>
            </a:custGeom>
            <a:solidFill>
              <a:srgbClr val="474F4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09" name="Freeform 128"/>
            <p:cNvSpPr/>
            <p:nvPr/>
          </p:nvSpPr>
          <p:spPr bwMode="auto">
            <a:xfrm>
              <a:off x="1177" y="3435"/>
              <a:ext cx="9" cy="14"/>
            </a:xfrm>
            <a:custGeom>
              <a:avLst/>
              <a:gdLst>
                <a:gd name="T0" fmla="*/ 0 w 186"/>
                <a:gd name="T1" fmla="*/ 0 h 264"/>
                <a:gd name="T2" fmla="*/ 0 w 186"/>
                <a:gd name="T3" fmla="*/ 0 h 264"/>
                <a:gd name="T4" fmla="*/ 0 w 186"/>
                <a:gd name="T5" fmla="*/ 0 h 264"/>
                <a:gd name="T6" fmla="*/ 0 w 186"/>
                <a:gd name="T7" fmla="*/ 0 h 264"/>
                <a:gd name="T8" fmla="*/ 0 w 186"/>
                <a:gd name="T9" fmla="*/ 0 h 264"/>
                <a:gd name="T10" fmla="*/ 0 w 186"/>
                <a:gd name="T11" fmla="*/ 0 h 264"/>
                <a:gd name="T12" fmla="*/ 0 w 186"/>
                <a:gd name="T13" fmla="*/ 0 h 264"/>
                <a:gd name="T14" fmla="*/ 0 w 186"/>
                <a:gd name="T15" fmla="*/ 0 h 264"/>
                <a:gd name="T16" fmla="*/ 0 w 186"/>
                <a:gd name="T17" fmla="*/ 0 h 264"/>
                <a:gd name="T18" fmla="*/ 0 w 186"/>
                <a:gd name="T19" fmla="*/ 0 h 264"/>
                <a:gd name="T20" fmla="*/ 0 w 186"/>
                <a:gd name="T21" fmla="*/ 0 h 264"/>
                <a:gd name="T22" fmla="*/ 0 w 186"/>
                <a:gd name="T23" fmla="*/ 0 h 264"/>
                <a:gd name="T24" fmla="*/ 0 w 186"/>
                <a:gd name="T25" fmla="*/ 0 h 264"/>
                <a:gd name="T26" fmla="*/ 0 w 186"/>
                <a:gd name="T27" fmla="*/ 0 h 264"/>
                <a:gd name="T28" fmla="*/ 0 w 186"/>
                <a:gd name="T29" fmla="*/ 0 h 264"/>
                <a:gd name="T30" fmla="*/ 0 w 186"/>
                <a:gd name="T31" fmla="*/ 0 h 264"/>
                <a:gd name="T32" fmla="*/ 0 w 186"/>
                <a:gd name="T33" fmla="*/ 0 h 264"/>
                <a:gd name="T34" fmla="*/ 0 w 186"/>
                <a:gd name="T35" fmla="*/ 0 h 264"/>
                <a:gd name="T36" fmla="*/ 0 w 186"/>
                <a:gd name="T37" fmla="*/ 0 h 264"/>
                <a:gd name="T38" fmla="*/ 0 w 186"/>
                <a:gd name="T39" fmla="*/ 0 h 264"/>
                <a:gd name="T40" fmla="*/ 0 w 186"/>
                <a:gd name="T41" fmla="*/ 0 h 264"/>
                <a:gd name="T42" fmla="*/ 0 w 186"/>
                <a:gd name="T43" fmla="*/ 0 h 264"/>
                <a:gd name="T44" fmla="*/ 0 w 186"/>
                <a:gd name="T45" fmla="*/ 0 h 264"/>
                <a:gd name="T46" fmla="*/ 0 w 186"/>
                <a:gd name="T47" fmla="*/ 0 h 264"/>
                <a:gd name="T48" fmla="*/ 0 w 186"/>
                <a:gd name="T49" fmla="*/ 0 h 264"/>
                <a:gd name="T50" fmla="*/ 0 w 186"/>
                <a:gd name="T51" fmla="*/ 0 h 264"/>
                <a:gd name="T52" fmla="*/ 0 w 186"/>
                <a:gd name="T53" fmla="*/ 0 h 264"/>
                <a:gd name="T54" fmla="*/ 0 w 186"/>
                <a:gd name="T55" fmla="*/ 0 h 264"/>
                <a:gd name="T56" fmla="*/ 0 w 186"/>
                <a:gd name="T57" fmla="*/ 0 h 264"/>
                <a:gd name="T58" fmla="*/ 0 w 186"/>
                <a:gd name="T59" fmla="*/ 0 h 264"/>
                <a:gd name="T60" fmla="*/ 0 w 186"/>
                <a:gd name="T61" fmla="*/ 0 h 264"/>
                <a:gd name="T62" fmla="*/ 0 w 186"/>
                <a:gd name="T63" fmla="*/ 0 h 264"/>
                <a:gd name="T64" fmla="*/ 0 w 186"/>
                <a:gd name="T65" fmla="*/ 0 h 2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64"/>
                <a:gd name="T101" fmla="*/ 186 w 186"/>
                <a:gd name="T102" fmla="*/ 264 h 2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64">
                  <a:moveTo>
                    <a:pt x="180" y="263"/>
                  </a:moveTo>
                  <a:lnTo>
                    <a:pt x="185" y="256"/>
                  </a:lnTo>
                  <a:lnTo>
                    <a:pt x="186" y="243"/>
                  </a:lnTo>
                  <a:lnTo>
                    <a:pt x="183" y="222"/>
                  </a:lnTo>
                  <a:lnTo>
                    <a:pt x="177" y="193"/>
                  </a:lnTo>
                  <a:lnTo>
                    <a:pt x="166" y="157"/>
                  </a:lnTo>
                  <a:lnTo>
                    <a:pt x="151" y="113"/>
                  </a:lnTo>
                  <a:lnTo>
                    <a:pt x="131" y="60"/>
                  </a:lnTo>
                  <a:lnTo>
                    <a:pt x="108" y="0"/>
                  </a:lnTo>
                  <a:lnTo>
                    <a:pt x="94" y="7"/>
                  </a:lnTo>
                  <a:lnTo>
                    <a:pt x="80" y="13"/>
                  </a:lnTo>
                  <a:lnTo>
                    <a:pt x="67" y="18"/>
                  </a:lnTo>
                  <a:lnTo>
                    <a:pt x="54" y="24"/>
                  </a:lnTo>
                  <a:lnTo>
                    <a:pt x="40" y="30"/>
                  </a:lnTo>
                  <a:lnTo>
                    <a:pt x="27" y="36"/>
                  </a:lnTo>
                  <a:lnTo>
                    <a:pt x="13" y="41"/>
                  </a:lnTo>
                  <a:lnTo>
                    <a:pt x="0" y="48"/>
                  </a:lnTo>
                  <a:lnTo>
                    <a:pt x="13" y="78"/>
                  </a:lnTo>
                  <a:lnTo>
                    <a:pt x="26" y="106"/>
                  </a:lnTo>
                  <a:lnTo>
                    <a:pt x="40" y="131"/>
                  </a:lnTo>
                  <a:lnTo>
                    <a:pt x="55" y="154"/>
                  </a:lnTo>
                  <a:lnTo>
                    <a:pt x="69" y="174"/>
                  </a:lnTo>
                  <a:lnTo>
                    <a:pt x="83" y="192"/>
                  </a:lnTo>
                  <a:lnTo>
                    <a:pt x="96" y="208"/>
                  </a:lnTo>
                  <a:lnTo>
                    <a:pt x="110" y="222"/>
                  </a:lnTo>
                  <a:lnTo>
                    <a:pt x="122" y="233"/>
                  </a:lnTo>
                  <a:lnTo>
                    <a:pt x="134" y="243"/>
                  </a:lnTo>
                  <a:lnTo>
                    <a:pt x="145" y="250"/>
                  </a:lnTo>
                  <a:lnTo>
                    <a:pt x="155" y="256"/>
                  </a:lnTo>
                  <a:lnTo>
                    <a:pt x="164" y="261"/>
                  </a:lnTo>
                  <a:lnTo>
                    <a:pt x="171" y="263"/>
                  </a:lnTo>
                  <a:lnTo>
                    <a:pt x="176" y="264"/>
                  </a:lnTo>
                  <a:lnTo>
                    <a:pt x="180" y="263"/>
                  </a:lnTo>
                  <a:close/>
                </a:path>
              </a:pathLst>
            </a:custGeom>
            <a:solidFill>
              <a:srgbClr val="61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10" name="Freeform 129"/>
            <p:cNvSpPr/>
            <p:nvPr/>
          </p:nvSpPr>
          <p:spPr bwMode="auto">
            <a:xfrm>
              <a:off x="1177" y="3435"/>
              <a:ext cx="8" cy="14"/>
            </a:xfrm>
            <a:custGeom>
              <a:avLst/>
              <a:gdLst>
                <a:gd name="T0" fmla="*/ 0 w 173"/>
                <a:gd name="T1" fmla="*/ 0 h 251"/>
                <a:gd name="T2" fmla="*/ 0 w 173"/>
                <a:gd name="T3" fmla="*/ 0 h 251"/>
                <a:gd name="T4" fmla="*/ 0 w 173"/>
                <a:gd name="T5" fmla="*/ 0 h 251"/>
                <a:gd name="T6" fmla="*/ 0 w 173"/>
                <a:gd name="T7" fmla="*/ 0 h 251"/>
                <a:gd name="T8" fmla="*/ 0 w 173"/>
                <a:gd name="T9" fmla="*/ 0 h 251"/>
                <a:gd name="T10" fmla="*/ 0 w 173"/>
                <a:gd name="T11" fmla="*/ 0 h 251"/>
                <a:gd name="T12" fmla="*/ 0 w 173"/>
                <a:gd name="T13" fmla="*/ 0 h 251"/>
                <a:gd name="T14" fmla="*/ 0 w 173"/>
                <a:gd name="T15" fmla="*/ 0 h 251"/>
                <a:gd name="T16" fmla="*/ 0 w 173"/>
                <a:gd name="T17" fmla="*/ 0 h 251"/>
                <a:gd name="T18" fmla="*/ 0 w 173"/>
                <a:gd name="T19" fmla="*/ 0 h 251"/>
                <a:gd name="T20" fmla="*/ 0 w 173"/>
                <a:gd name="T21" fmla="*/ 0 h 251"/>
                <a:gd name="T22" fmla="*/ 0 w 173"/>
                <a:gd name="T23" fmla="*/ 0 h 251"/>
                <a:gd name="T24" fmla="*/ 0 w 173"/>
                <a:gd name="T25" fmla="*/ 0 h 251"/>
                <a:gd name="T26" fmla="*/ 0 w 173"/>
                <a:gd name="T27" fmla="*/ 0 h 251"/>
                <a:gd name="T28" fmla="*/ 0 w 173"/>
                <a:gd name="T29" fmla="*/ 0 h 251"/>
                <a:gd name="T30" fmla="*/ 0 w 173"/>
                <a:gd name="T31" fmla="*/ 0 h 251"/>
                <a:gd name="T32" fmla="*/ 0 w 173"/>
                <a:gd name="T33" fmla="*/ 0 h 251"/>
                <a:gd name="T34" fmla="*/ 0 w 173"/>
                <a:gd name="T35" fmla="*/ 0 h 251"/>
                <a:gd name="T36" fmla="*/ 0 w 173"/>
                <a:gd name="T37" fmla="*/ 0 h 251"/>
                <a:gd name="T38" fmla="*/ 0 w 173"/>
                <a:gd name="T39" fmla="*/ 0 h 251"/>
                <a:gd name="T40" fmla="*/ 0 w 173"/>
                <a:gd name="T41" fmla="*/ 0 h 251"/>
                <a:gd name="T42" fmla="*/ 0 w 173"/>
                <a:gd name="T43" fmla="*/ 0 h 251"/>
                <a:gd name="T44" fmla="*/ 0 w 173"/>
                <a:gd name="T45" fmla="*/ 0 h 251"/>
                <a:gd name="T46" fmla="*/ 0 w 173"/>
                <a:gd name="T47" fmla="*/ 0 h 251"/>
                <a:gd name="T48" fmla="*/ 0 w 173"/>
                <a:gd name="T49" fmla="*/ 0 h 251"/>
                <a:gd name="T50" fmla="*/ 0 w 173"/>
                <a:gd name="T51" fmla="*/ 0 h 251"/>
                <a:gd name="T52" fmla="*/ 0 w 173"/>
                <a:gd name="T53" fmla="*/ 0 h 251"/>
                <a:gd name="T54" fmla="*/ 0 w 173"/>
                <a:gd name="T55" fmla="*/ 0 h 251"/>
                <a:gd name="T56" fmla="*/ 0 w 173"/>
                <a:gd name="T57" fmla="*/ 0 h 251"/>
                <a:gd name="T58" fmla="*/ 0 w 173"/>
                <a:gd name="T59" fmla="*/ 0 h 251"/>
                <a:gd name="T60" fmla="*/ 0 w 173"/>
                <a:gd name="T61" fmla="*/ 0 h 251"/>
                <a:gd name="T62" fmla="*/ 0 w 173"/>
                <a:gd name="T63" fmla="*/ 0 h 251"/>
                <a:gd name="T64" fmla="*/ 0 w 173"/>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3"/>
                <a:gd name="T100" fmla="*/ 0 h 251"/>
                <a:gd name="T101" fmla="*/ 173 w 173"/>
                <a:gd name="T102" fmla="*/ 251 h 2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3" h="251">
                  <a:moveTo>
                    <a:pt x="171" y="251"/>
                  </a:moveTo>
                  <a:lnTo>
                    <a:pt x="173" y="245"/>
                  </a:lnTo>
                  <a:lnTo>
                    <a:pt x="170" y="233"/>
                  </a:lnTo>
                  <a:lnTo>
                    <a:pt x="164" y="214"/>
                  </a:lnTo>
                  <a:lnTo>
                    <a:pt x="153" y="187"/>
                  </a:lnTo>
                  <a:lnTo>
                    <a:pt x="137" y="153"/>
                  </a:lnTo>
                  <a:lnTo>
                    <a:pt x="119" y="110"/>
                  </a:lnTo>
                  <a:lnTo>
                    <a:pt x="97" y="60"/>
                  </a:lnTo>
                  <a:lnTo>
                    <a:pt x="72" y="0"/>
                  </a:lnTo>
                  <a:lnTo>
                    <a:pt x="63" y="4"/>
                  </a:lnTo>
                  <a:lnTo>
                    <a:pt x="54" y="7"/>
                  </a:lnTo>
                  <a:lnTo>
                    <a:pt x="45" y="11"/>
                  </a:lnTo>
                  <a:lnTo>
                    <a:pt x="36" y="16"/>
                  </a:lnTo>
                  <a:lnTo>
                    <a:pt x="27" y="20"/>
                  </a:lnTo>
                  <a:lnTo>
                    <a:pt x="18" y="23"/>
                  </a:lnTo>
                  <a:lnTo>
                    <a:pt x="9" y="27"/>
                  </a:lnTo>
                  <a:lnTo>
                    <a:pt x="0" y="31"/>
                  </a:lnTo>
                  <a:lnTo>
                    <a:pt x="13" y="62"/>
                  </a:lnTo>
                  <a:lnTo>
                    <a:pt x="26" y="89"/>
                  </a:lnTo>
                  <a:lnTo>
                    <a:pt x="41" y="115"/>
                  </a:lnTo>
                  <a:lnTo>
                    <a:pt x="54" y="138"/>
                  </a:lnTo>
                  <a:lnTo>
                    <a:pt x="68" y="159"/>
                  </a:lnTo>
                  <a:lnTo>
                    <a:pt x="81" y="177"/>
                  </a:lnTo>
                  <a:lnTo>
                    <a:pt x="95" y="193"/>
                  </a:lnTo>
                  <a:lnTo>
                    <a:pt x="107" y="206"/>
                  </a:lnTo>
                  <a:lnTo>
                    <a:pt x="119" y="218"/>
                  </a:lnTo>
                  <a:lnTo>
                    <a:pt x="130" y="229"/>
                  </a:lnTo>
                  <a:lnTo>
                    <a:pt x="141" y="236"/>
                  </a:lnTo>
                  <a:lnTo>
                    <a:pt x="150" y="242"/>
                  </a:lnTo>
                  <a:lnTo>
                    <a:pt x="157" y="246"/>
                  </a:lnTo>
                  <a:lnTo>
                    <a:pt x="163" y="250"/>
                  </a:lnTo>
                  <a:lnTo>
                    <a:pt x="168" y="251"/>
                  </a:lnTo>
                  <a:lnTo>
                    <a:pt x="171" y="251"/>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11" name="Freeform 130"/>
            <p:cNvSpPr/>
            <p:nvPr/>
          </p:nvSpPr>
          <p:spPr bwMode="auto">
            <a:xfrm>
              <a:off x="1178" y="3436"/>
              <a:ext cx="7" cy="13"/>
            </a:xfrm>
            <a:custGeom>
              <a:avLst/>
              <a:gdLst>
                <a:gd name="T0" fmla="*/ 0 w 163"/>
                <a:gd name="T1" fmla="*/ 0 h 240"/>
                <a:gd name="T2" fmla="*/ 0 w 163"/>
                <a:gd name="T3" fmla="*/ 0 h 240"/>
                <a:gd name="T4" fmla="*/ 0 w 163"/>
                <a:gd name="T5" fmla="*/ 0 h 240"/>
                <a:gd name="T6" fmla="*/ 0 w 163"/>
                <a:gd name="T7" fmla="*/ 0 h 240"/>
                <a:gd name="T8" fmla="*/ 0 w 163"/>
                <a:gd name="T9" fmla="*/ 0 h 240"/>
                <a:gd name="T10" fmla="*/ 0 w 163"/>
                <a:gd name="T11" fmla="*/ 0 h 240"/>
                <a:gd name="T12" fmla="*/ 0 w 163"/>
                <a:gd name="T13" fmla="*/ 0 h 240"/>
                <a:gd name="T14" fmla="*/ 0 w 163"/>
                <a:gd name="T15" fmla="*/ 0 h 240"/>
                <a:gd name="T16" fmla="*/ 0 w 163"/>
                <a:gd name="T17" fmla="*/ 0 h 240"/>
                <a:gd name="T18" fmla="*/ 0 w 163"/>
                <a:gd name="T19" fmla="*/ 0 h 240"/>
                <a:gd name="T20" fmla="*/ 0 w 163"/>
                <a:gd name="T21" fmla="*/ 0 h 240"/>
                <a:gd name="T22" fmla="*/ 0 w 163"/>
                <a:gd name="T23" fmla="*/ 0 h 240"/>
                <a:gd name="T24" fmla="*/ 0 w 163"/>
                <a:gd name="T25" fmla="*/ 0 h 240"/>
                <a:gd name="T26" fmla="*/ 0 w 163"/>
                <a:gd name="T27" fmla="*/ 0 h 240"/>
                <a:gd name="T28" fmla="*/ 0 w 163"/>
                <a:gd name="T29" fmla="*/ 0 h 240"/>
                <a:gd name="T30" fmla="*/ 0 w 163"/>
                <a:gd name="T31" fmla="*/ 0 h 240"/>
                <a:gd name="T32" fmla="*/ 0 w 163"/>
                <a:gd name="T33" fmla="*/ 0 h 240"/>
                <a:gd name="T34" fmla="*/ 0 w 163"/>
                <a:gd name="T35" fmla="*/ 0 h 240"/>
                <a:gd name="T36" fmla="*/ 0 w 163"/>
                <a:gd name="T37" fmla="*/ 0 h 240"/>
                <a:gd name="T38" fmla="*/ 0 w 163"/>
                <a:gd name="T39" fmla="*/ 0 h 240"/>
                <a:gd name="T40" fmla="*/ 0 w 163"/>
                <a:gd name="T41" fmla="*/ 0 h 240"/>
                <a:gd name="T42" fmla="*/ 0 w 163"/>
                <a:gd name="T43" fmla="*/ 0 h 240"/>
                <a:gd name="T44" fmla="*/ 0 w 163"/>
                <a:gd name="T45" fmla="*/ 0 h 240"/>
                <a:gd name="T46" fmla="*/ 0 w 163"/>
                <a:gd name="T47" fmla="*/ 0 h 240"/>
                <a:gd name="T48" fmla="*/ 0 w 163"/>
                <a:gd name="T49" fmla="*/ 0 h 240"/>
                <a:gd name="T50" fmla="*/ 0 w 163"/>
                <a:gd name="T51" fmla="*/ 0 h 240"/>
                <a:gd name="T52" fmla="*/ 0 w 163"/>
                <a:gd name="T53" fmla="*/ 0 h 240"/>
                <a:gd name="T54" fmla="*/ 0 w 163"/>
                <a:gd name="T55" fmla="*/ 0 h 240"/>
                <a:gd name="T56" fmla="*/ 0 w 163"/>
                <a:gd name="T57" fmla="*/ 0 h 240"/>
                <a:gd name="T58" fmla="*/ 0 w 163"/>
                <a:gd name="T59" fmla="*/ 0 h 240"/>
                <a:gd name="T60" fmla="*/ 0 w 163"/>
                <a:gd name="T61" fmla="*/ 0 h 240"/>
                <a:gd name="T62" fmla="*/ 0 w 163"/>
                <a:gd name="T63" fmla="*/ 0 h 240"/>
                <a:gd name="T64" fmla="*/ 0 w 163"/>
                <a:gd name="T65" fmla="*/ 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3"/>
                <a:gd name="T100" fmla="*/ 0 h 240"/>
                <a:gd name="T101" fmla="*/ 163 w 163"/>
                <a:gd name="T102" fmla="*/ 240 h 2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3" h="240">
                  <a:moveTo>
                    <a:pt x="163" y="240"/>
                  </a:moveTo>
                  <a:lnTo>
                    <a:pt x="162" y="235"/>
                  </a:lnTo>
                  <a:lnTo>
                    <a:pt x="156" y="225"/>
                  </a:lnTo>
                  <a:lnTo>
                    <a:pt x="145" y="208"/>
                  </a:lnTo>
                  <a:lnTo>
                    <a:pt x="129" y="183"/>
                  </a:lnTo>
                  <a:lnTo>
                    <a:pt x="110" y="150"/>
                  </a:lnTo>
                  <a:lnTo>
                    <a:pt x="89" y="110"/>
                  </a:lnTo>
                  <a:lnTo>
                    <a:pt x="64" y="59"/>
                  </a:lnTo>
                  <a:lnTo>
                    <a:pt x="39" y="0"/>
                  </a:lnTo>
                  <a:lnTo>
                    <a:pt x="34" y="2"/>
                  </a:lnTo>
                  <a:lnTo>
                    <a:pt x="28" y="5"/>
                  </a:lnTo>
                  <a:lnTo>
                    <a:pt x="24" y="7"/>
                  </a:lnTo>
                  <a:lnTo>
                    <a:pt x="19" y="9"/>
                  </a:lnTo>
                  <a:lnTo>
                    <a:pt x="14" y="11"/>
                  </a:lnTo>
                  <a:lnTo>
                    <a:pt x="10" y="13"/>
                  </a:lnTo>
                  <a:lnTo>
                    <a:pt x="5" y="15"/>
                  </a:lnTo>
                  <a:lnTo>
                    <a:pt x="0" y="17"/>
                  </a:lnTo>
                  <a:lnTo>
                    <a:pt x="13" y="48"/>
                  </a:lnTo>
                  <a:lnTo>
                    <a:pt x="26" y="75"/>
                  </a:lnTo>
                  <a:lnTo>
                    <a:pt x="41" y="102"/>
                  </a:lnTo>
                  <a:lnTo>
                    <a:pt x="54" y="124"/>
                  </a:lnTo>
                  <a:lnTo>
                    <a:pt x="68" y="145"/>
                  </a:lnTo>
                  <a:lnTo>
                    <a:pt x="82" y="163"/>
                  </a:lnTo>
                  <a:lnTo>
                    <a:pt x="94" y="180"/>
                  </a:lnTo>
                  <a:lnTo>
                    <a:pt x="106" y="193"/>
                  </a:lnTo>
                  <a:lnTo>
                    <a:pt x="117" y="205"/>
                  </a:lnTo>
                  <a:lnTo>
                    <a:pt x="127" y="215"/>
                  </a:lnTo>
                  <a:lnTo>
                    <a:pt x="138" y="224"/>
                  </a:lnTo>
                  <a:lnTo>
                    <a:pt x="146" y="230"/>
                  </a:lnTo>
                  <a:lnTo>
                    <a:pt x="152" y="234"/>
                  </a:lnTo>
                  <a:lnTo>
                    <a:pt x="158" y="238"/>
                  </a:lnTo>
                  <a:lnTo>
                    <a:pt x="161" y="240"/>
                  </a:lnTo>
                  <a:lnTo>
                    <a:pt x="163" y="240"/>
                  </a:lnTo>
                  <a:close/>
                </a:path>
              </a:pathLst>
            </a:custGeom>
            <a:solidFill>
              <a:srgbClr val="9199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812" name="Freeform 131"/>
            <p:cNvSpPr/>
            <p:nvPr/>
          </p:nvSpPr>
          <p:spPr bwMode="auto">
            <a:xfrm>
              <a:off x="1185" y="3449"/>
              <a:ext cx="2" cy="5"/>
            </a:xfrm>
            <a:custGeom>
              <a:avLst/>
              <a:gdLst>
                <a:gd name="T0" fmla="*/ 0 w 48"/>
                <a:gd name="T1" fmla="*/ 0 h 99"/>
                <a:gd name="T2" fmla="*/ 0 w 48"/>
                <a:gd name="T3" fmla="*/ 0 h 99"/>
                <a:gd name="T4" fmla="*/ 0 w 48"/>
                <a:gd name="T5" fmla="*/ 0 h 99"/>
                <a:gd name="T6" fmla="*/ 0 w 48"/>
                <a:gd name="T7" fmla="*/ 0 h 99"/>
                <a:gd name="T8" fmla="*/ 0 w 48"/>
                <a:gd name="T9" fmla="*/ 0 h 99"/>
                <a:gd name="T10" fmla="*/ 0 w 48"/>
                <a:gd name="T11" fmla="*/ 0 h 99"/>
                <a:gd name="T12" fmla="*/ 0 w 48"/>
                <a:gd name="T13" fmla="*/ 0 h 99"/>
                <a:gd name="T14" fmla="*/ 0 w 48"/>
                <a:gd name="T15" fmla="*/ 0 h 99"/>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99"/>
                <a:gd name="T26" fmla="*/ 48 w 48"/>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99">
                  <a:moveTo>
                    <a:pt x="13" y="0"/>
                  </a:moveTo>
                  <a:lnTo>
                    <a:pt x="44" y="76"/>
                  </a:lnTo>
                  <a:lnTo>
                    <a:pt x="48" y="92"/>
                  </a:lnTo>
                  <a:lnTo>
                    <a:pt x="46" y="99"/>
                  </a:lnTo>
                  <a:lnTo>
                    <a:pt x="39" y="96"/>
                  </a:lnTo>
                  <a:lnTo>
                    <a:pt x="31" y="83"/>
                  </a:lnTo>
                  <a:lnTo>
                    <a:pt x="0" y="7"/>
                  </a:lnTo>
                  <a:lnTo>
                    <a:pt x="13" y="0"/>
                  </a:lnTo>
                  <a:close/>
                </a:path>
              </a:pathLst>
            </a:custGeom>
            <a:solidFill>
              <a:srgbClr val="2B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86037" name="Group 132"/>
          <p:cNvGrpSpPr/>
          <p:nvPr/>
        </p:nvGrpSpPr>
        <p:grpSpPr bwMode="auto">
          <a:xfrm>
            <a:off x="3048000" y="4572000"/>
            <a:ext cx="838200" cy="762000"/>
            <a:chOff x="3696" y="1728"/>
            <a:chExt cx="528" cy="480"/>
          </a:xfrm>
        </p:grpSpPr>
        <p:grpSp>
          <p:nvGrpSpPr>
            <p:cNvPr id="86479" name="Group 133"/>
            <p:cNvGrpSpPr/>
            <p:nvPr/>
          </p:nvGrpSpPr>
          <p:grpSpPr bwMode="auto">
            <a:xfrm>
              <a:off x="3696" y="1882"/>
              <a:ext cx="528" cy="326"/>
              <a:chOff x="3696" y="1882"/>
              <a:chExt cx="528" cy="326"/>
            </a:xfrm>
          </p:grpSpPr>
          <p:sp>
            <p:nvSpPr>
              <p:cNvPr id="86509" name="Freeform 134"/>
              <p:cNvSpPr/>
              <p:nvPr/>
            </p:nvSpPr>
            <p:spPr bwMode="auto">
              <a:xfrm>
                <a:off x="4049" y="2052"/>
                <a:ext cx="157" cy="156"/>
              </a:xfrm>
              <a:custGeom>
                <a:avLst/>
                <a:gdLst>
                  <a:gd name="T0" fmla="*/ 0 w 1567"/>
                  <a:gd name="T1" fmla="*/ 0 h 2024"/>
                  <a:gd name="T2" fmla="*/ 0 w 1567"/>
                  <a:gd name="T3" fmla="*/ 0 h 2024"/>
                  <a:gd name="T4" fmla="*/ 0 w 1567"/>
                  <a:gd name="T5" fmla="*/ 0 h 2024"/>
                  <a:gd name="T6" fmla="*/ 0 w 1567"/>
                  <a:gd name="T7" fmla="*/ 0 h 2024"/>
                  <a:gd name="T8" fmla="*/ 0 w 1567"/>
                  <a:gd name="T9" fmla="*/ 0 h 2024"/>
                  <a:gd name="T10" fmla="*/ 0 w 1567"/>
                  <a:gd name="T11" fmla="*/ 0 h 2024"/>
                  <a:gd name="T12" fmla="*/ 0 w 1567"/>
                  <a:gd name="T13" fmla="*/ 0 h 2024"/>
                  <a:gd name="T14" fmla="*/ 0 60000 65536"/>
                  <a:gd name="T15" fmla="*/ 0 60000 65536"/>
                  <a:gd name="T16" fmla="*/ 0 60000 65536"/>
                  <a:gd name="T17" fmla="*/ 0 60000 65536"/>
                  <a:gd name="T18" fmla="*/ 0 60000 65536"/>
                  <a:gd name="T19" fmla="*/ 0 60000 65536"/>
                  <a:gd name="T20" fmla="*/ 0 60000 65536"/>
                  <a:gd name="T21" fmla="*/ 0 w 1567"/>
                  <a:gd name="T22" fmla="*/ 0 h 2024"/>
                  <a:gd name="T23" fmla="*/ 1567 w 1567"/>
                  <a:gd name="T24" fmla="*/ 2024 h 20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7" h="2024">
                    <a:moveTo>
                      <a:pt x="1332" y="133"/>
                    </a:moveTo>
                    <a:lnTo>
                      <a:pt x="647" y="997"/>
                    </a:lnTo>
                    <a:lnTo>
                      <a:pt x="0" y="1661"/>
                    </a:lnTo>
                    <a:lnTo>
                      <a:pt x="0" y="2024"/>
                    </a:lnTo>
                    <a:lnTo>
                      <a:pt x="1567" y="531"/>
                    </a:lnTo>
                    <a:lnTo>
                      <a:pt x="1567" y="0"/>
                    </a:lnTo>
                    <a:lnTo>
                      <a:pt x="1332" y="133"/>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10" name="Freeform 135"/>
              <p:cNvSpPr/>
              <p:nvPr/>
            </p:nvSpPr>
            <p:spPr bwMode="auto">
              <a:xfrm>
                <a:off x="4049" y="2052"/>
                <a:ext cx="157" cy="156"/>
              </a:xfrm>
              <a:custGeom>
                <a:avLst/>
                <a:gdLst>
                  <a:gd name="T0" fmla="*/ 0 w 1567"/>
                  <a:gd name="T1" fmla="*/ 0 h 2024"/>
                  <a:gd name="T2" fmla="*/ 0 w 1567"/>
                  <a:gd name="T3" fmla="*/ 0 h 2024"/>
                  <a:gd name="T4" fmla="*/ 0 w 1567"/>
                  <a:gd name="T5" fmla="*/ 0 h 2024"/>
                  <a:gd name="T6" fmla="*/ 0 w 1567"/>
                  <a:gd name="T7" fmla="*/ 0 h 2024"/>
                  <a:gd name="T8" fmla="*/ 0 w 1567"/>
                  <a:gd name="T9" fmla="*/ 0 h 2024"/>
                  <a:gd name="T10" fmla="*/ 0 w 1567"/>
                  <a:gd name="T11" fmla="*/ 0 h 2024"/>
                  <a:gd name="T12" fmla="*/ 0 w 1567"/>
                  <a:gd name="T13" fmla="*/ 0 h 2024"/>
                  <a:gd name="T14" fmla="*/ 0 60000 65536"/>
                  <a:gd name="T15" fmla="*/ 0 60000 65536"/>
                  <a:gd name="T16" fmla="*/ 0 60000 65536"/>
                  <a:gd name="T17" fmla="*/ 0 60000 65536"/>
                  <a:gd name="T18" fmla="*/ 0 60000 65536"/>
                  <a:gd name="T19" fmla="*/ 0 60000 65536"/>
                  <a:gd name="T20" fmla="*/ 0 60000 65536"/>
                  <a:gd name="T21" fmla="*/ 0 w 1567"/>
                  <a:gd name="T22" fmla="*/ 0 h 2024"/>
                  <a:gd name="T23" fmla="*/ 1567 w 1567"/>
                  <a:gd name="T24" fmla="*/ 2024 h 20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7" h="2024">
                    <a:moveTo>
                      <a:pt x="1332" y="133"/>
                    </a:moveTo>
                    <a:lnTo>
                      <a:pt x="647" y="997"/>
                    </a:lnTo>
                    <a:lnTo>
                      <a:pt x="0" y="1661"/>
                    </a:lnTo>
                    <a:lnTo>
                      <a:pt x="0" y="2024"/>
                    </a:lnTo>
                    <a:lnTo>
                      <a:pt x="1567" y="531"/>
                    </a:lnTo>
                    <a:lnTo>
                      <a:pt x="1567" y="0"/>
                    </a:lnTo>
                    <a:lnTo>
                      <a:pt x="1332" y="133"/>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11" name="Freeform 136"/>
              <p:cNvSpPr/>
              <p:nvPr/>
            </p:nvSpPr>
            <p:spPr bwMode="auto">
              <a:xfrm>
                <a:off x="3696" y="2106"/>
                <a:ext cx="353" cy="101"/>
              </a:xfrm>
              <a:custGeom>
                <a:avLst/>
                <a:gdLst>
                  <a:gd name="T0" fmla="*/ 0 w 3534"/>
                  <a:gd name="T1" fmla="*/ 0 h 1320"/>
                  <a:gd name="T2" fmla="*/ 0 w 3534"/>
                  <a:gd name="T3" fmla="*/ 0 h 1320"/>
                  <a:gd name="T4" fmla="*/ 0 w 3534"/>
                  <a:gd name="T5" fmla="*/ 0 h 1320"/>
                  <a:gd name="T6" fmla="*/ 0 w 3534"/>
                  <a:gd name="T7" fmla="*/ 0 h 1320"/>
                  <a:gd name="T8" fmla="*/ 0 w 3534"/>
                  <a:gd name="T9" fmla="*/ 0 h 1320"/>
                  <a:gd name="T10" fmla="*/ 0 w 3534"/>
                  <a:gd name="T11" fmla="*/ 0 h 1320"/>
                  <a:gd name="T12" fmla="*/ 0 w 3534"/>
                  <a:gd name="T13" fmla="*/ 0 h 1320"/>
                  <a:gd name="T14" fmla="*/ 0 60000 65536"/>
                  <a:gd name="T15" fmla="*/ 0 60000 65536"/>
                  <a:gd name="T16" fmla="*/ 0 60000 65536"/>
                  <a:gd name="T17" fmla="*/ 0 60000 65536"/>
                  <a:gd name="T18" fmla="*/ 0 60000 65536"/>
                  <a:gd name="T19" fmla="*/ 0 60000 65536"/>
                  <a:gd name="T20" fmla="*/ 0 60000 65536"/>
                  <a:gd name="T21" fmla="*/ 0 w 3534"/>
                  <a:gd name="T22" fmla="*/ 0 h 1320"/>
                  <a:gd name="T23" fmla="*/ 3534 w 3534"/>
                  <a:gd name="T24" fmla="*/ 1320 h 1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4" h="1320">
                    <a:moveTo>
                      <a:pt x="0" y="28"/>
                    </a:moveTo>
                    <a:lnTo>
                      <a:pt x="0" y="257"/>
                    </a:lnTo>
                    <a:lnTo>
                      <a:pt x="3534" y="1320"/>
                    </a:lnTo>
                    <a:lnTo>
                      <a:pt x="3534" y="1090"/>
                    </a:lnTo>
                    <a:lnTo>
                      <a:pt x="3467" y="1033"/>
                    </a:lnTo>
                    <a:lnTo>
                      <a:pt x="93" y="0"/>
                    </a:lnTo>
                    <a:lnTo>
                      <a:pt x="0" y="28"/>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12" name="Freeform 137"/>
              <p:cNvSpPr/>
              <p:nvPr/>
            </p:nvSpPr>
            <p:spPr bwMode="auto">
              <a:xfrm>
                <a:off x="3696" y="2106"/>
                <a:ext cx="353" cy="101"/>
              </a:xfrm>
              <a:custGeom>
                <a:avLst/>
                <a:gdLst>
                  <a:gd name="T0" fmla="*/ 0 w 3534"/>
                  <a:gd name="T1" fmla="*/ 0 h 1320"/>
                  <a:gd name="T2" fmla="*/ 0 w 3534"/>
                  <a:gd name="T3" fmla="*/ 0 h 1320"/>
                  <a:gd name="T4" fmla="*/ 0 w 3534"/>
                  <a:gd name="T5" fmla="*/ 0 h 1320"/>
                  <a:gd name="T6" fmla="*/ 0 w 3534"/>
                  <a:gd name="T7" fmla="*/ 0 h 1320"/>
                  <a:gd name="T8" fmla="*/ 0 w 3534"/>
                  <a:gd name="T9" fmla="*/ 0 h 1320"/>
                  <a:gd name="T10" fmla="*/ 0 w 3534"/>
                  <a:gd name="T11" fmla="*/ 0 h 1320"/>
                  <a:gd name="T12" fmla="*/ 0 w 3534"/>
                  <a:gd name="T13" fmla="*/ 0 h 1320"/>
                  <a:gd name="T14" fmla="*/ 0 60000 65536"/>
                  <a:gd name="T15" fmla="*/ 0 60000 65536"/>
                  <a:gd name="T16" fmla="*/ 0 60000 65536"/>
                  <a:gd name="T17" fmla="*/ 0 60000 65536"/>
                  <a:gd name="T18" fmla="*/ 0 60000 65536"/>
                  <a:gd name="T19" fmla="*/ 0 60000 65536"/>
                  <a:gd name="T20" fmla="*/ 0 60000 65536"/>
                  <a:gd name="T21" fmla="*/ 0 w 3534"/>
                  <a:gd name="T22" fmla="*/ 0 h 1320"/>
                  <a:gd name="T23" fmla="*/ 3534 w 3534"/>
                  <a:gd name="T24" fmla="*/ 1320 h 1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4" h="1320">
                    <a:moveTo>
                      <a:pt x="0" y="28"/>
                    </a:moveTo>
                    <a:lnTo>
                      <a:pt x="0" y="257"/>
                    </a:lnTo>
                    <a:lnTo>
                      <a:pt x="3534" y="1320"/>
                    </a:lnTo>
                    <a:lnTo>
                      <a:pt x="3534" y="1090"/>
                    </a:lnTo>
                    <a:lnTo>
                      <a:pt x="3467" y="1033"/>
                    </a:lnTo>
                    <a:lnTo>
                      <a:pt x="93" y="0"/>
                    </a:lnTo>
                    <a:lnTo>
                      <a:pt x="0" y="28"/>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13" name="Freeform 138"/>
              <p:cNvSpPr/>
              <p:nvPr/>
            </p:nvSpPr>
            <p:spPr bwMode="auto">
              <a:xfrm>
                <a:off x="4130" y="2090"/>
                <a:ext cx="56" cy="47"/>
              </a:xfrm>
              <a:custGeom>
                <a:avLst/>
                <a:gdLst>
                  <a:gd name="T0" fmla="*/ 0 w 560"/>
                  <a:gd name="T1" fmla="*/ 0 h 618"/>
                  <a:gd name="T2" fmla="*/ 0 w 560"/>
                  <a:gd name="T3" fmla="*/ 0 h 618"/>
                  <a:gd name="T4" fmla="*/ 0 w 560"/>
                  <a:gd name="T5" fmla="*/ 0 h 618"/>
                  <a:gd name="T6" fmla="*/ 0 w 560"/>
                  <a:gd name="T7" fmla="*/ 0 h 618"/>
                  <a:gd name="T8" fmla="*/ 0 w 560"/>
                  <a:gd name="T9" fmla="*/ 0 h 618"/>
                  <a:gd name="T10" fmla="*/ 0 w 560"/>
                  <a:gd name="T11" fmla="*/ 0 h 618"/>
                  <a:gd name="T12" fmla="*/ 0 w 560"/>
                  <a:gd name="T13" fmla="*/ 0 h 618"/>
                  <a:gd name="T14" fmla="*/ 0 w 560"/>
                  <a:gd name="T15" fmla="*/ 0 h 618"/>
                  <a:gd name="T16" fmla="*/ 0 w 560"/>
                  <a:gd name="T17" fmla="*/ 0 h 618"/>
                  <a:gd name="T18" fmla="*/ 0 w 560"/>
                  <a:gd name="T19" fmla="*/ 0 h 618"/>
                  <a:gd name="T20" fmla="*/ 0 w 560"/>
                  <a:gd name="T21" fmla="*/ 0 h 618"/>
                  <a:gd name="T22" fmla="*/ 0 w 560"/>
                  <a:gd name="T23" fmla="*/ 0 h 618"/>
                  <a:gd name="T24" fmla="*/ 0 w 560"/>
                  <a:gd name="T25" fmla="*/ 0 h 6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618"/>
                  <a:gd name="T41" fmla="*/ 560 w 560"/>
                  <a:gd name="T42" fmla="*/ 618 h 6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618">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14" name="Freeform 139"/>
              <p:cNvSpPr/>
              <p:nvPr/>
            </p:nvSpPr>
            <p:spPr bwMode="auto">
              <a:xfrm>
                <a:off x="4130" y="2090"/>
                <a:ext cx="56" cy="47"/>
              </a:xfrm>
              <a:custGeom>
                <a:avLst/>
                <a:gdLst>
                  <a:gd name="T0" fmla="*/ 0 w 560"/>
                  <a:gd name="T1" fmla="*/ 0 h 618"/>
                  <a:gd name="T2" fmla="*/ 0 w 560"/>
                  <a:gd name="T3" fmla="*/ 0 h 618"/>
                  <a:gd name="T4" fmla="*/ 0 w 560"/>
                  <a:gd name="T5" fmla="*/ 0 h 618"/>
                  <a:gd name="T6" fmla="*/ 0 w 560"/>
                  <a:gd name="T7" fmla="*/ 0 h 618"/>
                  <a:gd name="T8" fmla="*/ 0 w 560"/>
                  <a:gd name="T9" fmla="*/ 0 h 618"/>
                  <a:gd name="T10" fmla="*/ 0 w 560"/>
                  <a:gd name="T11" fmla="*/ 0 h 618"/>
                  <a:gd name="T12" fmla="*/ 0 w 560"/>
                  <a:gd name="T13" fmla="*/ 0 h 618"/>
                  <a:gd name="T14" fmla="*/ 0 w 560"/>
                  <a:gd name="T15" fmla="*/ 0 h 618"/>
                  <a:gd name="T16" fmla="*/ 0 w 560"/>
                  <a:gd name="T17" fmla="*/ 0 h 618"/>
                  <a:gd name="T18" fmla="*/ 0 w 560"/>
                  <a:gd name="T19" fmla="*/ 0 h 618"/>
                  <a:gd name="T20" fmla="*/ 0 w 560"/>
                  <a:gd name="T21" fmla="*/ 0 h 618"/>
                  <a:gd name="T22" fmla="*/ 0 w 560"/>
                  <a:gd name="T23" fmla="*/ 0 h 618"/>
                  <a:gd name="T24" fmla="*/ 0 w 560"/>
                  <a:gd name="T25" fmla="*/ 0 h 6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618"/>
                  <a:gd name="T41" fmla="*/ 560 w 560"/>
                  <a:gd name="T42" fmla="*/ 618 h 6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618">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15" name="Line 140"/>
              <p:cNvSpPr>
                <a:spLocks noChangeShapeType="1"/>
              </p:cNvSpPr>
              <p:nvPr/>
            </p:nvSpPr>
            <p:spPr bwMode="auto">
              <a:xfrm flipH="1">
                <a:off x="4143" y="2126"/>
                <a:ext cx="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16" name="Line 141"/>
              <p:cNvSpPr>
                <a:spLocks noChangeShapeType="1"/>
              </p:cNvSpPr>
              <p:nvPr/>
            </p:nvSpPr>
            <p:spPr bwMode="auto">
              <a:xfrm>
                <a:off x="4167" y="2106"/>
                <a:ext cx="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17" name="Line 142"/>
              <p:cNvSpPr>
                <a:spLocks noChangeShapeType="1"/>
              </p:cNvSpPr>
              <p:nvPr/>
            </p:nvSpPr>
            <p:spPr bwMode="auto">
              <a:xfrm flipH="1">
                <a:off x="4166" y="2110"/>
                <a:ext cx="6"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18" name="Freeform 143"/>
              <p:cNvSpPr/>
              <p:nvPr/>
            </p:nvSpPr>
            <p:spPr bwMode="auto">
              <a:xfrm>
                <a:off x="4128" y="2128"/>
                <a:ext cx="3" cy="13"/>
              </a:xfrm>
              <a:custGeom>
                <a:avLst/>
                <a:gdLst>
                  <a:gd name="T0" fmla="*/ 0 w 37"/>
                  <a:gd name="T1" fmla="*/ 0 h 169"/>
                  <a:gd name="T2" fmla="*/ 0 w 37"/>
                  <a:gd name="T3" fmla="*/ 0 h 169"/>
                  <a:gd name="T4" fmla="*/ 0 w 37"/>
                  <a:gd name="T5" fmla="*/ 0 h 169"/>
                  <a:gd name="T6" fmla="*/ 0 w 37"/>
                  <a:gd name="T7" fmla="*/ 0 h 169"/>
                  <a:gd name="T8" fmla="*/ 0 w 37"/>
                  <a:gd name="T9" fmla="*/ 0 h 169"/>
                  <a:gd name="T10" fmla="*/ 0 60000 65536"/>
                  <a:gd name="T11" fmla="*/ 0 60000 65536"/>
                  <a:gd name="T12" fmla="*/ 0 60000 65536"/>
                  <a:gd name="T13" fmla="*/ 0 60000 65536"/>
                  <a:gd name="T14" fmla="*/ 0 60000 65536"/>
                  <a:gd name="T15" fmla="*/ 0 w 37"/>
                  <a:gd name="T16" fmla="*/ 0 h 169"/>
                  <a:gd name="T17" fmla="*/ 37 w 37"/>
                  <a:gd name="T18" fmla="*/ 169 h 169"/>
                </a:gdLst>
                <a:ahLst/>
                <a:cxnLst>
                  <a:cxn ang="T10">
                    <a:pos x="T0" y="T1"/>
                  </a:cxn>
                  <a:cxn ang="T11">
                    <a:pos x="T2" y="T3"/>
                  </a:cxn>
                  <a:cxn ang="T12">
                    <a:pos x="T4" y="T5"/>
                  </a:cxn>
                  <a:cxn ang="T13">
                    <a:pos x="T6" y="T7"/>
                  </a:cxn>
                  <a:cxn ang="T14">
                    <a:pos x="T8" y="T9"/>
                  </a:cxn>
                </a:cxnLst>
                <a:rect l="T15" t="T16" r="T17" b="T18"/>
                <a:pathLst>
                  <a:path w="37" h="169">
                    <a:moveTo>
                      <a:pt x="0" y="15"/>
                    </a:moveTo>
                    <a:lnTo>
                      <a:pt x="0" y="169"/>
                    </a:lnTo>
                    <a:lnTo>
                      <a:pt x="37" y="154"/>
                    </a:lnTo>
                    <a:lnTo>
                      <a:pt x="37" y="0"/>
                    </a:lnTo>
                    <a:lnTo>
                      <a:pt x="0" y="15"/>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19" name="Freeform 144"/>
              <p:cNvSpPr/>
              <p:nvPr/>
            </p:nvSpPr>
            <p:spPr bwMode="auto">
              <a:xfrm>
                <a:off x="4128" y="2128"/>
                <a:ext cx="3" cy="13"/>
              </a:xfrm>
              <a:custGeom>
                <a:avLst/>
                <a:gdLst>
                  <a:gd name="T0" fmla="*/ 0 w 37"/>
                  <a:gd name="T1" fmla="*/ 0 h 169"/>
                  <a:gd name="T2" fmla="*/ 0 w 37"/>
                  <a:gd name="T3" fmla="*/ 0 h 169"/>
                  <a:gd name="T4" fmla="*/ 0 w 37"/>
                  <a:gd name="T5" fmla="*/ 0 h 169"/>
                  <a:gd name="T6" fmla="*/ 0 w 37"/>
                  <a:gd name="T7" fmla="*/ 0 h 169"/>
                  <a:gd name="T8" fmla="*/ 0 w 37"/>
                  <a:gd name="T9" fmla="*/ 0 h 169"/>
                  <a:gd name="T10" fmla="*/ 0 60000 65536"/>
                  <a:gd name="T11" fmla="*/ 0 60000 65536"/>
                  <a:gd name="T12" fmla="*/ 0 60000 65536"/>
                  <a:gd name="T13" fmla="*/ 0 60000 65536"/>
                  <a:gd name="T14" fmla="*/ 0 60000 65536"/>
                  <a:gd name="T15" fmla="*/ 0 w 37"/>
                  <a:gd name="T16" fmla="*/ 0 h 169"/>
                  <a:gd name="T17" fmla="*/ 37 w 37"/>
                  <a:gd name="T18" fmla="*/ 169 h 169"/>
                </a:gdLst>
                <a:ahLst/>
                <a:cxnLst>
                  <a:cxn ang="T10">
                    <a:pos x="T0" y="T1"/>
                  </a:cxn>
                  <a:cxn ang="T11">
                    <a:pos x="T2" y="T3"/>
                  </a:cxn>
                  <a:cxn ang="T12">
                    <a:pos x="T4" y="T5"/>
                  </a:cxn>
                  <a:cxn ang="T13">
                    <a:pos x="T6" y="T7"/>
                  </a:cxn>
                  <a:cxn ang="T14">
                    <a:pos x="T8" y="T9"/>
                  </a:cxn>
                </a:cxnLst>
                <a:rect l="T15" t="T16" r="T17" b="T18"/>
                <a:pathLst>
                  <a:path w="37" h="169">
                    <a:moveTo>
                      <a:pt x="0" y="15"/>
                    </a:moveTo>
                    <a:lnTo>
                      <a:pt x="0" y="169"/>
                    </a:lnTo>
                    <a:lnTo>
                      <a:pt x="37" y="154"/>
                    </a:lnTo>
                    <a:lnTo>
                      <a:pt x="37" y="0"/>
                    </a:lnTo>
                    <a:lnTo>
                      <a:pt x="0" y="15"/>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20" name="Line 145"/>
              <p:cNvSpPr>
                <a:spLocks noChangeShapeType="1"/>
              </p:cNvSpPr>
              <p:nvPr/>
            </p:nvSpPr>
            <p:spPr bwMode="auto">
              <a:xfrm>
                <a:off x="3785" y="2052"/>
                <a:ext cx="343" cy="7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21" name="Freeform 146"/>
              <p:cNvSpPr/>
              <p:nvPr/>
            </p:nvSpPr>
            <p:spPr bwMode="auto">
              <a:xfrm>
                <a:off x="3696" y="2034"/>
                <a:ext cx="510" cy="155"/>
              </a:xfrm>
              <a:custGeom>
                <a:avLst/>
                <a:gdLst>
                  <a:gd name="T0" fmla="*/ 0 w 5101"/>
                  <a:gd name="T1" fmla="*/ 0 h 2021"/>
                  <a:gd name="T2" fmla="*/ 0 w 5101"/>
                  <a:gd name="T3" fmla="*/ 0 h 2021"/>
                  <a:gd name="T4" fmla="*/ 0 w 5101"/>
                  <a:gd name="T5" fmla="*/ 0 h 2021"/>
                  <a:gd name="T6" fmla="*/ 0 w 5101"/>
                  <a:gd name="T7" fmla="*/ 0 h 2021"/>
                  <a:gd name="T8" fmla="*/ 0 w 5101"/>
                  <a:gd name="T9" fmla="*/ 0 h 2021"/>
                  <a:gd name="T10" fmla="*/ 0 w 5101"/>
                  <a:gd name="T11" fmla="*/ 0 h 2021"/>
                  <a:gd name="T12" fmla="*/ 0 w 5101"/>
                  <a:gd name="T13" fmla="*/ 0 h 2021"/>
                  <a:gd name="T14" fmla="*/ 0 w 5101"/>
                  <a:gd name="T15" fmla="*/ 0 h 2021"/>
                  <a:gd name="T16" fmla="*/ 0 w 5101"/>
                  <a:gd name="T17" fmla="*/ 0 h 2021"/>
                  <a:gd name="T18" fmla="*/ 0 w 5101"/>
                  <a:gd name="T19" fmla="*/ 0 h 2021"/>
                  <a:gd name="T20" fmla="*/ 0 w 5101"/>
                  <a:gd name="T21" fmla="*/ 0 h 2021"/>
                  <a:gd name="T22" fmla="*/ 0 w 5101"/>
                  <a:gd name="T23" fmla="*/ 0 h 2021"/>
                  <a:gd name="T24" fmla="*/ 0 w 5101"/>
                  <a:gd name="T25" fmla="*/ 0 h 20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01"/>
                  <a:gd name="T40" fmla="*/ 0 h 2021"/>
                  <a:gd name="T41" fmla="*/ 5101 w 5101"/>
                  <a:gd name="T42" fmla="*/ 2021 h 20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01" h="2021">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22" name="Freeform 147"/>
              <p:cNvSpPr/>
              <p:nvPr/>
            </p:nvSpPr>
            <p:spPr bwMode="auto">
              <a:xfrm>
                <a:off x="3696" y="2034"/>
                <a:ext cx="510" cy="155"/>
              </a:xfrm>
              <a:custGeom>
                <a:avLst/>
                <a:gdLst>
                  <a:gd name="T0" fmla="*/ 0 w 5101"/>
                  <a:gd name="T1" fmla="*/ 0 h 2021"/>
                  <a:gd name="T2" fmla="*/ 0 w 5101"/>
                  <a:gd name="T3" fmla="*/ 0 h 2021"/>
                  <a:gd name="T4" fmla="*/ 0 w 5101"/>
                  <a:gd name="T5" fmla="*/ 0 h 2021"/>
                  <a:gd name="T6" fmla="*/ 0 w 5101"/>
                  <a:gd name="T7" fmla="*/ 0 h 2021"/>
                  <a:gd name="T8" fmla="*/ 0 w 5101"/>
                  <a:gd name="T9" fmla="*/ 0 h 2021"/>
                  <a:gd name="T10" fmla="*/ 0 w 5101"/>
                  <a:gd name="T11" fmla="*/ 0 h 2021"/>
                  <a:gd name="T12" fmla="*/ 0 w 5101"/>
                  <a:gd name="T13" fmla="*/ 0 h 2021"/>
                  <a:gd name="T14" fmla="*/ 0 w 5101"/>
                  <a:gd name="T15" fmla="*/ 0 h 2021"/>
                  <a:gd name="T16" fmla="*/ 0 w 5101"/>
                  <a:gd name="T17" fmla="*/ 0 h 2021"/>
                  <a:gd name="T18" fmla="*/ 0 w 5101"/>
                  <a:gd name="T19" fmla="*/ 0 h 2021"/>
                  <a:gd name="T20" fmla="*/ 0 w 5101"/>
                  <a:gd name="T21" fmla="*/ 0 h 2021"/>
                  <a:gd name="T22" fmla="*/ 0 w 5101"/>
                  <a:gd name="T23" fmla="*/ 0 h 2021"/>
                  <a:gd name="T24" fmla="*/ 0 w 5101"/>
                  <a:gd name="T25" fmla="*/ 0 h 20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01"/>
                  <a:gd name="T40" fmla="*/ 0 h 2021"/>
                  <a:gd name="T41" fmla="*/ 5101 w 5101"/>
                  <a:gd name="T42" fmla="*/ 2021 h 20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01" h="2021">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23" name="Freeform 148"/>
              <p:cNvSpPr/>
              <p:nvPr/>
            </p:nvSpPr>
            <p:spPr bwMode="auto">
              <a:xfrm>
                <a:off x="3794" y="2046"/>
                <a:ext cx="31" cy="10"/>
              </a:xfrm>
              <a:custGeom>
                <a:avLst/>
                <a:gdLst>
                  <a:gd name="T0" fmla="*/ 0 w 306"/>
                  <a:gd name="T1" fmla="*/ 0 h 139"/>
                  <a:gd name="T2" fmla="*/ 0 w 306"/>
                  <a:gd name="T3" fmla="*/ 0 h 139"/>
                  <a:gd name="T4" fmla="*/ 0 w 306"/>
                  <a:gd name="T5" fmla="*/ 0 h 139"/>
                  <a:gd name="T6" fmla="*/ 0 w 306"/>
                  <a:gd name="T7" fmla="*/ 0 h 139"/>
                  <a:gd name="T8" fmla="*/ 0 w 306"/>
                  <a:gd name="T9" fmla="*/ 0 h 139"/>
                  <a:gd name="T10" fmla="*/ 0 60000 65536"/>
                  <a:gd name="T11" fmla="*/ 0 60000 65536"/>
                  <a:gd name="T12" fmla="*/ 0 60000 65536"/>
                  <a:gd name="T13" fmla="*/ 0 60000 65536"/>
                  <a:gd name="T14" fmla="*/ 0 60000 65536"/>
                  <a:gd name="T15" fmla="*/ 0 w 306"/>
                  <a:gd name="T16" fmla="*/ 0 h 139"/>
                  <a:gd name="T17" fmla="*/ 306 w 306"/>
                  <a:gd name="T18" fmla="*/ 139 h 139"/>
                </a:gdLst>
                <a:ahLst/>
                <a:cxnLst>
                  <a:cxn ang="T10">
                    <a:pos x="T0" y="T1"/>
                  </a:cxn>
                  <a:cxn ang="T11">
                    <a:pos x="T2" y="T3"/>
                  </a:cxn>
                  <a:cxn ang="T12">
                    <a:pos x="T4" y="T5"/>
                  </a:cxn>
                  <a:cxn ang="T13">
                    <a:pos x="T6" y="T7"/>
                  </a:cxn>
                  <a:cxn ang="T14">
                    <a:pos x="T8" y="T9"/>
                  </a:cxn>
                </a:cxnLst>
                <a:rect l="T15" t="T16" r="T17" b="T18"/>
                <a:pathLst>
                  <a:path w="306" h="139">
                    <a:moveTo>
                      <a:pt x="117" y="0"/>
                    </a:moveTo>
                    <a:lnTo>
                      <a:pt x="0" y="82"/>
                    </a:lnTo>
                    <a:lnTo>
                      <a:pt x="191" y="139"/>
                    </a:lnTo>
                    <a:lnTo>
                      <a:pt x="306" y="51"/>
                    </a:lnTo>
                    <a:lnTo>
                      <a:pt x="117"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24" name="Freeform 149"/>
              <p:cNvSpPr/>
              <p:nvPr/>
            </p:nvSpPr>
            <p:spPr bwMode="auto">
              <a:xfrm>
                <a:off x="3794" y="2046"/>
                <a:ext cx="31" cy="10"/>
              </a:xfrm>
              <a:custGeom>
                <a:avLst/>
                <a:gdLst>
                  <a:gd name="T0" fmla="*/ 0 w 306"/>
                  <a:gd name="T1" fmla="*/ 0 h 139"/>
                  <a:gd name="T2" fmla="*/ 0 w 306"/>
                  <a:gd name="T3" fmla="*/ 0 h 139"/>
                  <a:gd name="T4" fmla="*/ 0 w 306"/>
                  <a:gd name="T5" fmla="*/ 0 h 139"/>
                  <a:gd name="T6" fmla="*/ 0 w 306"/>
                  <a:gd name="T7" fmla="*/ 0 h 139"/>
                  <a:gd name="T8" fmla="*/ 0 w 306"/>
                  <a:gd name="T9" fmla="*/ 0 h 139"/>
                  <a:gd name="T10" fmla="*/ 0 60000 65536"/>
                  <a:gd name="T11" fmla="*/ 0 60000 65536"/>
                  <a:gd name="T12" fmla="*/ 0 60000 65536"/>
                  <a:gd name="T13" fmla="*/ 0 60000 65536"/>
                  <a:gd name="T14" fmla="*/ 0 60000 65536"/>
                  <a:gd name="T15" fmla="*/ 0 w 306"/>
                  <a:gd name="T16" fmla="*/ 0 h 139"/>
                  <a:gd name="T17" fmla="*/ 306 w 306"/>
                  <a:gd name="T18" fmla="*/ 139 h 139"/>
                </a:gdLst>
                <a:ahLst/>
                <a:cxnLst>
                  <a:cxn ang="T10">
                    <a:pos x="T0" y="T1"/>
                  </a:cxn>
                  <a:cxn ang="T11">
                    <a:pos x="T2" y="T3"/>
                  </a:cxn>
                  <a:cxn ang="T12">
                    <a:pos x="T4" y="T5"/>
                  </a:cxn>
                  <a:cxn ang="T13">
                    <a:pos x="T6" y="T7"/>
                  </a:cxn>
                  <a:cxn ang="T14">
                    <a:pos x="T8" y="T9"/>
                  </a:cxn>
                </a:cxnLst>
                <a:rect l="T15" t="T16" r="T17" b="T18"/>
                <a:pathLst>
                  <a:path w="306" h="139">
                    <a:moveTo>
                      <a:pt x="117" y="0"/>
                    </a:moveTo>
                    <a:lnTo>
                      <a:pt x="0" y="82"/>
                    </a:lnTo>
                    <a:lnTo>
                      <a:pt x="191" y="139"/>
                    </a:lnTo>
                    <a:lnTo>
                      <a:pt x="306" y="51"/>
                    </a:lnTo>
                    <a:lnTo>
                      <a:pt x="117"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25" name="Freeform 150"/>
              <p:cNvSpPr/>
              <p:nvPr/>
            </p:nvSpPr>
            <p:spPr bwMode="auto">
              <a:xfrm>
                <a:off x="3748" y="2066"/>
                <a:ext cx="306" cy="97"/>
              </a:xfrm>
              <a:custGeom>
                <a:avLst/>
                <a:gdLst>
                  <a:gd name="T0" fmla="*/ 0 w 3060"/>
                  <a:gd name="T1" fmla="*/ 0 h 1260"/>
                  <a:gd name="T2" fmla="*/ 0 w 3060"/>
                  <a:gd name="T3" fmla="*/ 0 h 1260"/>
                  <a:gd name="T4" fmla="*/ 0 w 3060"/>
                  <a:gd name="T5" fmla="*/ 0 h 1260"/>
                  <a:gd name="T6" fmla="*/ 0 w 3060"/>
                  <a:gd name="T7" fmla="*/ 0 h 1260"/>
                  <a:gd name="T8" fmla="*/ 0 w 3060"/>
                  <a:gd name="T9" fmla="*/ 0 h 1260"/>
                  <a:gd name="T10" fmla="*/ 0 w 3060"/>
                  <a:gd name="T11" fmla="*/ 0 h 1260"/>
                  <a:gd name="T12" fmla="*/ 0 w 3060"/>
                  <a:gd name="T13" fmla="*/ 0 h 1260"/>
                  <a:gd name="T14" fmla="*/ 0 w 3060"/>
                  <a:gd name="T15" fmla="*/ 0 h 1260"/>
                  <a:gd name="T16" fmla="*/ 0 w 3060"/>
                  <a:gd name="T17" fmla="*/ 0 h 1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60"/>
                  <a:gd name="T28" fmla="*/ 0 h 1260"/>
                  <a:gd name="T29" fmla="*/ 3060 w 3060"/>
                  <a:gd name="T30" fmla="*/ 1260 h 12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60" h="1260">
                    <a:moveTo>
                      <a:pt x="401" y="0"/>
                    </a:moveTo>
                    <a:lnTo>
                      <a:pt x="225" y="139"/>
                    </a:lnTo>
                    <a:lnTo>
                      <a:pt x="189" y="235"/>
                    </a:lnTo>
                    <a:lnTo>
                      <a:pt x="0" y="457"/>
                    </a:lnTo>
                    <a:lnTo>
                      <a:pt x="2688" y="1260"/>
                    </a:lnTo>
                    <a:lnTo>
                      <a:pt x="2833" y="1106"/>
                    </a:lnTo>
                    <a:lnTo>
                      <a:pt x="3060" y="730"/>
                    </a:lnTo>
                    <a:lnTo>
                      <a:pt x="2973" y="693"/>
                    </a:lnTo>
                    <a:lnTo>
                      <a:pt x="401"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26" name="Freeform 151"/>
              <p:cNvSpPr/>
              <p:nvPr/>
            </p:nvSpPr>
            <p:spPr bwMode="auto">
              <a:xfrm>
                <a:off x="3748" y="2066"/>
                <a:ext cx="306" cy="97"/>
              </a:xfrm>
              <a:custGeom>
                <a:avLst/>
                <a:gdLst>
                  <a:gd name="T0" fmla="*/ 0 w 3060"/>
                  <a:gd name="T1" fmla="*/ 0 h 1260"/>
                  <a:gd name="T2" fmla="*/ 0 w 3060"/>
                  <a:gd name="T3" fmla="*/ 0 h 1260"/>
                  <a:gd name="T4" fmla="*/ 0 w 3060"/>
                  <a:gd name="T5" fmla="*/ 0 h 1260"/>
                  <a:gd name="T6" fmla="*/ 0 w 3060"/>
                  <a:gd name="T7" fmla="*/ 0 h 1260"/>
                  <a:gd name="T8" fmla="*/ 0 w 3060"/>
                  <a:gd name="T9" fmla="*/ 0 h 1260"/>
                  <a:gd name="T10" fmla="*/ 0 w 3060"/>
                  <a:gd name="T11" fmla="*/ 0 h 1260"/>
                  <a:gd name="T12" fmla="*/ 0 w 3060"/>
                  <a:gd name="T13" fmla="*/ 0 h 1260"/>
                  <a:gd name="T14" fmla="*/ 0 w 3060"/>
                  <a:gd name="T15" fmla="*/ 0 h 1260"/>
                  <a:gd name="T16" fmla="*/ 0 w 3060"/>
                  <a:gd name="T17" fmla="*/ 0 h 1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60"/>
                  <a:gd name="T28" fmla="*/ 0 h 1260"/>
                  <a:gd name="T29" fmla="*/ 3060 w 3060"/>
                  <a:gd name="T30" fmla="*/ 1260 h 12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60" h="1260">
                    <a:moveTo>
                      <a:pt x="401" y="0"/>
                    </a:moveTo>
                    <a:lnTo>
                      <a:pt x="225" y="139"/>
                    </a:lnTo>
                    <a:lnTo>
                      <a:pt x="189" y="235"/>
                    </a:lnTo>
                    <a:lnTo>
                      <a:pt x="0" y="457"/>
                    </a:lnTo>
                    <a:lnTo>
                      <a:pt x="2688" y="1260"/>
                    </a:lnTo>
                    <a:lnTo>
                      <a:pt x="2833" y="1106"/>
                    </a:lnTo>
                    <a:lnTo>
                      <a:pt x="3060" y="730"/>
                    </a:lnTo>
                    <a:lnTo>
                      <a:pt x="2973" y="693"/>
                    </a:lnTo>
                    <a:lnTo>
                      <a:pt x="401"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27" name="Line 152"/>
              <p:cNvSpPr>
                <a:spLocks noChangeShapeType="1"/>
              </p:cNvSpPr>
              <p:nvPr/>
            </p:nvSpPr>
            <p:spPr bwMode="auto">
              <a:xfrm>
                <a:off x="3783" y="2077"/>
                <a:ext cx="253" cy="5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28" name="Line 153"/>
              <p:cNvSpPr>
                <a:spLocks noChangeShapeType="1"/>
              </p:cNvSpPr>
              <p:nvPr/>
            </p:nvSpPr>
            <p:spPr bwMode="auto">
              <a:xfrm>
                <a:off x="3774" y="2084"/>
                <a:ext cx="250" cy="5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29" name="Line 154"/>
              <p:cNvSpPr>
                <a:spLocks noChangeShapeType="1"/>
              </p:cNvSpPr>
              <p:nvPr/>
            </p:nvSpPr>
            <p:spPr bwMode="auto">
              <a:xfrm>
                <a:off x="3765" y="2094"/>
                <a:ext cx="257" cy="5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30" name="Line 155"/>
              <p:cNvSpPr>
                <a:spLocks noChangeShapeType="1"/>
              </p:cNvSpPr>
              <p:nvPr/>
            </p:nvSpPr>
            <p:spPr bwMode="auto">
              <a:xfrm flipH="1">
                <a:off x="3790" y="2081"/>
                <a:ext cx="10"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31" name="Line 156"/>
              <p:cNvSpPr>
                <a:spLocks noChangeShapeType="1"/>
              </p:cNvSpPr>
              <p:nvPr/>
            </p:nvSpPr>
            <p:spPr bwMode="auto">
              <a:xfrm flipH="1">
                <a:off x="3813" y="2075"/>
                <a:ext cx="10"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32" name="Line 157"/>
              <p:cNvSpPr>
                <a:spLocks noChangeShapeType="1"/>
              </p:cNvSpPr>
              <p:nvPr/>
            </p:nvSpPr>
            <p:spPr bwMode="auto">
              <a:xfrm flipH="1">
                <a:off x="3794" y="2072"/>
                <a:ext cx="11"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33" name="Line 158"/>
              <p:cNvSpPr>
                <a:spLocks noChangeShapeType="1"/>
              </p:cNvSpPr>
              <p:nvPr/>
            </p:nvSpPr>
            <p:spPr bwMode="auto">
              <a:xfrm flipH="1">
                <a:off x="3831" y="2080"/>
                <a:ext cx="10"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34" name="Line 159"/>
              <p:cNvSpPr>
                <a:spLocks noChangeShapeType="1"/>
              </p:cNvSpPr>
              <p:nvPr/>
            </p:nvSpPr>
            <p:spPr bwMode="auto">
              <a:xfrm flipH="1">
                <a:off x="3850" y="2084"/>
                <a:ext cx="1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35" name="Line 160"/>
              <p:cNvSpPr>
                <a:spLocks noChangeShapeType="1"/>
              </p:cNvSpPr>
              <p:nvPr/>
            </p:nvSpPr>
            <p:spPr bwMode="auto">
              <a:xfrm flipH="1">
                <a:off x="3883" y="2111"/>
                <a:ext cx="13"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36" name="Line 161"/>
              <p:cNvSpPr>
                <a:spLocks noChangeShapeType="1"/>
              </p:cNvSpPr>
              <p:nvPr/>
            </p:nvSpPr>
            <p:spPr bwMode="auto">
              <a:xfrm flipH="1">
                <a:off x="3904" y="2115"/>
                <a:ext cx="11"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37" name="Line 162"/>
              <p:cNvSpPr>
                <a:spLocks noChangeShapeType="1"/>
              </p:cNvSpPr>
              <p:nvPr/>
            </p:nvSpPr>
            <p:spPr bwMode="auto">
              <a:xfrm flipH="1">
                <a:off x="3923" y="2119"/>
                <a:ext cx="12"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38" name="Line 163"/>
              <p:cNvSpPr>
                <a:spLocks noChangeShapeType="1"/>
              </p:cNvSpPr>
              <p:nvPr/>
            </p:nvSpPr>
            <p:spPr bwMode="auto">
              <a:xfrm flipH="1">
                <a:off x="3946" y="2124"/>
                <a:ext cx="14"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39" name="Line 164"/>
              <p:cNvSpPr>
                <a:spLocks noChangeShapeType="1"/>
              </p:cNvSpPr>
              <p:nvPr/>
            </p:nvSpPr>
            <p:spPr bwMode="auto">
              <a:xfrm flipH="1">
                <a:off x="3969" y="2129"/>
                <a:ext cx="12"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40" name="Line 165"/>
              <p:cNvSpPr>
                <a:spLocks noChangeShapeType="1"/>
              </p:cNvSpPr>
              <p:nvPr/>
            </p:nvSpPr>
            <p:spPr bwMode="auto">
              <a:xfrm flipH="1">
                <a:off x="3991" y="2134"/>
                <a:ext cx="12"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41" name="Line 166"/>
              <p:cNvSpPr>
                <a:spLocks noChangeShapeType="1"/>
              </p:cNvSpPr>
              <p:nvPr/>
            </p:nvSpPr>
            <p:spPr bwMode="auto">
              <a:xfrm flipH="1">
                <a:off x="3995" y="2122"/>
                <a:ext cx="13"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42" name="Line 167"/>
              <p:cNvSpPr>
                <a:spLocks noChangeShapeType="1"/>
              </p:cNvSpPr>
              <p:nvPr/>
            </p:nvSpPr>
            <p:spPr bwMode="auto">
              <a:xfrm flipH="1">
                <a:off x="3974" y="2118"/>
                <a:ext cx="13"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43" name="Line 168"/>
              <p:cNvSpPr>
                <a:spLocks noChangeShapeType="1"/>
              </p:cNvSpPr>
              <p:nvPr/>
            </p:nvSpPr>
            <p:spPr bwMode="auto">
              <a:xfrm flipH="1">
                <a:off x="3952" y="2114"/>
                <a:ext cx="12"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44" name="Line 169"/>
              <p:cNvSpPr>
                <a:spLocks noChangeShapeType="1"/>
              </p:cNvSpPr>
              <p:nvPr/>
            </p:nvSpPr>
            <p:spPr bwMode="auto">
              <a:xfrm flipH="1">
                <a:off x="3928" y="2110"/>
                <a:ext cx="13"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45" name="Line 170"/>
              <p:cNvSpPr>
                <a:spLocks noChangeShapeType="1"/>
              </p:cNvSpPr>
              <p:nvPr/>
            </p:nvSpPr>
            <p:spPr bwMode="auto">
              <a:xfrm flipH="1">
                <a:off x="3908" y="2105"/>
                <a:ext cx="13"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46" name="Line 171"/>
              <p:cNvSpPr>
                <a:spLocks noChangeShapeType="1"/>
              </p:cNvSpPr>
              <p:nvPr/>
            </p:nvSpPr>
            <p:spPr bwMode="auto">
              <a:xfrm flipH="1">
                <a:off x="3890" y="2101"/>
                <a:ext cx="11"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47" name="Line 172"/>
              <p:cNvSpPr>
                <a:spLocks noChangeShapeType="1"/>
              </p:cNvSpPr>
              <p:nvPr/>
            </p:nvSpPr>
            <p:spPr bwMode="auto">
              <a:xfrm flipH="1">
                <a:off x="3872" y="2088"/>
                <a:ext cx="11"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48" name="Line 173"/>
              <p:cNvSpPr>
                <a:spLocks noChangeShapeType="1"/>
              </p:cNvSpPr>
              <p:nvPr/>
            </p:nvSpPr>
            <p:spPr bwMode="auto">
              <a:xfrm flipH="1">
                <a:off x="3891" y="2092"/>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49" name="Line 174"/>
              <p:cNvSpPr>
                <a:spLocks noChangeShapeType="1"/>
              </p:cNvSpPr>
              <p:nvPr/>
            </p:nvSpPr>
            <p:spPr bwMode="auto">
              <a:xfrm flipH="1">
                <a:off x="3913" y="2097"/>
                <a:ext cx="10"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50" name="Line 175"/>
              <p:cNvSpPr>
                <a:spLocks noChangeShapeType="1"/>
              </p:cNvSpPr>
              <p:nvPr/>
            </p:nvSpPr>
            <p:spPr bwMode="auto">
              <a:xfrm flipH="1">
                <a:off x="3933" y="2101"/>
                <a:ext cx="1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51" name="Line 176"/>
              <p:cNvSpPr>
                <a:spLocks noChangeShapeType="1"/>
              </p:cNvSpPr>
              <p:nvPr/>
            </p:nvSpPr>
            <p:spPr bwMode="auto">
              <a:xfrm flipH="1">
                <a:off x="3954" y="2104"/>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52" name="Line 177"/>
              <p:cNvSpPr>
                <a:spLocks noChangeShapeType="1"/>
              </p:cNvSpPr>
              <p:nvPr/>
            </p:nvSpPr>
            <p:spPr bwMode="auto">
              <a:xfrm flipH="1">
                <a:off x="3974" y="2110"/>
                <a:ext cx="11"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53" name="Line 178"/>
              <p:cNvSpPr>
                <a:spLocks noChangeShapeType="1"/>
              </p:cNvSpPr>
              <p:nvPr/>
            </p:nvSpPr>
            <p:spPr bwMode="auto">
              <a:xfrm flipH="1">
                <a:off x="3997" y="2114"/>
                <a:ext cx="11"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54" name="Line 179"/>
              <p:cNvSpPr>
                <a:spLocks noChangeShapeType="1"/>
              </p:cNvSpPr>
              <p:nvPr/>
            </p:nvSpPr>
            <p:spPr bwMode="auto">
              <a:xfrm flipH="1">
                <a:off x="3877" y="2121"/>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55" name="Line 180"/>
              <p:cNvSpPr>
                <a:spLocks noChangeShapeType="1"/>
              </p:cNvSpPr>
              <p:nvPr/>
            </p:nvSpPr>
            <p:spPr bwMode="auto">
              <a:xfrm flipH="1">
                <a:off x="3898" y="2126"/>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56" name="Line 181"/>
              <p:cNvSpPr>
                <a:spLocks noChangeShapeType="1"/>
              </p:cNvSpPr>
              <p:nvPr/>
            </p:nvSpPr>
            <p:spPr bwMode="auto">
              <a:xfrm flipH="1">
                <a:off x="3916" y="2130"/>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57" name="Line 182"/>
              <p:cNvSpPr>
                <a:spLocks noChangeShapeType="1"/>
              </p:cNvSpPr>
              <p:nvPr/>
            </p:nvSpPr>
            <p:spPr bwMode="auto">
              <a:xfrm flipH="1">
                <a:off x="3941" y="2135"/>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58" name="Line 183"/>
              <p:cNvSpPr>
                <a:spLocks noChangeShapeType="1"/>
              </p:cNvSpPr>
              <p:nvPr/>
            </p:nvSpPr>
            <p:spPr bwMode="auto">
              <a:xfrm flipH="1">
                <a:off x="3961" y="2139"/>
                <a:ext cx="15"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59" name="Line 184"/>
              <p:cNvSpPr>
                <a:spLocks noChangeShapeType="1"/>
              </p:cNvSpPr>
              <p:nvPr/>
            </p:nvSpPr>
            <p:spPr bwMode="auto">
              <a:xfrm flipH="1">
                <a:off x="3987" y="2144"/>
                <a:ext cx="16" cy="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60" name="Line 185"/>
              <p:cNvSpPr>
                <a:spLocks noChangeShapeType="1"/>
              </p:cNvSpPr>
              <p:nvPr/>
            </p:nvSpPr>
            <p:spPr bwMode="auto">
              <a:xfrm flipH="1">
                <a:off x="3834" y="2111"/>
                <a:ext cx="15" cy="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61" name="Line 186"/>
              <p:cNvSpPr>
                <a:spLocks noChangeShapeType="1"/>
              </p:cNvSpPr>
              <p:nvPr/>
            </p:nvSpPr>
            <p:spPr bwMode="auto">
              <a:xfrm flipH="1">
                <a:off x="3855" y="2116"/>
                <a:ext cx="14" cy="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62" name="Line 187"/>
              <p:cNvSpPr>
                <a:spLocks noChangeShapeType="1"/>
              </p:cNvSpPr>
              <p:nvPr/>
            </p:nvSpPr>
            <p:spPr bwMode="auto">
              <a:xfrm flipH="1">
                <a:off x="4019" y="2118"/>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63" name="Line 188"/>
              <p:cNvSpPr>
                <a:spLocks noChangeShapeType="1"/>
              </p:cNvSpPr>
              <p:nvPr/>
            </p:nvSpPr>
            <p:spPr bwMode="auto">
              <a:xfrm flipH="1">
                <a:off x="3773" y="2098"/>
                <a:ext cx="12"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64" name="Line 189"/>
              <p:cNvSpPr>
                <a:spLocks noChangeShapeType="1"/>
              </p:cNvSpPr>
              <p:nvPr/>
            </p:nvSpPr>
            <p:spPr bwMode="auto">
              <a:xfrm flipH="1">
                <a:off x="3794" y="2103"/>
                <a:ext cx="12"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65" name="Line 190"/>
              <p:cNvSpPr>
                <a:spLocks noChangeShapeType="1"/>
              </p:cNvSpPr>
              <p:nvPr/>
            </p:nvSpPr>
            <p:spPr bwMode="auto">
              <a:xfrm flipH="1">
                <a:off x="3814" y="2108"/>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66" name="Line 191"/>
              <p:cNvSpPr>
                <a:spLocks noChangeShapeType="1"/>
              </p:cNvSpPr>
              <p:nvPr/>
            </p:nvSpPr>
            <p:spPr bwMode="auto">
              <a:xfrm flipH="1">
                <a:off x="3808" y="2084"/>
                <a:ext cx="11"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67" name="Line 192"/>
              <p:cNvSpPr>
                <a:spLocks noChangeShapeType="1"/>
              </p:cNvSpPr>
              <p:nvPr/>
            </p:nvSpPr>
            <p:spPr bwMode="auto">
              <a:xfrm flipH="1">
                <a:off x="3821" y="2098"/>
                <a:ext cx="13"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68" name="Line 193"/>
              <p:cNvSpPr>
                <a:spLocks noChangeShapeType="1"/>
              </p:cNvSpPr>
              <p:nvPr/>
            </p:nvSpPr>
            <p:spPr bwMode="auto">
              <a:xfrm flipH="1">
                <a:off x="3868" y="2097"/>
                <a:ext cx="11"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69" name="Line 194"/>
              <p:cNvSpPr>
                <a:spLocks noChangeShapeType="1"/>
              </p:cNvSpPr>
              <p:nvPr/>
            </p:nvSpPr>
            <p:spPr bwMode="auto">
              <a:xfrm flipH="1">
                <a:off x="3847" y="2092"/>
                <a:ext cx="11"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70" name="Line 195"/>
              <p:cNvSpPr>
                <a:spLocks noChangeShapeType="1"/>
              </p:cNvSpPr>
              <p:nvPr/>
            </p:nvSpPr>
            <p:spPr bwMode="auto">
              <a:xfrm flipH="1">
                <a:off x="3828" y="2089"/>
                <a:ext cx="11"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71" name="Line 196"/>
              <p:cNvSpPr>
                <a:spLocks noChangeShapeType="1"/>
              </p:cNvSpPr>
              <p:nvPr/>
            </p:nvSpPr>
            <p:spPr bwMode="auto">
              <a:xfrm flipH="1">
                <a:off x="3781" y="2089"/>
                <a:ext cx="13"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72" name="Line 197"/>
              <p:cNvSpPr>
                <a:spLocks noChangeShapeType="1"/>
              </p:cNvSpPr>
              <p:nvPr/>
            </p:nvSpPr>
            <p:spPr bwMode="auto">
              <a:xfrm flipH="1">
                <a:off x="3800" y="2092"/>
                <a:ext cx="12"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73" name="Line 198"/>
              <p:cNvSpPr>
                <a:spLocks noChangeShapeType="1"/>
              </p:cNvSpPr>
              <p:nvPr/>
            </p:nvSpPr>
            <p:spPr bwMode="auto">
              <a:xfrm flipH="1">
                <a:off x="3841" y="2101"/>
                <a:ext cx="13"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74" name="Line 199"/>
              <p:cNvSpPr>
                <a:spLocks noChangeShapeType="1"/>
              </p:cNvSpPr>
              <p:nvPr/>
            </p:nvSpPr>
            <p:spPr bwMode="auto">
              <a:xfrm flipH="1">
                <a:off x="3858" y="2105"/>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75" name="Line 200"/>
              <p:cNvSpPr>
                <a:spLocks noChangeShapeType="1"/>
              </p:cNvSpPr>
              <p:nvPr/>
            </p:nvSpPr>
            <p:spPr bwMode="auto">
              <a:xfrm flipH="1" flipV="1">
                <a:off x="4058" y="2146"/>
                <a:ext cx="19"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76" name="Line 201"/>
              <p:cNvSpPr>
                <a:spLocks noChangeShapeType="1"/>
              </p:cNvSpPr>
              <p:nvPr/>
            </p:nvSpPr>
            <p:spPr bwMode="auto">
              <a:xfrm>
                <a:off x="4077" y="2150"/>
                <a:ext cx="4"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77" name="Freeform 202"/>
              <p:cNvSpPr/>
              <p:nvPr/>
            </p:nvSpPr>
            <p:spPr bwMode="auto">
              <a:xfrm>
                <a:off x="4017" y="2122"/>
                <a:ext cx="86" cy="46"/>
              </a:xfrm>
              <a:custGeom>
                <a:avLst/>
                <a:gdLst>
                  <a:gd name="T0" fmla="*/ 0 w 860"/>
                  <a:gd name="T1" fmla="*/ 0 h 590"/>
                  <a:gd name="T2" fmla="*/ 0 w 860"/>
                  <a:gd name="T3" fmla="*/ 0 h 590"/>
                  <a:gd name="T4" fmla="*/ 0 w 860"/>
                  <a:gd name="T5" fmla="*/ 0 h 590"/>
                  <a:gd name="T6" fmla="*/ 0 w 860"/>
                  <a:gd name="T7" fmla="*/ 0 h 590"/>
                  <a:gd name="T8" fmla="*/ 0 w 860"/>
                  <a:gd name="T9" fmla="*/ 0 h 590"/>
                  <a:gd name="T10" fmla="*/ 0 w 860"/>
                  <a:gd name="T11" fmla="*/ 0 h 590"/>
                  <a:gd name="T12" fmla="*/ 0 w 860"/>
                  <a:gd name="T13" fmla="*/ 0 h 590"/>
                  <a:gd name="T14" fmla="*/ 0 w 860"/>
                  <a:gd name="T15" fmla="*/ 0 h 590"/>
                  <a:gd name="T16" fmla="*/ 0 w 860"/>
                  <a:gd name="T17" fmla="*/ 0 h 590"/>
                  <a:gd name="T18" fmla="*/ 0 w 860"/>
                  <a:gd name="T19" fmla="*/ 0 h 590"/>
                  <a:gd name="T20" fmla="*/ 0 w 860"/>
                  <a:gd name="T21" fmla="*/ 0 h 590"/>
                  <a:gd name="T22" fmla="*/ 0 w 860"/>
                  <a:gd name="T23" fmla="*/ 0 h 590"/>
                  <a:gd name="T24" fmla="*/ 0 w 860"/>
                  <a:gd name="T25" fmla="*/ 0 h 590"/>
                  <a:gd name="T26" fmla="*/ 0 w 860"/>
                  <a:gd name="T27" fmla="*/ 0 h 5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0"/>
                  <a:gd name="T43" fmla="*/ 0 h 590"/>
                  <a:gd name="T44" fmla="*/ 860 w 860"/>
                  <a:gd name="T45" fmla="*/ 590 h 5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0" h="59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78" name="Freeform 203"/>
              <p:cNvSpPr/>
              <p:nvPr/>
            </p:nvSpPr>
            <p:spPr bwMode="auto">
              <a:xfrm>
                <a:off x="4017" y="2122"/>
                <a:ext cx="86" cy="46"/>
              </a:xfrm>
              <a:custGeom>
                <a:avLst/>
                <a:gdLst>
                  <a:gd name="T0" fmla="*/ 0 w 860"/>
                  <a:gd name="T1" fmla="*/ 0 h 590"/>
                  <a:gd name="T2" fmla="*/ 0 w 860"/>
                  <a:gd name="T3" fmla="*/ 0 h 590"/>
                  <a:gd name="T4" fmla="*/ 0 w 860"/>
                  <a:gd name="T5" fmla="*/ 0 h 590"/>
                  <a:gd name="T6" fmla="*/ 0 w 860"/>
                  <a:gd name="T7" fmla="*/ 0 h 590"/>
                  <a:gd name="T8" fmla="*/ 0 w 860"/>
                  <a:gd name="T9" fmla="*/ 0 h 590"/>
                  <a:gd name="T10" fmla="*/ 0 w 860"/>
                  <a:gd name="T11" fmla="*/ 0 h 590"/>
                  <a:gd name="T12" fmla="*/ 0 w 860"/>
                  <a:gd name="T13" fmla="*/ 0 h 590"/>
                  <a:gd name="T14" fmla="*/ 0 w 860"/>
                  <a:gd name="T15" fmla="*/ 0 h 590"/>
                  <a:gd name="T16" fmla="*/ 0 w 860"/>
                  <a:gd name="T17" fmla="*/ 0 h 590"/>
                  <a:gd name="T18" fmla="*/ 0 w 860"/>
                  <a:gd name="T19" fmla="*/ 0 h 590"/>
                  <a:gd name="T20" fmla="*/ 0 w 860"/>
                  <a:gd name="T21" fmla="*/ 0 h 590"/>
                  <a:gd name="T22" fmla="*/ 0 w 860"/>
                  <a:gd name="T23" fmla="*/ 0 h 590"/>
                  <a:gd name="T24" fmla="*/ 0 w 860"/>
                  <a:gd name="T25" fmla="*/ 0 h 590"/>
                  <a:gd name="T26" fmla="*/ 0 w 860"/>
                  <a:gd name="T27" fmla="*/ 0 h 5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0"/>
                  <a:gd name="T43" fmla="*/ 0 h 590"/>
                  <a:gd name="T44" fmla="*/ 860 w 860"/>
                  <a:gd name="T45" fmla="*/ 590 h 5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0" h="59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79" name="Line 204"/>
              <p:cNvSpPr>
                <a:spLocks noChangeShapeType="1"/>
              </p:cNvSpPr>
              <p:nvPr/>
            </p:nvSpPr>
            <p:spPr bwMode="auto">
              <a:xfrm>
                <a:off x="4044" y="2130"/>
                <a:ext cx="45" cy="1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80" name="Line 205"/>
              <p:cNvSpPr>
                <a:spLocks noChangeShapeType="1"/>
              </p:cNvSpPr>
              <p:nvPr/>
            </p:nvSpPr>
            <p:spPr bwMode="auto">
              <a:xfrm flipH="1">
                <a:off x="4068" y="2133"/>
                <a:ext cx="31" cy="2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81" name="Line 206"/>
              <p:cNvSpPr>
                <a:spLocks noChangeShapeType="1"/>
              </p:cNvSpPr>
              <p:nvPr/>
            </p:nvSpPr>
            <p:spPr bwMode="auto">
              <a:xfrm flipH="1" flipV="1">
                <a:off x="4030" y="2150"/>
                <a:ext cx="36"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82" name="Line 207"/>
              <p:cNvSpPr>
                <a:spLocks noChangeShapeType="1"/>
              </p:cNvSpPr>
              <p:nvPr/>
            </p:nvSpPr>
            <p:spPr bwMode="auto">
              <a:xfrm>
                <a:off x="4068" y="2158"/>
                <a:ext cx="3"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83" name="Line 208"/>
              <p:cNvSpPr>
                <a:spLocks noChangeShapeType="1"/>
              </p:cNvSpPr>
              <p:nvPr/>
            </p:nvSpPr>
            <p:spPr bwMode="auto">
              <a:xfrm>
                <a:off x="4089" y="2141"/>
                <a:ext cx="3"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84" name="Line 209"/>
              <p:cNvSpPr>
                <a:spLocks noChangeShapeType="1"/>
              </p:cNvSpPr>
              <p:nvPr/>
            </p:nvSpPr>
            <p:spPr bwMode="auto">
              <a:xfrm flipH="1">
                <a:off x="4035" y="2129"/>
                <a:ext cx="45" cy="3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85" name="Line 210"/>
              <p:cNvSpPr>
                <a:spLocks noChangeShapeType="1"/>
              </p:cNvSpPr>
              <p:nvPr/>
            </p:nvSpPr>
            <p:spPr bwMode="auto">
              <a:xfrm>
                <a:off x="4048" y="2154"/>
                <a:ext cx="4"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86" name="Freeform 211"/>
              <p:cNvSpPr/>
              <p:nvPr/>
            </p:nvSpPr>
            <p:spPr bwMode="auto">
              <a:xfrm>
                <a:off x="3784" y="2059"/>
                <a:ext cx="332" cy="76"/>
              </a:xfrm>
              <a:custGeom>
                <a:avLst/>
                <a:gdLst>
                  <a:gd name="T0" fmla="*/ 0 w 3314"/>
                  <a:gd name="T1" fmla="*/ 0 h 988"/>
                  <a:gd name="T2" fmla="*/ 0 w 3314"/>
                  <a:gd name="T3" fmla="*/ 0 h 988"/>
                  <a:gd name="T4" fmla="*/ 0 w 3314"/>
                  <a:gd name="T5" fmla="*/ 0 h 988"/>
                  <a:gd name="T6" fmla="*/ 0 w 3314"/>
                  <a:gd name="T7" fmla="*/ 0 h 988"/>
                  <a:gd name="T8" fmla="*/ 0 w 3314"/>
                  <a:gd name="T9" fmla="*/ 0 h 988"/>
                  <a:gd name="T10" fmla="*/ 0 w 3314"/>
                  <a:gd name="T11" fmla="*/ 0 h 988"/>
                  <a:gd name="T12" fmla="*/ 0 w 3314"/>
                  <a:gd name="T13" fmla="*/ 0 h 988"/>
                  <a:gd name="T14" fmla="*/ 0 60000 65536"/>
                  <a:gd name="T15" fmla="*/ 0 60000 65536"/>
                  <a:gd name="T16" fmla="*/ 0 60000 65536"/>
                  <a:gd name="T17" fmla="*/ 0 60000 65536"/>
                  <a:gd name="T18" fmla="*/ 0 60000 65536"/>
                  <a:gd name="T19" fmla="*/ 0 60000 65536"/>
                  <a:gd name="T20" fmla="*/ 0 60000 65536"/>
                  <a:gd name="T21" fmla="*/ 0 w 3314"/>
                  <a:gd name="T22" fmla="*/ 0 h 988"/>
                  <a:gd name="T23" fmla="*/ 3314 w 3314"/>
                  <a:gd name="T24" fmla="*/ 988 h 9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4" h="988">
                    <a:moveTo>
                      <a:pt x="72" y="0"/>
                    </a:moveTo>
                    <a:lnTo>
                      <a:pt x="0" y="60"/>
                    </a:lnTo>
                    <a:lnTo>
                      <a:pt x="0" y="112"/>
                    </a:lnTo>
                    <a:lnTo>
                      <a:pt x="3241" y="988"/>
                    </a:lnTo>
                    <a:lnTo>
                      <a:pt x="3314" y="923"/>
                    </a:lnTo>
                    <a:lnTo>
                      <a:pt x="3286" y="841"/>
                    </a:lnTo>
                    <a:lnTo>
                      <a:pt x="72"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87" name="Freeform 212"/>
              <p:cNvSpPr/>
              <p:nvPr/>
            </p:nvSpPr>
            <p:spPr bwMode="auto">
              <a:xfrm>
                <a:off x="3784" y="2059"/>
                <a:ext cx="332" cy="76"/>
              </a:xfrm>
              <a:custGeom>
                <a:avLst/>
                <a:gdLst>
                  <a:gd name="T0" fmla="*/ 0 w 3314"/>
                  <a:gd name="T1" fmla="*/ 0 h 988"/>
                  <a:gd name="T2" fmla="*/ 0 w 3314"/>
                  <a:gd name="T3" fmla="*/ 0 h 988"/>
                  <a:gd name="T4" fmla="*/ 0 w 3314"/>
                  <a:gd name="T5" fmla="*/ 0 h 988"/>
                  <a:gd name="T6" fmla="*/ 0 w 3314"/>
                  <a:gd name="T7" fmla="*/ 0 h 988"/>
                  <a:gd name="T8" fmla="*/ 0 w 3314"/>
                  <a:gd name="T9" fmla="*/ 0 h 988"/>
                  <a:gd name="T10" fmla="*/ 0 w 3314"/>
                  <a:gd name="T11" fmla="*/ 0 h 988"/>
                  <a:gd name="T12" fmla="*/ 0 w 3314"/>
                  <a:gd name="T13" fmla="*/ 0 h 988"/>
                  <a:gd name="T14" fmla="*/ 0 60000 65536"/>
                  <a:gd name="T15" fmla="*/ 0 60000 65536"/>
                  <a:gd name="T16" fmla="*/ 0 60000 65536"/>
                  <a:gd name="T17" fmla="*/ 0 60000 65536"/>
                  <a:gd name="T18" fmla="*/ 0 60000 65536"/>
                  <a:gd name="T19" fmla="*/ 0 60000 65536"/>
                  <a:gd name="T20" fmla="*/ 0 60000 65536"/>
                  <a:gd name="T21" fmla="*/ 0 w 3314"/>
                  <a:gd name="T22" fmla="*/ 0 h 988"/>
                  <a:gd name="T23" fmla="*/ 3314 w 3314"/>
                  <a:gd name="T24" fmla="*/ 988 h 9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4" h="988">
                    <a:moveTo>
                      <a:pt x="72" y="0"/>
                    </a:moveTo>
                    <a:lnTo>
                      <a:pt x="0" y="60"/>
                    </a:lnTo>
                    <a:lnTo>
                      <a:pt x="0" y="112"/>
                    </a:lnTo>
                    <a:lnTo>
                      <a:pt x="3241" y="988"/>
                    </a:lnTo>
                    <a:lnTo>
                      <a:pt x="3314" y="923"/>
                    </a:lnTo>
                    <a:lnTo>
                      <a:pt x="3286" y="841"/>
                    </a:lnTo>
                    <a:lnTo>
                      <a:pt x="72"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88" name="Line 213"/>
              <p:cNvSpPr>
                <a:spLocks noChangeShapeType="1"/>
              </p:cNvSpPr>
              <p:nvPr/>
            </p:nvSpPr>
            <p:spPr bwMode="auto">
              <a:xfrm flipH="1">
                <a:off x="3936" y="2089"/>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89" name="Line 214"/>
              <p:cNvSpPr>
                <a:spLocks noChangeShapeType="1"/>
              </p:cNvSpPr>
              <p:nvPr/>
            </p:nvSpPr>
            <p:spPr bwMode="auto">
              <a:xfrm flipH="1">
                <a:off x="3913" y="2085"/>
                <a:ext cx="8"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90" name="Line 215"/>
              <p:cNvSpPr>
                <a:spLocks noChangeShapeType="1"/>
              </p:cNvSpPr>
              <p:nvPr/>
            </p:nvSpPr>
            <p:spPr bwMode="auto">
              <a:xfrm flipH="1">
                <a:off x="3896" y="2081"/>
                <a:ext cx="5"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91" name="Line 216"/>
              <p:cNvSpPr>
                <a:spLocks noChangeShapeType="1"/>
              </p:cNvSpPr>
              <p:nvPr/>
            </p:nvSpPr>
            <p:spPr bwMode="auto">
              <a:xfrm flipH="1">
                <a:off x="3873" y="2077"/>
                <a:ext cx="7"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92" name="Line 217"/>
              <p:cNvSpPr>
                <a:spLocks noChangeShapeType="1"/>
              </p:cNvSpPr>
              <p:nvPr/>
            </p:nvSpPr>
            <p:spPr bwMode="auto">
              <a:xfrm flipH="1">
                <a:off x="3852" y="2073"/>
                <a:ext cx="8"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93" name="Line 218"/>
              <p:cNvSpPr>
                <a:spLocks noChangeShapeType="1"/>
              </p:cNvSpPr>
              <p:nvPr/>
            </p:nvSpPr>
            <p:spPr bwMode="auto">
              <a:xfrm flipH="1">
                <a:off x="3837" y="2069"/>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94" name="Line 219"/>
              <p:cNvSpPr>
                <a:spLocks noChangeShapeType="1"/>
              </p:cNvSpPr>
              <p:nvPr/>
            </p:nvSpPr>
            <p:spPr bwMode="auto">
              <a:xfrm flipH="1">
                <a:off x="3817" y="2065"/>
                <a:ext cx="6"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95" name="Line 220"/>
              <p:cNvSpPr>
                <a:spLocks noChangeShapeType="1"/>
              </p:cNvSpPr>
              <p:nvPr/>
            </p:nvSpPr>
            <p:spPr bwMode="auto">
              <a:xfrm flipH="1">
                <a:off x="3797" y="2061"/>
                <a:ext cx="5"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96" name="Line 221"/>
              <p:cNvSpPr>
                <a:spLocks noChangeShapeType="1"/>
              </p:cNvSpPr>
              <p:nvPr/>
            </p:nvSpPr>
            <p:spPr bwMode="auto">
              <a:xfrm>
                <a:off x="3797" y="2066"/>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97" name="Line 222"/>
              <p:cNvSpPr>
                <a:spLocks noChangeShapeType="1"/>
              </p:cNvSpPr>
              <p:nvPr/>
            </p:nvSpPr>
            <p:spPr bwMode="auto">
              <a:xfrm>
                <a:off x="3817" y="2069"/>
                <a:ext cx="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98" name="Line 223"/>
              <p:cNvSpPr>
                <a:spLocks noChangeShapeType="1"/>
              </p:cNvSpPr>
              <p:nvPr/>
            </p:nvSpPr>
            <p:spPr bwMode="auto">
              <a:xfrm>
                <a:off x="3837" y="2074"/>
                <a:ext cx="1"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599" name="Line 224"/>
              <p:cNvSpPr>
                <a:spLocks noChangeShapeType="1"/>
              </p:cNvSpPr>
              <p:nvPr/>
            </p:nvSpPr>
            <p:spPr bwMode="auto">
              <a:xfrm>
                <a:off x="3852" y="2077"/>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00" name="Line 225"/>
              <p:cNvSpPr>
                <a:spLocks noChangeShapeType="1"/>
              </p:cNvSpPr>
              <p:nvPr/>
            </p:nvSpPr>
            <p:spPr bwMode="auto">
              <a:xfrm>
                <a:off x="3873" y="2081"/>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01" name="Line 226"/>
              <p:cNvSpPr>
                <a:spLocks noChangeShapeType="1"/>
              </p:cNvSpPr>
              <p:nvPr/>
            </p:nvSpPr>
            <p:spPr bwMode="auto">
              <a:xfrm>
                <a:off x="3896" y="2086"/>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02" name="Line 227"/>
              <p:cNvSpPr>
                <a:spLocks noChangeShapeType="1"/>
              </p:cNvSpPr>
              <p:nvPr/>
            </p:nvSpPr>
            <p:spPr bwMode="auto">
              <a:xfrm>
                <a:off x="3913" y="2090"/>
                <a:ext cx="1"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03" name="Line 228"/>
              <p:cNvSpPr>
                <a:spLocks noChangeShapeType="1"/>
              </p:cNvSpPr>
              <p:nvPr/>
            </p:nvSpPr>
            <p:spPr bwMode="auto">
              <a:xfrm flipV="1">
                <a:off x="4106" y="2123"/>
                <a:ext cx="6"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04" name="Line 229"/>
              <p:cNvSpPr>
                <a:spLocks noChangeShapeType="1"/>
              </p:cNvSpPr>
              <p:nvPr/>
            </p:nvSpPr>
            <p:spPr bwMode="auto">
              <a:xfrm>
                <a:off x="4106" y="2130"/>
                <a:ext cx="2"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05" name="Line 230"/>
              <p:cNvSpPr>
                <a:spLocks noChangeShapeType="1"/>
              </p:cNvSpPr>
              <p:nvPr/>
            </p:nvSpPr>
            <p:spPr bwMode="auto">
              <a:xfrm flipH="1">
                <a:off x="4089" y="2121"/>
                <a:ext cx="5"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06" name="Line 231"/>
              <p:cNvSpPr>
                <a:spLocks noChangeShapeType="1"/>
              </p:cNvSpPr>
              <p:nvPr/>
            </p:nvSpPr>
            <p:spPr bwMode="auto">
              <a:xfrm flipH="1">
                <a:off x="4043" y="2111"/>
                <a:ext cx="7"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07" name="Line 232"/>
              <p:cNvSpPr>
                <a:spLocks noChangeShapeType="1"/>
              </p:cNvSpPr>
              <p:nvPr/>
            </p:nvSpPr>
            <p:spPr bwMode="auto">
              <a:xfrm flipH="1">
                <a:off x="4065" y="2116"/>
                <a:ext cx="8"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08" name="Line 233"/>
              <p:cNvSpPr>
                <a:spLocks noChangeShapeType="1"/>
              </p:cNvSpPr>
              <p:nvPr/>
            </p:nvSpPr>
            <p:spPr bwMode="auto">
              <a:xfrm flipH="1">
                <a:off x="3999" y="2102"/>
                <a:ext cx="8"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09" name="Line 234"/>
              <p:cNvSpPr>
                <a:spLocks noChangeShapeType="1"/>
              </p:cNvSpPr>
              <p:nvPr/>
            </p:nvSpPr>
            <p:spPr bwMode="auto">
              <a:xfrm flipH="1">
                <a:off x="4022" y="2107"/>
                <a:ext cx="7"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10" name="Line 235"/>
              <p:cNvSpPr>
                <a:spLocks noChangeShapeType="1"/>
              </p:cNvSpPr>
              <p:nvPr/>
            </p:nvSpPr>
            <p:spPr bwMode="auto">
              <a:xfrm flipH="1">
                <a:off x="3979" y="2098"/>
                <a:ext cx="6"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11" name="Line 236"/>
              <p:cNvSpPr>
                <a:spLocks noChangeShapeType="1"/>
              </p:cNvSpPr>
              <p:nvPr/>
            </p:nvSpPr>
            <p:spPr bwMode="auto">
              <a:xfrm flipH="1">
                <a:off x="3956" y="2093"/>
                <a:ext cx="6"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12" name="Line 237"/>
              <p:cNvSpPr>
                <a:spLocks noChangeShapeType="1"/>
              </p:cNvSpPr>
              <p:nvPr/>
            </p:nvSpPr>
            <p:spPr bwMode="auto">
              <a:xfrm>
                <a:off x="3935" y="2095"/>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13" name="Line 238"/>
              <p:cNvSpPr>
                <a:spLocks noChangeShapeType="1"/>
              </p:cNvSpPr>
              <p:nvPr/>
            </p:nvSpPr>
            <p:spPr bwMode="auto">
              <a:xfrm>
                <a:off x="3956" y="2099"/>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14" name="Line 239"/>
              <p:cNvSpPr>
                <a:spLocks noChangeShapeType="1"/>
              </p:cNvSpPr>
              <p:nvPr/>
            </p:nvSpPr>
            <p:spPr bwMode="auto">
              <a:xfrm>
                <a:off x="3979" y="2104"/>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15" name="Line 240"/>
              <p:cNvSpPr>
                <a:spLocks noChangeShapeType="1"/>
              </p:cNvSpPr>
              <p:nvPr/>
            </p:nvSpPr>
            <p:spPr bwMode="auto">
              <a:xfrm>
                <a:off x="3999" y="2108"/>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16" name="Line 241"/>
              <p:cNvSpPr>
                <a:spLocks noChangeShapeType="1"/>
              </p:cNvSpPr>
              <p:nvPr/>
            </p:nvSpPr>
            <p:spPr bwMode="auto">
              <a:xfrm>
                <a:off x="4022" y="2113"/>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17" name="Line 242"/>
              <p:cNvSpPr>
                <a:spLocks noChangeShapeType="1"/>
              </p:cNvSpPr>
              <p:nvPr/>
            </p:nvSpPr>
            <p:spPr bwMode="auto">
              <a:xfrm>
                <a:off x="4042" y="2117"/>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18" name="Line 243"/>
              <p:cNvSpPr>
                <a:spLocks noChangeShapeType="1"/>
              </p:cNvSpPr>
              <p:nvPr/>
            </p:nvSpPr>
            <p:spPr bwMode="auto">
              <a:xfrm>
                <a:off x="4065" y="2121"/>
                <a:ext cx="1"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19" name="Line 244"/>
              <p:cNvSpPr>
                <a:spLocks noChangeShapeType="1"/>
              </p:cNvSpPr>
              <p:nvPr/>
            </p:nvSpPr>
            <p:spPr bwMode="auto">
              <a:xfrm>
                <a:off x="4089" y="2126"/>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20" name="Line 245"/>
              <p:cNvSpPr>
                <a:spLocks noChangeShapeType="1"/>
              </p:cNvSpPr>
              <p:nvPr/>
            </p:nvSpPr>
            <p:spPr bwMode="auto">
              <a:xfrm>
                <a:off x="3785" y="2063"/>
                <a:ext cx="321" cy="6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21" name="Freeform 246"/>
              <p:cNvSpPr/>
              <p:nvPr/>
            </p:nvSpPr>
            <p:spPr bwMode="auto">
              <a:xfrm>
                <a:off x="3729" y="2073"/>
                <a:ext cx="54" cy="31"/>
              </a:xfrm>
              <a:custGeom>
                <a:avLst/>
                <a:gdLst>
                  <a:gd name="T0" fmla="*/ 0 w 531"/>
                  <a:gd name="T1" fmla="*/ 0 h 406"/>
                  <a:gd name="T2" fmla="*/ 0 w 531"/>
                  <a:gd name="T3" fmla="*/ 0 h 406"/>
                  <a:gd name="T4" fmla="*/ 0 w 531"/>
                  <a:gd name="T5" fmla="*/ 0 h 406"/>
                  <a:gd name="T6" fmla="*/ 0 w 531"/>
                  <a:gd name="T7" fmla="*/ 0 h 406"/>
                  <a:gd name="T8" fmla="*/ 0 w 531"/>
                  <a:gd name="T9" fmla="*/ 0 h 406"/>
                  <a:gd name="T10" fmla="*/ 0 w 531"/>
                  <a:gd name="T11" fmla="*/ 0 h 406"/>
                  <a:gd name="T12" fmla="*/ 0 w 531"/>
                  <a:gd name="T13" fmla="*/ 0 h 406"/>
                  <a:gd name="T14" fmla="*/ 0 w 531"/>
                  <a:gd name="T15" fmla="*/ 0 h 406"/>
                  <a:gd name="T16" fmla="*/ 0 w 531"/>
                  <a:gd name="T17" fmla="*/ 0 h 406"/>
                  <a:gd name="T18" fmla="*/ 0 w 531"/>
                  <a:gd name="T19" fmla="*/ 0 h 406"/>
                  <a:gd name="T20" fmla="*/ 0 w 531"/>
                  <a:gd name="T21" fmla="*/ 0 h 4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406"/>
                  <a:gd name="T35" fmla="*/ 531 w 531"/>
                  <a:gd name="T36" fmla="*/ 406 h 4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406">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22" name="Freeform 247"/>
              <p:cNvSpPr/>
              <p:nvPr/>
            </p:nvSpPr>
            <p:spPr bwMode="auto">
              <a:xfrm>
                <a:off x="3729" y="2073"/>
                <a:ext cx="54" cy="31"/>
              </a:xfrm>
              <a:custGeom>
                <a:avLst/>
                <a:gdLst>
                  <a:gd name="T0" fmla="*/ 0 w 531"/>
                  <a:gd name="T1" fmla="*/ 0 h 406"/>
                  <a:gd name="T2" fmla="*/ 0 w 531"/>
                  <a:gd name="T3" fmla="*/ 0 h 406"/>
                  <a:gd name="T4" fmla="*/ 0 w 531"/>
                  <a:gd name="T5" fmla="*/ 0 h 406"/>
                  <a:gd name="T6" fmla="*/ 0 w 531"/>
                  <a:gd name="T7" fmla="*/ 0 h 406"/>
                  <a:gd name="T8" fmla="*/ 0 w 531"/>
                  <a:gd name="T9" fmla="*/ 0 h 406"/>
                  <a:gd name="T10" fmla="*/ 0 w 531"/>
                  <a:gd name="T11" fmla="*/ 0 h 406"/>
                  <a:gd name="T12" fmla="*/ 0 w 531"/>
                  <a:gd name="T13" fmla="*/ 0 h 406"/>
                  <a:gd name="T14" fmla="*/ 0 w 531"/>
                  <a:gd name="T15" fmla="*/ 0 h 406"/>
                  <a:gd name="T16" fmla="*/ 0 w 531"/>
                  <a:gd name="T17" fmla="*/ 0 h 406"/>
                  <a:gd name="T18" fmla="*/ 0 w 531"/>
                  <a:gd name="T19" fmla="*/ 0 h 406"/>
                  <a:gd name="T20" fmla="*/ 0 w 531"/>
                  <a:gd name="T21" fmla="*/ 0 h 4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406"/>
                  <a:gd name="T35" fmla="*/ 531 w 531"/>
                  <a:gd name="T36" fmla="*/ 406 h 4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406">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23" name="Line 248"/>
              <p:cNvSpPr>
                <a:spLocks noChangeShapeType="1"/>
              </p:cNvSpPr>
              <p:nvPr/>
            </p:nvSpPr>
            <p:spPr bwMode="auto">
              <a:xfrm flipH="1" flipV="1">
                <a:off x="3756" y="2080"/>
                <a:ext cx="14"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24" name="Line 249"/>
              <p:cNvSpPr>
                <a:spLocks noChangeShapeType="1"/>
              </p:cNvSpPr>
              <p:nvPr/>
            </p:nvSpPr>
            <p:spPr bwMode="auto">
              <a:xfrm>
                <a:off x="3740" y="2089"/>
                <a:ext cx="19" cy="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25" name="Line 250"/>
              <p:cNvSpPr>
                <a:spLocks noChangeShapeType="1"/>
              </p:cNvSpPr>
              <p:nvPr/>
            </p:nvSpPr>
            <p:spPr bwMode="auto">
              <a:xfrm flipV="1">
                <a:off x="3740" y="2089"/>
                <a:ext cx="4" cy="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26" name="Freeform 251"/>
              <p:cNvSpPr/>
              <p:nvPr/>
            </p:nvSpPr>
            <p:spPr bwMode="auto">
              <a:xfrm>
                <a:off x="3717" y="2097"/>
                <a:ext cx="95" cy="30"/>
              </a:xfrm>
              <a:custGeom>
                <a:avLst/>
                <a:gdLst>
                  <a:gd name="T0" fmla="*/ 0 w 947"/>
                  <a:gd name="T1" fmla="*/ 0 h 398"/>
                  <a:gd name="T2" fmla="*/ 0 w 947"/>
                  <a:gd name="T3" fmla="*/ 0 h 398"/>
                  <a:gd name="T4" fmla="*/ 0 w 947"/>
                  <a:gd name="T5" fmla="*/ 0 h 398"/>
                  <a:gd name="T6" fmla="*/ 0 w 947"/>
                  <a:gd name="T7" fmla="*/ 0 h 398"/>
                  <a:gd name="T8" fmla="*/ 0 w 947"/>
                  <a:gd name="T9" fmla="*/ 0 h 398"/>
                  <a:gd name="T10" fmla="*/ 0 w 947"/>
                  <a:gd name="T11" fmla="*/ 0 h 398"/>
                  <a:gd name="T12" fmla="*/ 0 w 947"/>
                  <a:gd name="T13" fmla="*/ 0 h 398"/>
                  <a:gd name="T14" fmla="*/ 0 60000 65536"/>
                  <a:gd name="T15" fmla="*/ 0 60000 65536"/>
                  <a:gd name="T16" fmla="*/ 0 60000 65536"/>
                  <a:gd name="T17" fmla="*/ 0 60000 65536"/>
                  <a:gd name="T18" fmla="*/ 0 60000 65536"/>
                  <a:gd name="T19" fmla="*/ 0 60000 65536"/>
                  <a:gd name="T20" fmla="*/ 0 60000 65536"/>
                  <a:gd name="T21" fmla="*/ 0 w 947"/>
                  <a:gd name="T22" fmla="*/ 0 h 398"/>
                  <a:gd name="T23" fmla="*/ 947 w 947"/>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7" h="398">
                    <a:moveTo>
                      <a:pt x="109" y="0"/>
                    </a:moveTo>
                    <a:lnTo>
                      <a:pt x="0" y="81"/>
                    </a:lnTo>
                    <a:lnTo>
                      <a:pt x="0" y="147"/>
                    </a:lnTo>
                    <a:lnTo>
                      <a:pt x="858" y="398"/>
                    </a:lnTo>
                    <a:lnTo>
                      <a:pt x="858" y="332"/>
                    </a:lnTo>
                    <a:lnTo>
                      <a:pt x="947" y="258"/>
                    </a:lnTo>
                    <a:lnTo>
                      <a:pt x="109"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27" name="Freeform 252"/>
              <p:cNvSpPr/>
              <p:nvPr/>
            </p:nvSpPr>
            <p:spPr bwMode="auto">
              <a:xfrm>
                <a:off x="3717" y="2097"/>
                <a:ext cx="95" cy="30"/>
              </a:xfrm>
              <a:custGeom>
                <a:avLst/>
                <a:gdLst>
                  <a:gd name="T0" fmla="*/ 0 w 947"/>
                  <a:gd name="T1" fmla="*/ 0 h 398"/>
                  <a:gd name="T2" fmla="*/ 0 w 947"/>
                  <a:gd name="T3" fmla="*/ 0 h 398"/>
                  <a:gd name="T4" fmla="*/ 0 w 947"/>
                  <a:gd name="T5" fmla="*/ 0 h 398"/>
                  <a:gd name="T6" fmla="*/ 0 w 947"/>
                  <a:gd name="T7" fmla="*/ 0 h 398"/>
                  <a:gd name="T8" fmla="*/ 0 w 947"/>
                  <a:gd name="T9" fmla="*/ 0 h 398"/>
                  <a:gd name="T10" fmla="*/ 0 w 947"/>
                  <a:gd name="T11" fmla="*/ 0 h 398"/>
                  <a:gd name="T12" fmla="*/ 0 w 947"/>
                  <a:gd name="T13" fmla="*/ 0 h 398"/>
                  <a:gd name="T14" fmla="*/ 0 60000 65536"/>
                  <a:gd name="T15" fmla="*/ 0 60000 65536"/>
                  <a:gd name="T16" fmla="*/ 0 60000 65536"/>
                  <a:gd name="T17" fmla="*/ 0 60000 65536"/>
                  <a:gd name="T18" fmla="*/ 0 60000 65536"/>
                  <a:gd name="T19" fmla="*/ 0 60000 65536"/>
                  <a:gd name="T20" fmla="*/ 0 60000 65536"/>
                  <a:gd name="T21" fmla="*/ 0 w 947"/>
                  <a:gd name="T22" fmla="*/ 0 h 398"/>
                  <a:gd name="T23" fmla="*/ 947 w 947"/>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7" h="398">
                    <a:moveTo>
                      <a:pt x="109" y="0"/>
                    </a:moveTo>
                    <a:lnTo>
                      <a:pt x="0" y="81"/>
                    </a:lnTo>
                    <a:lnTo>
                      <a:pt x="0" y="147"/>
                    </a:lnTo>
                    <a:lnTo>
                      <a:pt x="858" y="398"/>
                    </a:lnTo>
                    <a:lnTo>
                      <a:pt x="858" y="332"/>
                    </a:lnTo>
                    <a:lnTo>
                      <a:pt x="947" y="258"/>
                    </a:lnTo>
                    <a:lnTo>
                      <a:pt x="109"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28" name="Line 253"/>
              <p:cNvSpPr>
                <a:spLocks noChangeShapeType="1"/>
              </p:cNvSpPr>
              <p:nvPr/>
            </p:nvSpPr>
            <p:spPr bwMode="auto">
              <a:xfrm>
                <a:off x="3734" y="2107"/>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29" name="Line 254"/>
              <p:cNvSpPr>
                <a:spLocks noChangeShapeType="1"/>
              </p:cNvSpPr>
              <p:nvPr/>
            </p:nvSpPr>
            <p:spPr bwMode="auto">
              <a:xfrm>
                <a:off x="3750" y="2111"/>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30" name="Line 255"/>
              <p:cNvSpPr>
                <a:spLocks noChangeShapeType="1"/>
              </p:cNvSpPr>
              <p:nvPr/>
            </p:nvSpPr>
            <p:spPr bwMode="auto">
              <a:xfrm>
                <a:off x="3773" y="2117"/>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31" name="Line 256"/>
              <p:cNvSpPr>
                <a:spLocks noChangeShapeType="1"/>
              </p:cNvSpPr>
              <p:nvPr/>
            </p:nvSpPr>
            <p:spPr bwMode="auto">
              <a:xfrm flipV="1">
                <a:off x="3734" y="2101"/>
                <a:ext cx="10"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32" name="Line 257"/>
              <p:cNvSpPr>
                <a:spLocks noChangeShapeType="1"/>
              </p:cNvSpPr>
              <p:nvPr/>
            </p:nvSpPr>
            <p:spPr bwMode="auto">
              <a:xfrm flipV="1">
                <a:off x="3750" y="2104"/>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33" name="Line 258"/>
              <p:cNvSpPr>
                <a:spLocks noChangeShapeType="1"/>
              </p:cNvSpPr>
              <p:nvPr/>
            </p:nvSpPr>
            <p:spPr bwMode="auto">
              <a:xfrm flipV="1">
                <a:off x="3773" y="2110"/>
                <a:ext cx="10"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34" name="Line 259"/>
              <p:cNvSpPr>
                <a:spLocks noChangeShapeType="1"/>
              </p:cNvSpPr>
              <p:nvPr/>
            </p:nvSpPr>
            <p:spPr bwMode="auto">
              <a:xfrm>
                <a:off x="3718" y="2103"/>
                <a:ext cx="85" cy="1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35" name="Freeform 260"/>
              <p:cNvSpPr/>
              <p:nvPr/>
            </p:nvSpPr>
            <p:spPr bwMode="auto">
              <a:xfrm>
                <a:off x="3928" y="2143"/>
                <a:ext cx="133" cy="40"/>
              </a:xfrm>
              <a:custGeom>
                <a:avLst/>
                <a:gdLst>
                  <a:gd name="T0" fmla="*/ 0 w 1327"/>
                  <a:gd name="T1" fmla="*/ 0 h 517"/>
                  <a:gd name="T2" fmla="*/ 0 w 1327"/>
                  <a:gd name="T3" fmla="*/ 0 h 517"/>
                  <a:gd name="T4" fmla="*/ 0 w 1327"/>
                  <a:gd name="T5" fmla="*/ 0 h 517"/>
                  <a:gd name="T6" fmla="*/ 0 w 1327"/>
                  <a:gd name="T7" fmla="*/ 0 h 517"/>
                  <a:gd name="T8" fmla="*/ 0 w 1327"/>
                  <a:gd name="T9" fmla="*/ 0 h 517"/>
                  <a:gd name="T10" fmla="*/ 0 w 1327"/>
                  <a:gd name="T11" fmla="*/ 0 h 517"/>
                  <a:gd name="T12" fmla="*/ 0 w 1327"/>
                  <a:gd name="T13" fmla="*/ 0 h 517"/>
                  <a:gd name="T14" fmla="*/ 0 60000 65536"/>
                  <a:gd name="T15" fmla="*/ 0 60000 65536"/>
                  <a:gd name="T16" fmla="*/ 0 60000 65536"/>
                  <a:gd name="T17" fmla="*/ 0 60000 65536"/>
                  <a:gd name="T18" fmla="*/ 0 60000 65536"/>
                  <a:gd name="T19" fmla="*/ 0 60000 65536"/>
                  <a:gd name="T20" fmla="*/ 0 60000 65536"/>
                  <a:gd name="T21" fmla="*/ 0 w 1327"/>
                  <a:gd name="T22" fmla="*/ 0 h 517"/>
                  <a:gd name="T23" fmla="*/ 1327 w 1327"/>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7" h="517">
                    <a:moveTo>
                      <a:pt x="67" y="0"/>
                    </a:moveTo>
                    <a:lnTo>
                      <a:pt x="0" y="82"/>
                    </a:lnTo>
                    <a:lnTo>
                      <a:pt x="0" y="148"/>
                    </a:lnTo>
                    <a:lnTo>
                      <a:pt x="1212" y="517"/>
                    </a:lnTo>
                    <a:lnTo>
                      <a:pt x="1327" y="406"/>
                    </a:lnTo>
                    <a:lnTo>
                      <a:pt x="1290" y="333"/>
                    </a:lnTo>
                    <a:lnTo>
                      <a:pt x="67"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36" name="Freeform 261"/>
              <p:cNvSpPr/>
              <p:nvPr/>
            </p:nvSpPr>
            <p:spPr bwMode="auto">
              <a:xfrm>
                <a:off x="3928" y="2143"/>
                <a:ext cx="133" cy="40"/>
              </a:xfrm>
              <a:custGeom>
                <a:avLst/>
                <a:gdLst>
                  <a:gd name="T0" fmla="*/ 0 w 1327"/>
                  <a:gd name="T1" fmla="*/ 0 h 517"/>
                  <a:gd name="T2" fmla="*/ 0 w 1327"/>
                  <a:gd name="T3" fmla="*/ 0 h 517"/>
                  <a:gd name="T4" fmla="*/ 0 w 1327"/>
                  <a:gd name="T5" fmla="*/ 0 h 517"/>
                  <a:gd name="T6" fmla="*/ 0 w 1327"/>
                  <a:gd name="T7" fmla="*/ 0 h 517"/>
                  <a:gd name="T8" fmla="*/ 0 w 1327"/>
                  <a:gd name="T9" fmla="*/ 0 h 517"/>
                  <a:gd name="T10" fmla="*/ 0 w 1327"/>
                  <a:gd name="T11" fmla="*/ 0 h 517"/>
                  <a:gd name="T12" fmla="*/ 0 w 1327"/>
                  <a:gd name="T13" fmla="*/ 0 h 517"/>
                  <a:gd name="T14" fmla="*/ 0 60000 65536"/>
                  <a:gd name="T15" fmla="*/ 0 60000 65536"/>
                  <a:gd name="T16" fmla="*/ 0 60000 65536"/>
                  <a:gd name="T17" fmla="*/ 0 60000 65536"/>
                  <a:gd name="T18" fmla="*/ 0 60000 65536"/>
                  <a:gd name="T19" fmla="*/ 0 60000 65536"/>
                  <a:gd name="T20" fmla="*/ 0 60000 65536"/>
                  <a:gd name="T21" fmla="*/ 0 w 1327"/>
                  <a:gd name="T22" fmla="*/ 0 h 517"/>
                  <a:gd name="T23" fmla="*/ 1327 w 1327"/>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7" h="517">
                    <a:moveTo>
                      <a:pt x="67" y="0"/>
                    </a:moveTo>
                    <a:lnTo>
                      <a:pt x="0" y="82"/>
                    </a:lnTo>
                    <a:lnTo>
                      <a:pt x="0" y="148"/>
                    </a:lnTo>
                    <a:lnTo>
                      <a:pt x="1212" y="517"/>
                    </a:lnTo>
                    <a:lnTo>
                      <a:pt x="1327" y="406"/>
                    </a:lnTo>
                    <a:lnTo>
                      <a:pt x="1290" y="333"/>
                    </a:lnTo>
                    <a:lnTo>
                      <a:pt x="67"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37" name="Line 262"/>
              <p:cNvSpPr>
                <a:spLocks noChangeShapeType="1"/>
              </p:cNvSpPr>
              <p:nvPr/>
            </p:nvSpPr>
            <p:spPr bwMode="auto">
              <a:xfrm flipV="1">
                <a:off x="4030" y="2165"/>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38" name="Line 263"/>
              <p:cNvSpPr>
                <a:spLocks noChangeShapeType="1"/>
              </p:cNvSpPr>
              <p:nvPr/>
            </p:nvSpPr>
            <p:spPr bwMode="auto">
              <a:xfrm flipV="1">
                <a:off x="4007" y="2160"/>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39" name="Line 264"/>
              <p:cNvSpPr>
                <a:spLocks noChangeShapeType="1"/>
              </p:cNvSpPr>
              <p:nvPr/>
            </p:nvSpPr>
            <p:spPr bwMode="auto">
              <a:xfrm flipV="1">
                <a:off x="3985" y="2155"/>
                <a:ext cx="7"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40" name="Line 265"/>
              <p:cNvSpPr>
                <a:spLocks noChangeShapeType="1"/>
              </p:cNvSpPr>
              <p:nvPr/>
            </p:nvSpPr>
            <p:spPr bwMode="auto">
              <a:xfrm flipV="1">
                <a:off x="3960" y="2150"/>
                <a:ext cx="8"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41" name="Line 266"/>
              <p:cNvSpPr>
                <a:spLocks noChangeShapeType="1"/>
              </p:cNvSpPr>
              <p:nvPr/>
            </p:nvSpPr>
            <p:spPr bwMode="auto">
              <a:xfrm>
                <a:off x="3960" y="2157"/>
                <a:ext cx="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42" name="Line 267"/>
              <p:cNvSpPr>
                <a:spLocks noChangeShapeType="1"/>
              </p:cNvSpPr>
              <p:nvPr/>
            </p:nvSpPr>
            <p:spPr bwMode="auto">
              <a:xfrm>
                <a:off x="3984" y="2162"/>
                <a:ext cx="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43" name="Line 268"/>
              <p:cNvSpPr>
                <a:spLocks noChangeShapeType="1"/>
              </p:cNvSpPr>
              <p:nvPr/>
            </p:nvSpPr>
            <p:spPr bwMode="auto">
              <a:xfrm>
                <a:off x="4007" y="2168"/>
                <a:ext cx="1"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44" name="Line 269"/>
              <p:cNvSpPr>
                <a:spLocks noChangeShapeType="1"/>
              </p:cNvSpPr>
              <p:nvPr/>
            </p:nvSpPr>
            <p:spPr bwMode="auto">
              <a:xfrm>
                <a:off x="4030" y="2172"/>
                <a:ext cx="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45" name="Line 270"/>
              <p:cNvSpPr>
                <a:spLocks noChangeShapeType="1"/>
              </p:cNvSpPr>
              <p:nvPr/>
            </p:nvSpPr>
            <p:spPr bwMode="auto">
              <a:xfrm>
                <a:off x="3928" y="2149"/>
                <a:ext cx="118" cy="2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46" name="Line 271"/>
              <p:cNvSpPr>
                <a:spLocks noChangeShapeType="1"/>
              </p:cNvSpPr>
              <p:nvPr/>
            </p:nvSpPr>
            <p:spPr bwMode="auto">
              <a:xfrm flipV="1">
                <a:off x="4047" y="2169"/>
                <a:ext cx="9"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47" name="Line 272"/>
              <p:cNvSpPr>
                <a:spLocks noChangeShapeType="1"/>
              </p:cNvSpPr>
              <p:nvPr/>
            </p:nvSpPr>
            <p:spPr bwMode="auto">
              <a:xfrm>
                <a:off x="4046" y="2176"/>
                <a:ext cx="3"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48" name="Freeform 273"/>
              <p:cNvSpPr/>
              <p:nvPr/>
            </p:nvSpPr>
            <p:spPr bwMode="auto">
              <a:xfrm>
                <a:off x="3801" y="2116"/>
                <a:ext cx="137" cy="40"/>
              </a:xfrm>
              <a:custGeom>
                <a:avLst/>
                <a:gdLst>
                  <a:gd name="T0" fmla="*/ 0 w 1369"/>
                  <a:gd name="T1" fmla="*/ 0 h 524"/>
                  <a:gd name="T2" fmla="*/ 0 w 1369"/>
                  <a:gd name="T3" fmla="*/ 0 h 524"/>
                  <a:gd name="T4" fmla="*/ 0 w 1369"/>
                  <a:gd name="T5" fmla="*/ 0 h 524"/>
                  <a:gd name="T6" fmla="*/ 0 w 1369"/>
                  <a:gd name="T7" fmla="*/ 0 h 524"/>
                  <a:gd name="T8" fmla="*/ 0 w 1369"/>
                  <a:gd name="T9" fmla="*/ 0 h 524"/>
                  <a:gd name="T10" fmla="*/ 0 w 1369"/>
                  <a:gd name="T11" fmla="*/ 0 h 524"/>
                  <a:gd name="T12" fmla="*/ 0 w 1369"/>
                  <a:gd name="T13" fmla="*/ 0 h 524"/>
                  <a:gd name="T14" fmla="*/ 0 60000 65536"/>
                  <a:gd name="T15" fmla="*/ 0 60000 65536"/>
                  <a:gd name="T16" fmla="*/ 0 60000 65536"/>
                  <a:gd name="T17" fmla="*/ 0 60000 65536"/>
                  <a:gd name="T18" fmla="*/ 0 60000 65536"/>
                  <a:gd name="T19" fmla="*/ 0 60000 65536"/>
                  <a:gd name="T20" fmla="*/ 0 60000 65536"/>
                  <a:gd name="T21" fmla="*/ 0 w 1369"/>
                  <a:gd name="T22" fmla="*/ 0 h 524"/>
                  <a:gd name="T23" fmla="*/ 1369 w 1369"/>
                  <a:gd name="T24" fmla="*/ 524 h 5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524">
                    <a:moveTo>
                      <a:pt x="102" y="0"/>
                    </a:moveTo>
                    <a:lnTo>
                      <a:pt x="0" y="82"/>
                    </a:lnTo>
                    <a:lnTo>
                      <a:pt x="0" y="141"/>
                    </a:lnTo>
                    <a:lnTo>
                      <a:pt x="1295" y="524"/>
                    </a:lnTo>
                    <a:lnTo>
                      <a:pt x="1295" y="443"/>
                    </a:lnTo>
                    <a:lnTo>
                      <a:pt x="1369" y="363"/>
                    </a:lnTo>
                    <a:lnTo>
                      <a:pt x="102"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49" name="Freeform 274"/>
              <p:cNvSpPr/>
              <p:nvPr/>
            </p:nvSpPr>
            <p:spPr bwMode="auto">
              <a:xfrm>
                <a:off x="3801" y="2116"/>
                <a:ext cx="137" cy="40"/>
              </a:xfrm>
              <a:custGeom>
                <a:avLst/>
                <a:gdLst>
                  <a:gd name="T0" fmla="*/ 0 w 1369"/>
                  <a:gd name="T1" fmla="*/ 0 h 524"/>
                  <a:gd name="T2" fmla="*/ 0 w 1369"/>
                  <a:gd name="T3" fmla="*/ 0 h 524"/>
                  <a:gd name="T4" fmla="*/ 0 w 1369"/>
                  <a:gd name="T5" fmla="*/ 0 h 524"/>
                  <a:gd name="T6" fmla="*/ 0 w 1369"/>
                  <a:gd name="T7" fmla="*/ 0 h 524"/>
                  <a:gd name="T8" fmla="*/ 0 w 1369"/>
                  <a:gd name="T9" fmla="*/ 0 h 524"/>
                  <a:gd name="T10" fmla="*/ 0 w 1369"/>
                  <a:gd name="T11" fmla="*/ 0 h 524"/>
                  <a:gd name="T12" fmla="*/ 0 w 1369"/>
                  <a:gd name="T13" fmla="*/ 0 h 524"/>
                  <a:gd name="T14" fmla="*/ 0 60000 65536"/>
                  <a:gd name="T15" fmla="*/ 0 60000 65536"/>
                  <a:gd name="T16" fmla="*/ 0 60000 65536"/>
                  <a:gd name="T17" fmla="*/ 0 60000 65536"/>
                  <a:gd name="T18" fmla="*/ 0 60000 65536"/>
                  <a:gd name="T19" fmla="*/ 0 60000 65536"/>
                  <a:gd name="T20" fmla="*/ 0 60000 65536"/>
                  <a:gd name="T21" fmla="*/ 0 w 1369"/>
                  <a:gd name="T22" fmla="*/ 0 h 524"/>
                  <a:gd name="T23" fmla="*/ 1369 w 1369"/>
                  <a:gd name="T24" fmla="*/ 524 h 5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524">
                    <a:moveTo>
                      <a:pt x="102" y="0"/>
                    </a:moveTo>
                    <a:lnTo>
                      <a:pt x="0" y="82"/>
                    </a:lnTo>
                    <a:lnTo>
                      <a:pt x="0" y="141"/>
                    </a:lnTo>
                    <a:lnTo>
                      <a:pt x="1295" y="524"/>
                    </a:lnTo>
                    <a:lnTo>
                      <a:pt x="1295" y="443"/>
                    </a:lnTo>
                    <a:lnTo>
                      <a:pt x="1369" y="363"/>
                    </a:lnTo>
                    <a:lnTo>
                      <a:pt x="102"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50" name="Line 275"/>
              <p:cNvSpPr>
                <a:spLocks noChangeShapeType="1"/>
              </p:cNvSpPr>
              <p:nvPr/>
            </p:nvSpPr>
            <p:spPr bwMode="auto">
              <a:xfrm flipH="1" flipV="1">
                <a:off x="3801" y="2122"/>
                <a:ext cx="128" cy="2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51" name="Line 276"/>
              <p:cNvSpPr>
                <a:spLocks noChangeShapeType="1"/>
              </p:cNvSpPr>
              <p:nvPr/>
            </p:nvSpPr>
            <p:spPr bwMode="auto">
              <a:xfrm>
                <a:off x="4128" y="2128"/>
                <a:ext cx="1" cy="2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52" name="Freeform 277"/>
              <p:cNvSpPr/>
              <p:nvPr/>
            </p:nvSpPr>
            <p:spPr bwMode="auto">
              <a:xfrm>
                <a:off x="4089" y="2069"/>
                <a:ext cx="25" cy="26"/>
              </a:xfrm>
              <a:custGeom>
                <a:avLst/>
                <a:gdLst>
                  <a:gd name="T0" fmla="*/ 0 w 255"/>
                  <a:gd name="T1" fmla="*/ 0 h 338"/>
                  <a:gd name="T2" fmla="*/ 0 w 255"/>
                  <a:gd name="T3" fmla="*/ 0 h 338"/>
                  <a:gd name="T4" fmla="*/ 0 w 255"/>
                  <a:gd name="T5" fmla="*/ 0 h 338"/>
                  <a:gd name="T6" fmla="*/ 0 w 255"/>
                  <a:gd name="T7" fmla="*/ 0 h 338"/>
                  <a:gd name="T8" fmla="*/ 0 w 255"/>
                  <a:gd name="T9" fmla="*/ 0 h 338"/>
                  <a:gd name="T10" fmla="*/ 0 w 255"/>
                  <a:gd name="T11" fmla="*/ 0 h 338"/>
                  <a:gd name="T12" fmla="*/ 0 60000 65536"/>
                  <a:gd name="T13" fmla="*/ 0 60000 65536"/>
                  <a:gd name="T14" fmla="*/ 0 60000 65536"/>
                  <a:gd name="T15" fmla="*/ 0 60000 65536"/>
                  <a:gd name="T16" fmla="*/ 0 60000 65536"/>
                  <a:gd name="T17" fmla="*/ 0 60000 65536"/>
                  <a:gd name="T18" fmla="*/ 0 w 255"/>
                  <a:gd name="T19" fmla="*/ 0 h 338"/>
                  <a:gd name="T20" fmla="*/ 255 w 255"/>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255" h="338">
                    <a:moveTo>
                      <a:pt x="124" y="117"/>
                    </a:moveTo>
                    <a:lnTo>
                      <a:pt x="0" y="258"/>
                    </a:lnTo>
                    <a:lnTo>
                      <a:pt x="59" y="338"/>
                    </a:lnTo>
                    <a:lnTo>
                      <a:pt x="241" y="213"/>
                    </a:lnTo>
                    <a:lnTo>
                      <a:pt x="255" y="0"/>
                    </a:lnTo>
                    <a:lnTo>
                      <a:pt x="124" y="117"/>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53" name="Freeform 278"/>
              <p:cNvSpPr/>
              <p:nvPr/>
            </p:nvSpPr>
            <p:spPr bwMode="auto">
              <a:xfrm>
                <a:off x="4089" y="2069"/>
                <a:ext cx="25" cy="26"/>
              </a:xfrm>
              <a:custGeom>
                <a:avLst/>
                <a:gdLst>
                  <a:gd name="T0" fmla="*/ 0 w 255"/>
                  <a:gd name="T1" fmla="*/ 0 h 338"/>
                  <a:gd name="T2" fmla="*/ 0 w 255"/>
                  <a:gd name="T3" fmla="*/ 0 h 338"/>
                  <a:gd name="T4" fmla="*/ 0 w 255"/>
                  <a:gd name="T5" fmla="*/ 0 h 338"/>
                  <a:gd name="T6" fmla="*/ 0 w 255"/>
                  <a:gd name="T7" fmla="*/ 0 h 338"/>
                  <a:gd name="T8" fmla="*/ 0 w 255"/>
                  <a:gd name="T9" fmla="*/ 0 h 338"/>
                  <a:gd name="T10" fmla="*/ 0 w 255"/>
                  <a:gd name="T11" fmla="*/ 0 h 338"/>
                  <a:gd name="T12" fmla="*/ 0 60000 65536"/>
                  <a:gd name="T13" fmla="*/ 0 60000 65536"/>
                  <a:gd name="T14" fmla="*/ 0 60000 65536"/>
                  <a:gd name="T15" fmla="*/ 0 60000 65536"/>
                  <a:gd name="T16" fmla="*/ 0 60000 65536"/>
                  <a:gd name="T17" fmla="*/ 0 60000 65536"/>
                  <a:gd name="T18" fmla="*/ 0 w 255"/>
                  <a:gd name="T19" fmla="*/ 0 h 338"/>
                  <a:gd name="T20" fmla="*/ 255 w 255"/>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255" h="338">
                    <a:moveTo>
                      <a:pt x="124" y="117"/>
                    </a:moveTo>
                    <a:lnTo>
                      <a:pt x="0" y="258"/>
                    </a:lnTo>
                    <a:lnTo>
                      <a:pt x="59" y="338"/>
                    </a:lnTo>
                    <a:lnTo>
                      <a:pt x="241" y="213"/>
                    </a:lnTo>
                    <a:lnTo>
                      <a:pt x="255" y="0"/>
                    </a:lnTo>
                    <a:lnTo>
                      <a:pt x="124" y="117"/>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54" name="Freeform 279"/>
              <p:cNvSpPr/>
              <p:nvPr/>
            </p:nvSpPr>
            <p:spPr bwMode="auto">
              <a:xfrm>
                <a:off x="3815" y="2011"/>
                <a:ext cx="303" cy="64"/>
              </a:xfrm>
              <a:custGeom>
                <a:avLst/>
                <a:gdLst>
                  <a:gd name="T0" fmla="*/ 0 w 3031"/>
                  <a:gd name="T1" fmla="*/ 0 h 820"/>
                  <a:gd name="T2" fmla="*/ 0 w 3031"/>
                  <a:gd name="T3" fmla="*/ 0 h 820"/>
                  <a:gd name="T4" fmla="*/ 0 w 3031"/>
                  <a:gd name="T5" fmla="*/ 0 h 820"/>
                  <a:gd name="T6" fmla="*/ 0 w 3031"/>
                  <a:gd name="T7" fmla="*/ 0 h 820"/>
                  <a:gd name="T8" fmla="*/ 0 w 3031"/>
                  <a:gd name="T9" fmla="*/ 0 h 820"/>
                  <a:gd name="T10" fmla="*/ 0 w 3031"/>
                  <a:gd name="T11" fmla="*/ 0 h 820"/>
                  <a:gd name="T12" fmla="*/ 0 w 3031"/>
                  <a:gd name="T13" fmla="*/ 0 h 820"/>
                  <a:gd name="T14" fmla="*/ 0 w 3031"/>
                  <a:gd name="T15" fmla="*/ 0 h 820"/>
                  <a:gd name="T16" fmla="*/ 0 w 3031"/>
                  <a:gd name="T17" fmla="*/ 0 h 8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31"/>
                  <a:gd name="T28" fmla="*/ 0 h 820"/>
                  <a:gd name="T29" fmla="*/ 3031 w 3031"/>
                  <a:gd name="T30" fmla="*/ 820 h 8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31" h="820">
                    <a:moveTo>
                      <a:pt x="0" y="199"/>
                    </a:moveTo>
                    <a:lnTo>
                      <a:pt x="45" y="318"/>
                    </a:lnTo>
                    <a:lnTo>
                      <a:pt x="511" y="437"/>
                    </a:lnTo>
                    <a:lnTo>
                      <a:pt x="629" y="199"/>
                    </a:lnTo>
                    <a:lnTo>
                      <a:pt x="3009" y="820"/>
                    </a:lnTo>
                    <a:lnTo>
                      <a:pt x="3031" y="628"/>
                    </a:lnTo>
                    <a:lnTo>
                      <a:pt x="496" y="0"/>
                    </a:lnTo>
                    <a:lnTo>
                      <a:pt x="379" y="281"/>
                    </a:lnTo>
                    <a:lnTo>
                      <a:pt x="0" y="199"/>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55" name="Freeform 280"/>
              <p:cNvSpPr/>
              <p:nvPr/>
            </p:nvSpPr>
            <p:spPr bwMode="auto">
              <a:xfrm>
                <a:off x="3815" y="2011"/>
                <a:ext cx="303" cy="64"/>
              </a:xfrm>
              <a:custGeom>
                <a:avLst/>
                <a:gdLst>
                  <a:gd name="T0" fmla="*/ 0 w 3031"/>
                  <a:gd name="T1" fmla="*/ 0 h 820"/>
                  <a:gd name="T2" fmla="*/ 0 w 3031"/>
                  <a:gd name="T3" fmla="*/ 0 h 820"/>
                  <a:gd name="T4" fmla="*/ 0 w 3031"/>
                  <a:gd name="T5" fmla="*/ 0 h 820"/>
                  <a:gd name="T6" fmla="*/ 0 w 3031"/>
                  <a:gd name="T7" fmla="*/ 0 h 820"/>
                  <a:gd name="T8" fmla="*/ 0 w 3031"/>
                  <a:gd name="T9" fmla="*/ 0 h 820"/>
                  <a:gd name="T10" fmla="*/ 0 w 3031"/>
                  <a:gd name="T11" fmla="*/ 0 h 820"/>
                  <a:gd name="T12" fmla="*/ 0 w 3031"/>
                  <a:gd name="T13" fmla="*/ 0 h 820"/>
                  <a:gd name="T14" fmla="*/ 0 w 3031"/>
                  <a:gd name="T15" fmla="*/ 0 h 820"/>
                  <a:gd name="T16" fmla="*/ 0 w 3031"/>
                  <a:gd name="T17" fmla="*/ 0 h 8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31"/>
                  <a:gd name="T28" fmla="*/ 0 h 820"/>
                  <a:gd name="T29" fmla="*/ 3031 w 3031"/>
                  <a:gd name="T30" fmla="*/ 820 h 8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31" h="820">
                    <a:moveTo>
                      <a:pt x="0" y="199"/>
                    </a:moveTo>
                    <a:lnTo>
                      <a:pt x="45" y="318"/>
                    </a:lnTo>
                    <a:lnTo>
                      <a:pt x="511" y="437"/>
                    </a:lnTo>
                    <a:lnTo>
                      <a:pt x="629" y="199"/>
                    </a:lnTo>
                    <a:lnTo>
                      <a:pt x="3009" y="820"/>
                    </a:lnTo>
                    <a:lnTo>
                      <a:pt x="3031" y="628"/>
                    </a:lnTo>
                    <a:lnTo>
                      <a:pt x="496" y="0"/>
                    </a:lnTo>
                    <a:lnTo>
                      <a:pt x="379" y="281"/>
                    </a:lnTo>
                    <a:lnTo>
                      <a:pt x="0" y="199"/>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56" name="Line 281"/>
              <p:cNvSpPr>
                <a:spLocks noChangeShapeType="1"/>
              </p:cNvSpPr>
              <p:nvPr/>
            </p:nvSpPr>
            <p:spPr bwMode="auto">
              <a:xfrm>
                <a:off x="3868" y="2017"/>
                <a:ext cx="9"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57" name="Freeform 282"/>
              <p:cNvSpPr/>
              <p:nvPr/>
            </p:nvSpPr>
            <p:spPr bwMode="auto">
              <a:xfrm>
                <a:off x="3862" y="2025"/>
                <a:ext cx="248" cy="56"/>
              </a:xfrm>
              <a:custGeom>
                <a:avLst/>
                <a:gdLst>
                  <a:gd name="T0" fmla="*/ 0 w 2479"/>
                  <a:gd name="T1" fmla="*/ 0 h 722"/>
                  <a:gd name="T2" fmla="*/ 0 w 2479"/>
                  <a:gd name="T3" fmla="*/ 0 h 722"/>
                  <a:gd name="T4" fmla="*/ 0 w 2479"/>
                  <a:gd name="T5" fmla="*/ 0 h 722"/>
                  <a:gd name="T6" fmla="*/ 0 w 2479"/>
                  <a:gd name="T7" fmla="*/ 0 h 722"/>
                  <a:gd name="T8" fmla="*/ 0 w 2479"/>
                  <a:gd name="T9" fmla="*/ 0 h 722"/>
                  <a:gd name="T10" fmla="*/ 0 w 2479"/>
                  <a:gd name="T11" fmla="*/ 0 h 722"/>
                  <a:gd name="T12" fmla="*/ 0 60000 65536"/>
                  <a:gd name="T13" fmla="*/ 0 60000 65536"/>
                  <a:gd name="T14" fmla="*/ 0 60000 65536"/>
                  <a:gd name="T15" fmla="*/ 0 60000 65536"/>
                  <a:gd name="T16" fmla="*/ 0 60000 65536"/>
                  <a:gd name="T17" fmla="*/ 0 60000 65536"/>
                  <a:gd name="T18" fmla="*/ 0 w 2479"/>
                  <a:gd name="T19" fmla="*/ 0 h 722"/>
                  <a:gd name="T20" fmla="*/ 2479 w 2479"/>
                  <a:gd name="T21" fmla="*/ 722 h 722"/>
                </a:gdLst>
                <a:ahLst/>
                <a:cxnLst>
                  <a:cxn ang="T12">
                    <a:pos x="T0" y="T1"/>
                  </a:cxn>
                  <a:cxn ang="T13">
                    <a:pos x="T2" y="T3"/>
                  </a:cxn>
                  <a:cxn ang="T14">
                    <a:pos x="T4" y="T5"/>
                  </a:cxn>
                  <a:cxn ang="T15">
                    <a:pos x="T6" y="T7"/>
                  </a:cxn>
                  <a:cxn ang="T16">
                    <a:pos x="T8" y="T9"/>
                  </a:cxn>
                  <a:cxn ang="T17">
                    <a:pos x="T10" y="T11"/>
                  </a:cxn>
                </a:cxnLst>
                <a:rect l="T18" t="T19" r="T20" b="T21"/>
                <a:pathLst>
                  <a:path w="2479" h="722">
                    <a:moveTo>
                      <a:pt x="146" y="0"/>
                    </a:moveTo>
                    <a:lnTo>
                      <a:pt x="0" y="102"/>
                    </a:lnTo>
                    <a:lnTo>
                      <a:pt x="342" y="227"/>
                    </a:lnTo>
                    <a:lnTo>
                      <a:pt x="2353" y="722"/>
                    </a:lnTo>
                    <a:lnTo>
                      <a:pt x="2479" y="610"/>
                    </a:lnTo>
                    <a:lnTo>
                      <a:pt x="146"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58" name="Freeform 283"/>
              <p:cNvSpPr/>
              <p:nvPr/>
            </p:nvSpPr>
            <p:spPr bwMode="auto">
              <a:xfrm>
                <a:off x="3862" y="2025"/>
                <a:ext cx="248" cy="56"/>
              </a:xfrm>
              <a:custGeom>
                <a:avLst/>
                <a:gdLst>
                  <a:gd name="T0" fmla="*/ 0 w 2479"/>
                  <a:gd name="T1" fmla="*/ 0 h 722"/>
                  <a:gd name="T2" fmla="*/ 0 w 2479"/>
                  <a:gd name="T3" fmla="*/ 0 h 722"/>
                  <a:gd name="T4" fmla="*/ 0 w 2479"/>
                  <a:gd name="T5" fmla="*/ 0 h 722"/>
                  <a:gd name="T6" fmla="*/ 0 w 2479"/>
                  <a:gd name="T7" fmla="*/ 0 h 722"/>
                  <a:gd name="T8" fmla="*/ 0 w 2479"/>
                  <a:gd name="T9" fmla="*/ 0 h 722"/>
                  <a:gd name="T10" fmla="*/ 0 w 2479"/>
                  <a:gd name="T11" fmla="*/ 0 h 722"/>
                  <a:gd name="T12" fmla="*/ 0 60000 65536"/>
                  <a:gd name="T13" fmla="*/ 0 60000 65536"/>
                  <a:gd name="T14" fmla="*/ 0 60000 65536"/>
                  <a:gd name="T15" fmla="*/ 0 60000 65536"/>
                  <a:gd name="T16" fmla="*/ 0 60000 65536"/>
                  <a:gd name="T17" fmla="*/ 0 60000 65536"/>
                  <a:gd name="T18" fmla="*/ 0 w 2479"/>
                  <a:gd name="T19" fmla="*/ 0 h 722"/>
                  <a:gd name="T20" fmla="*/ 2479 w 2479"/>
                  <a:gd name="T21" fmla="*/ 722 h 722"/>
                </a:gdLst>
                <a:ahLst/>
                <a:cxnLst>
                  <a:cxn ang="T12">
                    <a:pos x="T0" y="T1"/>
                  </a:cxn>
                  <a:cxn ang="T13">
                    <a:pos x="T2" y="T3"/>
                  </a:cxn>
                  <a:cxn ang="T14">
                    <a:pos x="T4" y="T5"/>
                  </a:cxn>
                  <a:cxn ang="T15">
                    <a:pos x="T6" y="T7"/>
                  </a:cxn>
                  <a:cxn ang="T16">
                    <a:pos x="T8" y="T9"/>
                  </a:cxn>
                  <a:cxn ang="T17">
                    <a:pos x="T10" y="T11"/>
                  </a:cxn>
                </a:cxnLst>
                <a:rect l="T18" t="T19" r="T20" b="T21"/>
                <a:pathLst>
                  <a:path w="2479" h="722">
                    <a:moveTo>
                      <a:pt x="146" y="0"/>
                    </a:moveTo>
                    <a:lnTo>
                      <a:pt x="0" y="102"/>
                    </a:lnTo>
                    <a:lnTo>
                      <a:pt x="342" y="227"/>
                    </a:lnTo>
                    <a:lnTo>
                      <a:pt x="2353" y="722"/>
                    </a:lnTo>
                    <a:lnTo>
                      <a:pt x="2479" y="610"/>
                    </a:lnTo>
                    <a:lnTo>
                      <a:pt x="146"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59" name="Freeform 284"/>
              <p:cNvSpPr/>
              <p:nvPr/>
            </p:nvSpPr>
            <p:spPr bwMode="auto">
              <a:xfrm>
                <a:off x="3860" y="2033"/>
                <a:ext cx="239" cy="62"/>
              </a:xfrm>
              <a:custGeom>
                <a:avLst/>
                <a:gdLst>
                  <a:gd name="T0" fmla="*/ 0 w 2397"/>
                  <a:gd name="T1" fmla="*/ 0 h 804"/>
                  <a:gd name="T2" fmla="*/ 0 w 2397"/>
                  <a:gd name="T3" fmla="*/ 0 h 804"/>
                  <a:gd name="T4" fmla="*/ 0 w 2397"/>
                  <a:gd name="T5" fmla="*/ 0 h 804"/>
                  <a:gd name="T6" fmla="*/ 0 w 2397"/>
                  <a:gd name="T7" fmla="*/ 0 h 804"/>
                  <a:gd name="T8" fmla="*/ 0 w 2397"/>
                  <a:gd name="T9" fmla="*/ 0 h 804"/>
                  <a:gd name="T10" fmla="*/ 0 60000 65536"/>
                  <a:gd name="T11" fmla="*/ 0 60000 65536"/>
                  <a:gd name="T12" fmla="*/ 0 60000 65536"/>
                  <a:gd name="T13" fmla="*/ 0 60000 65536"/>
                  <a:gd name="T14" fmla="*/ 0 60000 65536"/>
                  <a:gd name="T15" fmla="*/ 0 w 2397"/>
                  <a:gd name="T16" fmla="*/ 0 h 804"/>
                  <a:gd name="T17" fmla="*/ 2397 w 2397"/>
                  <a:gd name="T18" fmla="*/ 804 h 804"/>
                </a:gdLst>
                <a:ahLst/>
                <a:cxnLst>
                  <a:cxn ang="T10">
                    <a:pos x="T0" y="T1"/>
                  </a:cxn>
                  <a:cxn ang="T11">
                    <a:pos x="T2" y="T3"/>
                  </a:cxn>
                  <a:cxn ang="T12">
                    <a:pos x="T4" y="T5"/>
                  </a:cxn>
                  <a:cxn ang="T13">
                    <a:pos x="T6" y="T7"/>
                  </a:cxn>
                  <a:cxn ang="T14">
                    <a:pos x="T8" y="T9"/>
                  </a:cxn>
                </a:cxnLst>
                <a:rect l="T15" t="T16" r="T17" b="T18"/>
                <a:pathLst>
                  <a:path w="2397" h="804">
                    <a:moveTo>
                      <a:pt x="22" y="0"/>
                    </a:moveTo>
                    <a:lnTo>
                      <a:pt x="0" y="207"/>
                    </a:lnTo>
                    <a:lnTo>
                      <a:pt x="2347" y="804"/>
                    </a:lnTo>
                    <a:lnTo>
                      <a:pt x="2397" y="591"/>
                    </a:lnTo>
                    <a:lnTo>
                      <a:pt x="22"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60" name="Freeform 285"/>
              <p:cNvSpPr/>
              <p:nvPr/>
            </p:nvSpPr>
            <p:spPr bwMode="auto">
              <a:xfrm>
                <a:off x="3860" y="2033"/>
                <a:ext cx="239" cy="62"/>
              </a:xfrm>
              <a:custGeom>
                <a:avLst/>
                <a:gdLst>
                  <a:gd name="T0" fmla="*/ 0 w 2397"/>
                  <a:gd name="T1" fmla="*/ 0 h 804"/>
                  <a:gd name="T2" fmla="*/ 0 w 2397"/>
                  <a:gd name="T3" fmla="*/ 0 h 804"/>
                  <a:gd name="T4" fmla="*/ 0 w 2397"/>
                  <a:gd name="T5" fmla="*/ 0 h 804"/>
                  <a:gd name="T6" fmla="*/ 0 w 2397"/>
                  <a:gd name="T7" fmla="*/ 0 h 804"/>
                  <a:gd name="T8" fmla="*/ 0 w 2397"/>
                  <a:gd name="T9" fmla="*/ 0 h 804"/>
                  <a:gd name="T10" fmla="*/ 0 60000 65536"/>
                  <a:gd name="T11" fmla="*/ 0 60000 65536"/>
                  <a:gd name="T12" fmla="*/ 0 60000 65536"/>
                  <a:gd name="T13" fmla="*/ 0 60000 65536"/>
                  <a:gd name="T14" fmla="*/ 0 60000 65536"/>
                  <a:gd name="T15" fmla="*/ 0 w 2397"/>
                  <a:gd name="T16" fmla="*/ 0 h 804"/>
                  <a:gd name="T17" fmla="*/ 2397 w 2397"/>
                  <a:gd name="T18" fmla="*/ 804 h 804"/>
                </a:gdLst>
                <a:ahLst/>
                <a:cxnLst>
                  <a:cxn ang="T10">
                    <a:pos x="T0" y="T1"/>
                  </a:cxn>
                  <a:cxn ang="T11">
                    <a:pos x="T2" y="T3"/>
                  </a:cxn>
                  <a:cxn ang="T12">
                    <a:pos x="T4" y="T5"/>
                  </a:cxn>
                  <a:cxn ang="T13">
                    <a:pos x="T6" y="T7"/>
                  </a:cxn>
                  <a:cxn ang="T14">
                    <a:pos x="T8" y="T9"/>
                  </a:cxn>
                </a:cxnLst>
                <a:rect l="T15" t="T16" r="T17" b="T18"/>
                <a:pathLst>
                  <a:path w="2397" h="804">
                    <a:moveTo>
                      <a:pt x="22" y="0"/>
                    </a:moveTo>
                    <a:lnTo>
                      <a:pt x="0" y="207"/>
                    </a:lnTo>
                    <a:lnTo>
                      <a:pt x="2347" y="804"/>
                    </a:lnTo>
                    <a:lnTo>
                      <a:pt x="2397" y="591"/>
                    </a:lnTo>
                    <a:lnTo>
                      <a:pt x="22"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61" name="Freeform 286"/>
              <p:cNvSpPr/>
              <p:nvPr/>
            </p:nvSpPr>
            <p:spPr bwMode="auto">
              <a:xfrm>
                <a:off x="3974" y="2051"/>
                <a:ext cx="16" cy="8"/>
              </a:xfrm>
              <a:custGeom>
                <a:avLst/>
                <a:gdLst>
                  <a:gd name="T0" fmla="*/ 0 w 154"/>
                  <a:gd name="T1" fmla="*/ 0 h 104"/>
                  <a:gd name="T2" fmla="*/ 0 w 154"/>
                  <a:gd name="T3" fmla="*/ 0 h 104"/>
                  <a:gd name="T4" fmla="*/ 0 w 154"/>
                  <a:gd name="T5" fmla="*/ 0 h 104"/>
                  <a:gd name="T6" fmla="*/ 0 w 154"/>
                  <a:gd name="T7" fmla="*/ 0 h 104"/>
                  <a:gd name="T8" fmla="*/ 0 w 154"/>
                  <a:gd name="T9" fmla="*/ 0 h 104"/>
                  <a:gd name="T10" fmla="*/ 0 w 154"/>
                  <a:gd name="T11" fmla="*/ 0 h 104"/>
                  <a:gd name="T12" fmla="*/ 0 w 154"/>
                  <a:gd name="T13" fmla="*/ 0 h 104"/>
                  <a:gd name="T14" fmla="*/ 0 w 154"/>
                  <a:gd name="T15" fmla="*/ 0 h 104"/>
                  <a:gd name="T16" fmla="*/ 0 w 154"/>
                  <a:gd name="T17" fmla="*/ 0 h 104"/>
                  <a:gd name="T18" fmla="*/ 0 w 154"/>
                  <a:gd name="T19" fmla="*/ 0 h 104"/>
                  <a:gd name="T20" fmla="*/ 0 w 154"/>
                  <a:gd name="T21" fmla="*/ 0 h 104"/>
                  <a:gd name="T22" fmla="*/ 0 w 154"/>
                  <a:gd name="T23" fmla="*/ 0 h 104"/>
                  <a:gd name="T24" fmla="*/ 0 w 154"/>
                  <a:gd name="T25" fmla="*/ 0 h 104"/>
                  <a:gd name="T26" fmla="*/ 0 w 154"/>
                  <a:gd name="T27" fmla="*/ 0 h 104"/>
                  <a:gd name="T28" fmla="*/ 0 w 154"/>
                  <a:gd name="T29" fmla="*/ 0 h 104"/>
                  <a:gd name="T30" fmla="*/ 0 w 154"/>
                  <a:gd name="T31" fmla="*/ 0 h 104"/>
                  <a:gd name="T32" fmla="*/ 0 w 154"/>
                  <a:gd name="T33" fmla="*/ 0 h 104"/>
                  <a:gd name="T34" fmla="*/ 0 w 154"/>
                  <a:gd name="T35" fmla="*/ 0 h 104"/>
                  <a:gd name="T36" fmla="*/ 0 w 154"/>
                  <a:gd name="T37" fmla="*/ 0 h 104"/>
                  <a:gd name="T38" fmla="*/ 0 w 154"/>
                  <a:gd name="T39" fmla="*/ 0 h 104"/>
                  <a:gd name="T40" fmla="*/ 0 w 154"/>
                  <a:gd name="T41" fmla="*/ 0 h 104"/>
                  <a:gd name="T42" fmla="*/ 0 w 154"/>
                  <a:gd name="T43" fmla="*/ 0 h 104"/>
                  <a:gd name="T44" fmla="*/ 0 w 154"/>
                  <a:gd name="T45" fmla="*/ 0 h 1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4"/>
                  <a:gd name="T70" fmla="*/ 0 h 104"/>
                  <a:gd name="T71" fmla="*/ 154 w 154"/>
                  <a:gd name="T72" fmla="*/ 104 h 1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4" h="104">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62" name="Freeform 287"/>
              <p:cNvSpPr/>
              <p:nvPr/>
            </p:nvSpPr>
            <p:spPr bwMode="auto">
              <a:xfrm>
                <a:off x="3974" y="2051"/>
                <a:ext cx="16" cy="8"/>
              </a:xfrm>
              <a:custGeom>
                <a:avLst/>
                <a:gdLst>
                  <a:gd name="T0" fmla="*/ 0 w 154"/>
                  <a:gd name="T1" fmla="*/ 0 h 104"/>
                  <a:gd name="T2" fmla="*/ 0 w 154"/>
                  <a:gd name="T3" fmla="*/ 0 h 104"/>
                  <a:gd name="T4" fmla="*/ 0 w 154"/>
                  <a:gd name="T5" fmla="*/ 0 h 104"/>
                  <a:gd name="T6" fmla="*/ 0 w 154"/>
                  <a:gd name="T7" fmla="*/ 0 h 104"/>
                  <a:gd name="T8" fmla="*/ 0 w 154"/>
                  <a:gd name="T9" fmla="*/ 0 h 104"/>
                  <a:gd name="T10" fmla="*/ 0 w 154"/>
                  <a:gd name="T11" fmla="*/ 0 h 104"/>
                  <a:gd name="T12" fmla="*/ 0 w 154"/>
                  <a:gd name="T13" fmla="*/ 0 h 104"/>
                  <a:gd name="T14" fmla="*/ 0 w 154"/>
                  <a:gd name="T15" fmla="*/ 0 h 104"/>
                  <a:gd name="T16" fmla="*/ 0 w 154"/>
                  <a:gd name="T17" fmla="*/ 0 h 104"/>
                  <a:gd name="T18" fmla="*/ 0 w 154"/>
                  <a:gd name="T19" fmla="*/ 0 h 104"/>
                  <a:gd name="T20" fmla="*/ 0 w 154"/>
                  <a:gd name="T21" fmla="*/ 0 h 104"/>
                  <a:gd name="T22" fmla="*/ 0 w 154"/>
                  <a:gd name="T23" fmla="*/ 0 h 104"/>
                  <a:gd name="T24" fmla="*/ 0 w 154"/>
                  <a:gd name="T25" fmla="*/ 0 h 104"/>
                  <a:gd name="T26" fmla="*/ 0 w 154"/>
                  <a:gd name="T27" fmla="*/ 0 h 104"/>
                  <a:gd name="T28" fmla="*/ 0 w 154"/>
                  <a:gd name="T29" fmla="*/ 0 h 104"/>
                  <a:gd name="T30" fmla="*/ 0 w 154"/>
                  <a:gd name="T31" fmla="*/ 0 h 104"/>
                  <a:gd name="T32" fmla="*/ 0 w 154"/>
                  <a:gd name="T33" fmla="*/ 0 h 104"/>
                  <a:gd name="T34" fmla="*/ 0 w 154"/>
                  <a:gd name="T35" fmla="*/ 0 h 104"/>
                  <a:gd name="T36" fmla="*/ 0 w 154"/>
                  <a:gd name="T37" fmla="*/ 0 h 104"/>
                  <a:gd name="T38" fmla="*/ 0 w 154"/>
                  <a:gd name="T39" fmla="*/ 0 h 104"/>
                  <a:gd name="T40" fmla="*/ 0 w 154"/>
                  <a:gd name="T41" fmla="*/ 0 h 104"/>
                  <a:gd name="T42" fmla="*/ 0 w 154"/>
                  <a:gd name="T43" fmla="*/ 0 h 104"/>
                  <a:gd name="T44" fmla="*/ 0 w 154"/>
                  <a:gd name="T45" fmla="*/ 0 h 1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4"/>
                  <a:gd name="T70" fmla="*/ 0 h 104"/>
                  <a:gd name="T71" fmla="*/ 154 w 154"/>
                  <a:gd name="T72" fmla="*/ 104 h 1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4" h="104">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63" name="Freeform 288"/>
              <p:cNvSpPr/>
              <p:nvPr/>
            </p:nvSpPr>
            <p:spPr bwMode="auto">
              <a:xfrm>
                <a:off x="3885" y="2033"/>
                <a:ext cx="10" cy="10"/>
              </a:xfrm>
              <a:custGeom>
                <a:avLst/>
                <a:gdLst>
                  <a:gd name="T0" fmla="*/ 0 w 96"/>
                  <a:gd name="T1" fmla="*/ 0 h 125"/>
                  <a:gd name="T2" fmla="*/ 0 w 96"/>
                  <a:gd name="T3" fmla="*/ 0 h 125"/>
                  <a:gd name="T4" fmla="*/ 0 w 96"/>
                  <a:gd name="T5" fmla="*/ 0 h 125"/>
                  <a:gd name="T6" fmla="*/ 0 w 96"/>
                  <a:gd name="T7" fmla="*/ 0 h 125"/>
                  <a:gd name="T8" fmla="*/ 0 w 96"/>
                  <a:gd name="T9" fmla="*/ 0 h 125"/>
                  <a:gd name="T10" fmla="*/ 0 w 96"/>
                  <a:gd name="T11" fmla="*/ 0 h 125"/>
                  <a:gd name="T12" fmla="*/ 0 w 96"/>
                  <a:gd name="T13" fmla="*/ 0 h 125"/>
                  <a:gd name="T14" fmla="*/ 0 w 96"/>
                  <a:gd name="T15" fmla="*/ 0 h 125"/>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125"/>
                  <a:gd name="T26" fmla="*/ 96 w 96"/>
                  <a:gd name="T27" fmla="*/ 125 h 1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125">
                    <a:moveTo>
                      <a:pt x="67" y="0"/>
                    </a:moveTo>
                    <a:lnTo>
                      <a:pt x="0" y="60"/>
                    </a:lnTo>
                    <a:lnTo>
                      <a:pt x="0" y="119"/>
                    </a:lnTo>
                    <a:lnTo>
                      <a:pt x="22" y="125"/>
                    </a:lnTo>
                    <a:lnTo>
                      <a:pt x="22" y="66"/>
                    </a:lnTo>
                    <a:lnTo>
                      <a:pt x="31" y="66"/>
                    </a:lnTo>
                    <a:lnTo>
                      <a:pt x="96" y="0"/>
                    </a:lnTo>
                    <a:lnTo>
                      <a:pt x="67"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64" name="Line 289"/>
              <p:cNvSpPr>
                <a:spLocks noChangeShapeType="1"/>
              </p:cNvSpPr>
              <p:nvPr/>
            </p:nvSpPr>
            <p:spPr bwMode="auto">
              <a:xfrm flipV="1">
                <a:off x="3900" y="2036"/>
                <a:ext cx="7"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65" name="Line 290"/>
              <p:cNvSpPr>
                <a:spLocks noChangeShapeType="1"/>
              </p:cNvSpPr>
              <p:nvPr/>
            </p:nvSpPr>
            <p:spPr bwMode="auto">
              <a:xfrm>
                <a:off x="3907" y="2036"/>
                <a:ext cx="2"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66" name="Line 291"/>
              <p:cNvSpPr>
                <a:spLocks noChangeShapeType="1"/>
              </p:cNvSpPr>
              <p:nvPr/>
            </p:nvSpPr>
            <p:spPr bwMode="auto">
              <a:xfrm flipH="1">
                <a:off x="3905" y="2037"/>
                <a:ext cx="6"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67" name="Line 292"/>
              <p:cNvSpPr>
                <a:spLocks noChangeShapeType="1"/>
              </p:cNvSpPr>
              <p:nvPr/>
            </p:nvSpPr>
            <p:spPr bwMode="auto">
              <a:xfrm flipV="1">
                <a:off x="3938" y="2043"/>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68" name="Line 293"/>
              <p:cNvSpPr>
                <a:spLocks noChangeShapeType="1"/>
              </p:cNvSpPr>
              <p:nvPr/>
            </p:nvSpPr>
            <p:spPr bwMode="auto">
              <a:xfrm>
                <a:off x="3944" y="2043"/>
                <a:ext cx="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69" name="Line 294"/>
              <p:cNvSpPr>
                <a:spLocks noChangeShapeType="1"/>
              </p:cNvSpPr>
              <p:nvPr/>
            </p:nvSpPr>
            <p:spPr bwMode="auto">
              <a:xfrm flipH="1">
                <a:off x="3942" y="2043"/>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70" name="Line 295"/>
              <p:cNvSpPr>
                <a:spLocks noChangeShapeType="1"/>
              </p:cNvSpPr>
              <p:nvPr/>
            </p:nvSpPr>
            <p:spPr bwMode="auto">
              <a:xfrm flipV="1">
                <a:off x="3948" y="2045"/>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71" name="Line 296"/>
              <p:cNvSpPr>
                <a:spLocks noChangeShapeType="1"/>
              </p:cNvSpPr>
              <p:nvPr/>
            </p:nvSpPr>
            <p:spPr bwMode="auto">
              <a:xfrm>
                <a:off x="3954" y="2045"/>
                <a:ext cx="3"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72" name="Line 297"/>
              <p:cNvSpPr>
                <a:spLocks noChangeShapeType="1"/>
              </p:cNvSpPr>
              <p:nvPr/>
            </p:nvSpPr>
            <p:spPr bwMode="auto">
              <a:xfrm flipH="1">
                <a:off x="3951" y="2046"/>
                <a:ext cx="6"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73" name="Line 298"/>
              <p:cNvSpPr>
                <a:spLocks noChangeShapeType="1"/>
              </p:cNvSpPr>
              <p:nvPr/>
            </p:nvSpPr>
            <p:spPr bwMode="auto">
              <a:xfrm flipV="1">
                <a:off x="3909" y="2038"/>
                <a:ext cx="8"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74" name="Line 299"/>
              <p:cNvSpPr>
                <a:spLocks noChangeShapeType="1"/>
              </p:cNvSpPr>
              <p:nvPr/>
            </p:nvSpPr>
            <p:spPr bwMode="auto">
              <a:xfrm>
                <a:off x="3917" y="2038"/>
                <a:ext cx="3"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75" name="Line 300"/>
              <p:cNvSpPr>
                <a:spLocks noChangeShapeType="1"/>
              </p:cNvSpPr>
              <p:nvPr/>
            </p:nvSpPr>
            <p:spPr bwMode="auto">
              <a:xfrm flipH="1">
                <a:off x="3914" y="2039"/>
                <a:ext cx="6"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76" name="Line 301"/>
              <p:cNvSpPr>
                <a:spLocks noChangeShapeType="1"/>
              </p:cNvSpPr>
              <p:nvPr/>
            </p:nvSpPr>
            <p:spPr bwMode="auto">
              <a:xfrm flipV="1">
                <a:off x="3917" y="2039"/>
                <a:ext cx="8"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77" name="Line 302"/>
              <p:cNvSpPr>
                <a:spLocks noChangeShapeType="1"/>
              </p:cNvSpPr>
              <p:nvPr/>
            </p:nvSpPr>
            <p:spPr bwMode="auto">
              <a:xfrm>
                <a:off x="3925" y="2039"/>
                <a:ext cx="3" cy="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78" name="Line 303"/>
              <p:cNvSpPr>
                <a:spLocks noChangeShapeType="1"/>
              </p:cNvSpPr>
              <p:nvPr/>
            </p:nvSpPr>
            <p:spPr bwMode="auto">
              <a:xfrm flipH="1">
                <a:off x="3923" y="2041"/>
                <a:ext cx="5" cy="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79" name="Line 304"/>
              <p:cNvSpPr>
                <a:spLocks noChangeShapeType="1"/>
              </p:cNvSpPr>
              <p:nvPr/>
            </p:nvSpPr>
            <p:spPr bwMode="auto">
              <a:xfrm flipV="1">
                <a:off x="3928" y="2041"/>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80" name="Line 305"/>
              <p:cNvSpPr>
                <a:spLocks noChangeShapeType="1"/>
              </p:cNvSpPr>
              <p:nvPr/>
            </p:nvSpPr>
            <p:spPr bwMode="auto">
              <a:xfrm>
                <a:off x="3934" y="2041"/>
                <a:ext cx="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81" name="Line 306"/>
              <p:cNvSpPr>
                <a:spLocks noChangeShapeType="1"/>
              </p:cNvSpPr>
              <p:nvPr/>
            </p:nvSpPr>
            <p:spPr bwMode="auto">
              <a:xfrm flipH="1">
                <a:off x="3931" y="2042"/>
                <a:ext cx="7"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82" name="Freeform 307"/>
              <p:cNvSpPr/>
              <p:nvPr/>
            </p:nvSpPr>
            <p:spPr bwMode="auto">
              <a:xfrm>
                <a:off x="3874" y="2031"/>
                <a:ext cx="9" cy="11"/>
              </a:xfrm>
              <a:custGeom>
                <a:avLst/>
                <a:gdLst>
                  <a:gd name="T0" fmla="*/ 0 w 93"/>
                  <a:gd name="T1" fmla="*/ 0 h 141"/>
                  <a:gd name="T2" fmla="*/ 0 w 93"/>
                  <a:gd name="T3" fmla="*/ 0 h 141"/>
                  <a:gd name="T4" fmla="*/ 0 w 93"/>
                  <a:gd name="T5" fmla="*/ 0 h 141"/>
                  <a:gd name="T6" fmla="*/ 0 w 93"/>
                  <a:gd name="T7" fmla="*/ 0 h 141"/>
                  <a:gd name="T8" fmla="*/ 0 w 93"/>
                  <a:gd name="T9" fmla="*/ 0 h 141"/>
                  <a:gd name="T10" fmla="*/ 0 w 93"/>
                  <a:gd name="T11" fmla="*/ 0 h 141"/>
                  <a:gd name="T12" fmla="*/ 0 w 93"/>
                  <a:gd name="T13" fmla="*/ 0 h 141"/>
                  <a:gd name="T14" fmla="*/ 0 60000 65536"/>
                  <a:gd name="T15" fmla="*/ 0 60000 65536"/>
                  <a:gd name="T16" fmla="*/ 0 60000 65536"/>
                  <a:gd name="T17" fmla="*/ 0 60000 65536"/>
                  <a:gd name="T18" fmla="*/ 0 60000 65536"/>
                  <a:gd name="T19" fmla="*/ 0 60000 65536"/>
                  <a:gd name="T20" fmla="*/ 0 60000 65536"/>
                  <a:gd name="T21" fmla="*/ 0 w 93"/>
                  <a:gd name="T22" fmla="*/ 0 h 141"/>
                  <a:gd name="T23" fmla="*/ 93 w 93"/>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141">
                    <a:moveTo>
                      <a:pt x="65" y="0"/>
                    </a:moveTo>
                    <a:lnTo>
                      <a:pt x="0" y="59"/>
                    </a:lnTo>
                    <a:lnTo>
                      <a:pt x="0" y="141"/>
                    </a:lnTo>
                    <a:lnTo>
                      <a:pt x="28" y="141"/>
                    </a:lnTo>
                    <a:lnTo>
                      <a:pt x="28" y="68"/>
                    </a:lnTo>
                    <a:lnTo>
                      <a:pt x="93" y="8"/>
                    </a:lnTo>
                    <a:lnTo>
                      <a:pt x="65"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83" name="Freeform 308"/>
              <p:cNvSpPr/>
              <p:nvPr/>
            </p:nvSpPr>
            <p:spPr bwMode="auto">
              <a:xfrm>
                <a:off x="4104" y="2077"/>
                <a:ext cx="55" cy="21"/>
              </a:xfrm>
              <a:custGeom>
                <a:avLst/>
                <a:gdLst>
                  <a:gd name="T0" fmla="*/ 0 w 553"/>
                  <a:gd name="T1" fmla="*/ 0 h 272"/>
                  <a:gd name="T2" fmla="*/ 0 w 553"/>
                  <a:gd name="T3" fmla="*/ 0 h 272"/>
                  <a:gd name="T4" fmla="*/ 0 w 553"/>
                  <a:gd name="T5" fmla="*/ 0 h 272"/>
                  <a:gd name="T6" fmla="*/ 0 w 553"/>
                  <a:gd name="T7" fmla="*/ 0 h 272"/>
                  <a:gd name="T8" fmla="*/ 0 w 553"/>
                  <a:gd name="T9" fmla="*/ 0 h 272"/>
                  <a:gd name="T10" fmla="*/ 0 w 553"/>
                  <a:gd name="T11" fmla="*/ 0 h 272"/>
                  <a:gd name="T12" fmla="*/ 0 w 553"/>
                  <a:gd name="T13" fmla="*/ 0 h 272"/>
                  <a:gd name="T14" fmla="*/ 0 w 553"/>
                  <a:gd name="T15" fmla="*/ 0 h 272"/>
                  <a:gd name="T16" fmla="*/ 0 w 553"/>
                  <a:gd name="T17" fmla="*/ 0 h 272"/>
                  <a:gd name="T18" fmla="*/ 0 w 553"/>
                  <a:gd name="T19" fmla="*/ 0 h 272"/>
                  <a:gd name="T20" fmla="*/ 0 w 553"/>
                  <a:gd name="T21" fmla="*/ 0 h 272"/>
                  <a:gd name="T22" fmla="*/ 0 w 553"/>
                  <a:gd name="T23" fmla="*/ 0 h 272"/>
                  <a:gd name="T24" fmla="*/ 0 w 553"/>
                  <a:gd name="T25" fmla="*/ 0 h 272"/>
                  <a:gd name="T26" fmla="*/ 0 w 553"/>
                  <a:gd name="T27" fmla="*/ 0 h 272"/>
                  <a:gd name="T28" fmla="*/ 0 w 553"/>
                  <a:gd name="T29" fmla="*/ 0 h 272"/>
                  <a:gd name="T30" fmla="*/ 0 w 553"/>
                  <a:gd name="T31" fmla="*/ 0 h 272"/>
                  <a:gd name="T32" fmla="*/ 0 w 553"/>
                  <a:gd name="T33" fmla="*/ 0 h 272"/>
                  <a:gd name="T34" fmla="*/ 0 w 553"/>
                  <a:gd name="T35" fmla="*/ 0 h 272"/>
                  <a:gd name="T36" fmla="*/ 0 w 553"/>
                  <a:gd name="T37" fmla="*/ 0 h 272"/>
                  <a:gd name="T38" fmla="*/ 0 w 553"/>
                  <a:gd name="T39" fmla="*/ 0 h 272"/>
                  <a:gd name="T40" fmla="*/ 0 w 553"/>
                  <a:gd name="T41" fmla="*/ 0 h 272"/>
                  <a:gd name="T42" fmla="*/ 0 w 553"/>
                  <a:gd name="T43" fmla="*/ 0 h 272"/>
                  <a:gd name="T44" fmla="*/ 0 w 553"/>
                  <a:gd name="T45" fmla="*/ 0 h 272"/>
                  <a:gd name="T46" fmla="*/ 0 w 553"/>
                  <a:gd name="T47" fmla="*/ 0 h 272"/>
                  <a:gd name="T48" fmla="*/ 0 w 553"/>
                  <a:gd name="T49" fmla="*/ 0 h 272"/>
                  <a:gd name="T50" fmla="*/ 0 w 553"/>
                  <a:gd name="T51" fmla="*/ 0 h 272"/>
                  <a:gd name="T52" fmla="*/ 0 w 553"/>
                  <a:gd name="T53" fmla="*/ 0 h 272"/>
                  <a:gd name="T54" fmla="*/ 0 w 553"/>
                  <a:gd name="T55" fmla="*/ 0 h 272"/>
                  <a:gd name="T56" fmla="*/ 0 w 553"/>
                  <a:gd name="T57" fmla="*/ 0 h 272"/>
                  <a:gd name="T58" fmla="*/ 0 w 553"/>
                  <a:gd name="T59" fmla="*/ 0 h 272"/>
                  <a:gd name="T60" fmla="*/ 0 w 553"/>
                  <a:gd name="T61" fmla="*/ 0 h 272"/>
                  <a:gd name="T62" fmla="*/ 0 w 553"/>
                  <a:gd name="T63" fmla="*/ 0 h 272"/>
                  <a:gd name="T64" fmla="*/ 0 w 553"/>
                  <a:gd name="T65" fmla="*/ 0 h 272"/>
                  <a:gd name="T66" fmla="*/ 0 w 553"/>
                  <a:gd name="T67" fmla="*/ 0 h 272"/>
                  <a:gd name="T68" fmla="*/ 0 w 553"/>
                  <a:gd name="T69" fmla="*/ 0 h 272"/>
                  <a:gd name="T70" fmla="*/ 0 w 553"/>
                  <a:gd name="T71" fmla="*/ 0 h 272"/>
                  <a:gd name="T72" fmla="*/ 0 w 553"/>
                  <a:gd name="T73" fmla="*/ 0 h 272"/>
                  <a:gd name="T74" fmla="*/ 0 w 553"/>
                  <a:gd name="T75" fmla="*/ 0 h 272"/>
                  <a:gd name="T76" fmla="*/ 0 w 553"/>
                  <a:gd name="T77" fmla="*/ 0 h 272"/>
                  <a:gd name="T78" fmla="*/ 0 w 553"/>
                  <a:gd name="T79" fmla="*/ 0 h 272"/>
                  <a:gd name="T80" fmla="*/ 0 w 553"/>
                  <a:gd name="T81" fmla="*/ 0 h 272"/>
                  <a:gd name="T82" fmla="*/ 0 w 553"/>
                  <a:gd name="T83" fmla="*/ 0 h 272"/>
                  <a:gd name="T84" fmla="*/ 0 w 553"/>
                  <a:gd name="T85" fmla="*/ 0 h 272"/>
                  <a:gd name="T86" fmla="*/ 0 w 553"/>
                  <a:gd name="T87" fmla="*/ 0 h 272"/>
                  <a:gd name="T88" fmla="*/ 0 w 553"/>
                  <a:gd name="T89" fmla="*/ 0 h 272"/>
                  <a:gd name="T90" fmla="*/ 0 w 553"/>
                  <a:gd name="T91" fmla="*/ 0 h 272"/>
                  <a:gd name="T92" fmla="*/ 0 w 553"/>
                  <a:gd name="T93" fmla="*/ 0 h 272"/>
                  <a:gd name="T94" fmla="*/ 0 w 553"/>
                  <a:gd name="T95" fmla="*/ 0 h 272"/>
                  <a:gd name="T96" fmla="*/ 0 w 553"/>
                  <a:gd name="T97" fmla="*/ 0 h 272"/>
                  <a:gd name="T98" fmla="*/ 0 w 553"/>
                  <a:gd name="T99" fmla="*/ 0 h 272"/>
                  <a:gd name="T100" fmla="*/ 0 w 553"/>
                  <a:gd name="T101" fmla="*/ 0 h 272"/>
                  <a:gd name="T102" fmla="*/ 0 w 553"/>
                  <a:gd name="T103" fmla="*/ 0 h 2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
                  <a:gd name="T157" fmla="*/ 0 h 272"/>
                  <a:gd name="T158" fmla="*/ 553 w 553"/>
                  <a:gd name="T159" fmla="*/ 272 h 2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 h="272">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84" name="Freeform 309"/>
              <p:cNvSpPr/>
              <p:nvPr/>
            </p:nvSpPr>
            <p:spPr bwMode="auto">
              <a:xfrm>
                <a:off x="4104" y="2077"/>
                <a:ext cx="55" cy="21"/>
              </a:xfrm>
              <a:custGeom>
                <a:avLst/>
                <a:gdLst>
                  <a:gd name="T0" fmla="*/ 0 w 553"/>
                  <a:gd name="T1" fmla="*/ 0 h 272"/>
                  <a:gd name="T2" fmla="*/ 0 w 553"/>
                  <a:gd name="T3" fmla="*/ 0 h 272"/>
                  <a:gd name="T4" fmla="*/ 0 w 553"/>
                  <a:gd name="T5" fmla="*/ 0 h 272"/>
                  <a:gd name="T6" fmla="*/ 0 w 553"/>
                  <a:gd name="T7" fmla="*/ 0 h 272"/>
                  <a:gd name="T8" fmla="*/ 0 w 553"/>
                  <a:gd name="T9" fmla="*/ 0 h 272"/>
                  <a:gd name="T10" fmla="*/ 0 w 553"/>
                  <a:gd name="T11" fmla="*/ 0 h 272"/>
                  <a:gd name="T12" fmla="*/ 0 w 553"/>
                  <a:gd name="T13" fmla="*/ 0 h 272"/>
                  <a:gd name="T14" fmla="*/ 0 w 553"/>
                  <a:gd name="T15" fmla="*/ 0 h 272"/>
                  <a:gd name="T16" fmla="*/ 0 w 553"/>
                  <a:gd name="T17" fmla="*/ 0 h 272"/>
                  <a:gd name="T18" fmla="*/ 0 w 553"/>
                  <a:gd name="T19" fmla="*/ 0 h 272"/>
                  <a:gd name="T20" fmla="*/ 0 w 553"/>
                  <a:gd name="T21" fmla="*/ 0 h 272"/>
                  <a:gd name="T22" fmla="*/ 0 w 553"/>
                  <a:gd name="T23" fmla="*/ 0 h 272"/>
                  <a:gd name="T24" fmla="*/ 0 w 553"/>
                  <a:gd name="T25" fmla="*/ 0 h 272"/>
                  <a:gd name="T26" fmla="*/ 0 w 553"/>
                  <a:gd name="T27" fmla="*/ 0 h 272"/>
                  <a:gd name="T28" fmla="*/ 0 w 553"/>
                  <a:gd name="T29" fmla="*/ 0 h 272"/>
                  <a:gd name="T30" fmla="*/ 0 w 553"/>
                  <a:gd name="T31" fmla="*/ 0 h 272"/>
                  <a:gd name="T32" fmla="*/ 0 w 553"/>
                  <a:gd name="T33" fmla="*/ 0 h 272"/>
                  <a:gd name="T34" fmla="*/ 0 w 553"/>
                  <a:gd name="T35" fmla="*/ 0 h 272"/>
                  <a:gd name="T36" fmla="*/ 0 w 553"/>
                  <a:gd name="T37" fmla="*/ 0 h 272"/>
                  <a:gd name="T38" fmla="*/ 0 w 553"/>
                  <a:gd name="T39" fmla="*/ 0 h 272"/>
                  <a:gd name="T40" fmla="*/ 0 w 553"/>
                  <a:gd name="T41" fmla="*/ 0 h 272"/>
                  <a:gd name="T42" fmla="*/ 0 w 553"/>
                  <a:gd name="T43" fmla="*/ 0 h 272"/>
                  <a:gd name="T44" fmla="*/ 0 w 553"/>
                  <a:gd name="T45" fmla="*/ 0 h 272"/>
                  <a:gd name="T46" fmla="*/ 0 w 553"/>
                  <a:gd name="T47" fmla="*/ 0 h 272"/>
                  <a:gd name="T48" fmla="*/ 0 w 553"/>
                  <a:gd name="T49" fmla="*/ 0 h 272"/>
                  <a:gd name="T50" fmla="*/ 0 w 553"/>
                  <a:gd name="T51" fmla="*/ 0 h 272"/>
                  <a:gd name="T52" fmla="*/ 0 w 553"/>
                  <a:gd name="T53" fmla="*/ 0 h 272"/>
                  <a:gd name="T54" fmla="*/ 0 w 553"/>
                  <a:gd name="T55" fmla="*/ 0 h 272"/>
                  <a:gd name="T56" fmla="*/ 0 w 553"/>
                  <a:gd name="T57" fmla="*/ 0 h 272"/>
                  <a:gd name="T58" fmla="*/ 0 w 553"/>
                  <a:gd name="T59" fmla="*/ 0 h 272"/>
                  <a:gd name="T60" fmla="*/ 0 w 553"/>
                  <a:gd name="T61" fmla="*/ 0 h 272"/>
                  <a:gd name="T62" fmla="*/ 0 w 553"/>
                  <a:gd name="T63" fmla="*/ 0 h 272"/>
                  <a:gd name="T64" fmla="*/ 0 w 553"/>
                  <a:gd name="T65" fmla="*/ 0 h 272"/>
                  <a:gd name="T66" fmla="*/ 0 w 553"/>
                  <a:gd name="T67" fmla="*/ 0 h 272"/>
                  <a:gd name="T68" fmla="*/ 0 w 553"/>
                  <a:gd name="T69" fmla="*/ 0 h 272"/>
                  <a:gd name="T70" fmla="*/ 0 w 553"/>
                  <a:gd name="T71" fmla="*/ 0 h 272"/>
                  <a:gd name="T72" fmla="*/ 0 w 553"/>
                  <a:gd name="T73" fmla="*/ 0 h 272"/>
                  <a:gd name="T74" fmla="*/ 0 w 553"/>
                  <a:gd name="T75" fmla="*/ 0 h 272"/>
                  <a:gd name="T76" fmla="*/ 0 w 553"/>
                  <a:gd name="T77" fmla="*/ 0 h 272"/>
                  <a:gd name="T78" fmla="*/ 0 w 553"/>
                  <a:gd name="T79" fmla="*/ 0 h 272"/>
                  <a:gd name="T80" fmla="*/ 0 w 553"/>
                  <a:gd name="T81" fmla="*/ 0 h 272"/>
                  <a:gd name="T82" fmla="*/ 0 w 553"/>
                  <a:gd name="T83" fmla="*/ 0 h 272"/>
                  <a:gd name="T84" fmla="*/ 0 w 553"/>
                  <a:gd name="T85" fmla="*/ 0 h 272"/>
                  <a:gd name="T86" fmla="*/ 0 w 553"/>
                  <a:gd name="T87" fmla="*/ 0 h 272"/>
                  <a:gd name="T88" fmla="*/ 0 w 553"/>
                  <a:gd name="T89" fmla="*/ 0 h 272"/>
                  <a:gd name="T90" fmla="*/ 0 w 553"/>
                  <a:gd name="T91" fmla="*/ 0 h 272"/>
                  <a:gd name="T92" fmla="*/ 0 w 553"/>
                  <a:gd name="T93" fmla="*/ 0 h 272"/>
                  <a:gd name="T94" fmla="*/ 0 w 553"/>
                  <a:gd name="T95" fmla="*/ 0 h 272"/>
                  <a:gd name="T96" fmla="*/ 0 w 553"/>
                  <a:gd name="T97" fmla="*/ 0 h 272"/>
                  <a:gd name="T98" fmla="*/ 0 w 553"/>
                  <a:gd name="T99" fmla="*/ 0 h 272"/>
                  <a:gd name="T100" fmla="*/ 0 w 553"/>
                  <a:gd name="T101" fmla="*/ 0 h 272"/>
                  <a:gd name="T102" fmla="*/ 0 w 553"/>
                  <a:gd name="T103" fmla="*/ 0 h 2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
                  <a:gd name="T157" fmla="*/ 0 h 272"/>
                  <a:gd name="T158" fmla="*/ 553 w 553"/>
                  <a:gd name="T159" fmla="*/ 272 h 2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 h="272">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85" name="Freeform 310"/>
              <p:cNvSpPr/>
              <p:nvPr/>
            </p:nvSpPr>
            <p:spPr bwMode="auto">
              <a:xfrm>
                <a:off x="4148" y="1936"/>
                <a:ext cx="76" cy="162"/>
              </a:xfrm>
              <a:custGeom>
                <a:avLst/>
                <a:gdLst>
                  <a:gd name="T0" fmla="*/ 0 w 763"/>
                  <a:gd name="T1" fmla="*/ 0 h 2103"/>
                  <a:gd name="T2" fmla="*/ 0 w 763"/>
                  <a:gd name="T3" fmla="*/ 0 h 2103"/>
                  <a:gd name="T4" fmla="*/ 0 w 763"/>
                  <a:gd name="T5" fmla="*/ 0 h 2103"/>
                  <a:gd name="T6" fmla="*/ 0 w 763"/>
                  <a:gd name="T7" fmla="*/ 0 h 2103"/>
                  <a:gd name="T8" fmla="*/ 0 w 763"/>
                  <a:gd name="T9" fmla="*/ 0 h 2103"/>
                  <a:gd name="T10" fmla="*/ 0 w 763"/>
                  <a:gd name="T11" fmla="*/ 0 h 2103"/>
                  <a:gd name="T12" fmla="*/ 0 w 763"/>
                  <a:gd name="T13" fmla="*/ 0 h 2103"/>
                  <a:gd name="T14" fmla="*/ 0 w 763"/>
                  <a:gd name="T15" fmla="*/ 0 h 2103"/>
                  <a:gd name="T16" fmla="*/ 0 w 763"/>
                  <a:gd name="T17" fmla="*/ 0 h 2103"/>
                  <a:gd name="T18" fmla="*/ 0 w 763"/>
                  <a:gd name="T19" fmla="*/ 0 h 2103"/>
                  <a:gd name="T20" fmla="*/ 0 w 763"/>
                  <a:gd name="T21" fmla="*/ 0 h 2103"/>
                  <a:gd name="T22" fmla="*/ 0 w 763"/>
                  <a:gd name="T23" fmla="*/ 0 h 2103"/>
                  <a:gd name="T24" fmla="*/ 0 w 763"/>
                  <a:gd name="T25" fmla="*/ 0 h 2103"/>
                  <a:gd name="T26" fmla="*/ 0 w 763"/>
                  <a:gd name="T27" fmla="*/ 0 h 2103"/>
                  <a:gd name="T28" fmla="*/ 0 w 763"/>
                  <a:gd name="T29" fmla="*/ 0 h 2103"/>
                  <a:gd name="T30" fmla="*/ 0 w 763"/>
                  <a:gd name="T31" fmla="*/ 0 h 2103"/>
                  <a:gd name="T32" fmla="*/ 0 w 763"/>
                  <a:gd name="T33" fmla="*/ 0 h 2103"/>
                  <a:gd name="T34" fmla="*/ 0 w 763"/>
                  <a:gd name="T35" fmla="*/ 0 h 2103"/>
                  <a:gd name="T36" fmla="*/ 0 w 763"/>
                  <a:gd name="T37" fmla="*/ 0 h 2103"/>
                  <a:gd name="T38" fmla="*/ 0 w 763"/>
                  <a:gd name="T39" fmla="*/ 0 h 21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3"/>
                  <a:gd name="T61" fmla="*/ 0 h 2103"/>
                  <a:gd name="T62" fmla="*/ 763 w 763"/>
                  <a:gd name="T63" fmla="*/ 2103 h 21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3" h="2103">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86" name="Freeform 311"/>
              <p:cNvSpPr/>
              <p:nvPr/>
            </p:nvSpPr>
            <p:spPr bwMode="auto">
              <a:xfrm>
                <a:off x="4148" y="1936"/>
                <a:ext cx="76" cy="162"/>
              </a:xfrm>
              <a:custGeom>
                <a:avLst/>
                <a:gdLst>
                  <a:gd name="T0" fmla="*/ 0 w 763"/>
                  <a:gd name="T1" fmla="*/ 0 h 2103"/>
                  <a:gd name="T2" fmla="*/ 0 w 763"/>
                  <a:gd name="T3" fmla="*/ 0 h 2103"/>
                  <a:gd name="T4" fmla="*/ 0 w 763"/>
                  <a:gd name="T5" fmla="*/ 0 h 2103"/>
                  <a:gd name="T6" fmla="*/ 0 w 763"/>
                  <a:gd name="T7" fmla="*/ 0 h 2103"/>
                  <a:gd name="T8" fmla="*/ 0 w 763"/>
                  <a:gd name="T9" fmla="*/ 0 h 2103"/>
                  <a:gd name="T10" fmla="*/ 0 w 763"/>
                  <a:gd name="T11" fmla="*/ 0 h 2103"/>
                  <a:gd name="T12" fmla="*/ 0 w 763"/>
                  <a:gd name="T13" fmla="*/ 0 h 2103"/>
                  <a:gd name="T14" fmla="*/ 0 w 763"/>
                  <a:gd name="T15" fmla="*/ 0 h 2103"/>
                  <a:gd name="T16" fmla="*/ 0 w 763"/>
                  <a:gd name="T17" fmla="*/ 0 h 2103"/>
                  <a:gd name="T18" fmla="*/ 0 w 763"/>
                  <a:gd name="T19" fmla="*/ 0 h 2103"/>
                  <a:gd name="T20" fmla="*/ 0 w 763"/>
                  <a:gd name="T21" fmla="*/ 0 h 2103"/>
                  <a:gd name="T22" fmla="*/ 0 w 763"/>
                  <a:gd name="T23" fmla="*/ 0 h 2103"/>
                  <a:gd name="T24" fmla="*/ 0 w 763"/>
                  <a:gd name="T25" fmla="*/ 0 h 2103"/>
                  <a:gd name="T26" fmla="*/ 0 w 763"/>
                  <a:gd name="T27" fmla="*/ 0 h 2103"/>
                  <a:gd name="T28" fmla="*/ 0 w 763"/>
                  <a:gd name="T29" fmla="*/ 0 h 2103"/>
                  <a:gd name="T30" fmla="*/ 0 w 763"/>
                  <a:gd name="T31" fmla="*/ 0 h 2103"/>
                  <a:gd name="T32" fmla="*/ 0 w 763"/>
                  <a:gd name="T33" fmla="*/ 0 h 2103"/>
                  <a:gd name="T34" fmla="*/ 0 w 763"/>
                  <a:gd name="T35" fmla="*/ 0 h 2103"/>
                  <a:gd name="T36" fmla="*/ 0 w 763"/>
                  <a:gd name="T37" fmla="*/ 0 h 2103"/>
                  <a:gd name="T38" fmla="*/ 0 w 763"/>
                  <a:gd name="T39" fmla="*/ 0 h 21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3"/>
                  <a:gd name="T61" fmla="*/ 0 h 2103"/>
                  <a:gd name="T62" fmla="*/ 763 w 763"/>
                  <a:gd name="T63" fmla="*/ 2103 h 21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3" h="2103">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87" name="Freeform 312"/>
              <p:cNvSpPr/>
              <p:nvPr/>
            </p:nvSpPr>
            <p:spPr bwMode="auto">
              <a:xfrm>
                <a:off x="3815" y="1882"/>
                <a:ext cx="403" cy="208"/>
              </a:xfrm>
              <a:custGeom>
                <a:avLst/>
                <a:gdLst>
                  <a:gd name="T0" fmla="*/ 0 w 4037"/>
                  <a:gd name="T1" fmla="*/ 0 h 2709"/>
                  <a:gd name="T2" fmla="*/ 0 w 4037"/>
                  <a:gd name="T3" fmla="*/ 0 h 2709"/>
                  <a:gd name="T4" fmla="*/ 0 w 4037"/>
                  <a:gd name="T5" fmla="*/ 0 h 2709"/>
                  <a:gd name="T6" fmla="*/ 0 w 4037"/>
                  <a:gd name="T7" fmla="*/ 0 h 2709"/>
                  <a:gd name="T8" fmla="*/ 0 w 4037"/>
                  <a:gd name="T9" fmla="*/ 0 h 2709"/>
                  <a:gd name="T10" fmla="*/ 0 w 4037"/>
                  <a:gd name="T11" fmla="*/ 0 h 2709"/>
                  <a:gd name="T12" fmla="*/ 0 w 4037"/>
                  <a:gd name="T13" fmla="*/ 0 h 2709"/>
                  <a:gd name="T14" fmla="*/ 0 w 4037"/>
                  <a:gd name="T15" fmla="*/ 0 h 2709"/>
                  <a:gd name="T16" fmla="*/ 0 w 4037"/>
                  <a:gd name="T17" fmla="*/ 0 h 2709"/>
                  <a:gd name="T18" fmla="*/ 0 w 4037"/>
                  <a:gd name="T19" fmla="*/ 0 h 2709"/>
                  <a:gd name="T20" fmla="*/ 0 w 4037"/>
                  <a:gd name="T21" fmla="*/ 0 h 2709"/>
                  <a:gd name="T22" fmla="*/ 0 w 4037"/>
                  <a:gd name="T23" fmla="*/ 0 h 2709"/>
                  <a:gd name="T24" fmla="*/ 0 w 4037"/>
                  <a:gd name="T25" fmla="*/ 0 h 2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7"/>
                  <a:gd name="T40" fmla="*/ 0 h 2709"/>
                  <a:gd name="T41" fmla="*/ 4037 w 4037"/>
                  <a:gd name="T42" fmla="*/ 2709 h 2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7" h="2709">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88" name="Freeform 313"/>
              <p:cNvSpPr/>
              <p:nvPr/>
            </p:nvSpPr>
            <p:spPr bwMode="auto">
              <a:xfrm>
                <a:off x="3815" y="1882"/>
                <a:ext cx="403" cy="208"/>
              </a:xfrm>
              <a:custGeom>
                <a:avLst/>
                <a:gdLst>
                  <a:gd name="T0" fmla="*/ 0 w 4037"/>
                  <a:gd name="T1" fmla="*/ 0 h 2709"/>
                  <a:gd name="T2" fmla="*/ 0 w 4037"/>
                  <a:gd name="T3" fmla="*/ 0 h 2709"/>
                  <a:gd name="T4" fmla="*/ 0 w 4037"/>
                  <a:gd name="T5" fmla="*/ 0 h 2709"/>
                  <a:gd name="T6" fmla="*/ 0 w 4037"/>
                  <a:gd name="T7" fmla="*/ 0 h 2709"/>
                  <a:gd name="T8" fmla="*/ 0 w 4037"/>
                  <a:gd name="T9" fmla="*/ 0 h 2709"/>
                  <a:gd name="T10" fmla="*/ 0 w 4037"/>
                  <a:gd name="T11" fmla="*/ 0 h 2709"/>
                  <a:gd name="T12" fmla="*/ 0 w 4037"/>
                  <a:gd name="T13" fmla="*/ 0 h 2709"/>
                  <a:gd name="T14" fmla="*/ 0 w 4037"/>
                  <a:gd name="T15" fmla="*/ 0 h 2709"/>
                  <a:gd name="T16" fmla="*/ 0 w 4037"/>
                  <a:gd name="T17" fmla="*/ 0 h 2709"/>
                  <a:gd name="T18" fmla="*/ 0 w 4037"/>
                  <a:gd name="T19" fmla="*/ 0 h 2709"/>
                  <a:gd name="T20" fmla="*/ 0 w 4037"/>
                  <a:gd name="T21" fmla="*/ 0 h 2709"/>
                  <a:gd name="T22" fmla="*/ 0 w 4037"/>
                  <a:gd name="T23" fmla="*/ 0 h 2709"/>
                  <a:gd name="T24" fmla="*/ 0 w 4037"/>
                  <a:gd name="T25" fmla="*/ 0 h 2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7"/>
                  <a:gd name="T40" fmla="*/ 0 h 2709"/>
                  <a:gd name="T41" fmla="*/ 4037 w 4037"/>
                  <a:gd name="T42" fmla="*/ 2709 h 2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7" h="2709">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89" name="Line 314"/>
              <p:cNvSpPr>
                <a:spLocks noChangeShapeType="1"/>
              </p:cNvSpPr>
              <p:nvPr/>
            </p:nvSpPr>
            <p:spPr bwMode="auto">
              <a:xfrm>
                <a:off x="3823" y="2008"/>
                <a:ext cx="43"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90" name="Line 315"/>
              <p:cNvSpPr>
                <a:spLocks noChangeShapeType="1"/>
              </p:cNvSpPr>
              <p:nvPr/>
            </p:nvSpPr>
            <p:spPr bwMode="auto">
              <a:xfrm>
                <a:off x="4116" y="2063"/>
                <a:ext cx="42"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91" name="Freeform 316"/>
              <p:cNvSpPr/>
              <p:nvPr/>
            </p:nvSpPr>
            <p:spPr bwMode="auto">
              <a:xfrm>
                <a:off x="3835" y="1886"/>
                <a:ext cx="93" cy="93"/>
              </a:xfrm>
              <a:custGeom>
                <a:avLst/>
                <a:gdLst>
                  <a:gd name="T0" fmla="*/ 0 w 931"/>
                  <a:gd name="T1" fmla="*/ 0 h 1202"/>
                  <a:gd name="T2" fmla="*/ 0 w 931"/>
                  <a:gd name="T3" fmla="*/ 0 h 1202"/>
                  <a:gd name="T4" fmla="*/ 0 w 931"/>
                  <a:gd name="T5" fmla="*/ 0 h 1202"/>
                  <a:gd name="T6" fmla="*/ 0 w 931"/>
                  <a:gd name="T7" fmla="*/ 0 h 1202"/>
                  <a:gd name="T8" fmla="*/ 0 w 931"/>
                  <a:gd name="T9" fmla="*/ 0 h 1202"/>
                  <a:gd name="T10" fmla="*/ 0 w 931"/>
                  <a:gd name="T11" fmla="*/ 0 h 1202"/>
                  <a:gd name="T12" fmla="*/ 0 w 931"/>
                  <a:gd name="T13" fmla="*/ 0 h 1202"/>
                  <a:gd name="T14" fmla="*/ 0 w 931"/>
                  <a:gd name="T15" fmla="*/ 0 h 1202"/>
                  <a:gd name="T16" fmla="*/ 0 w 931"/>
                  <a:gd name="T17" fmla="*/ 0 h 1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1"/>
                  <a:gd name="T28" fmla="*/ 0 h 1202"/>
                  <a:gd name="T29" fmla="*/ 931 w 931"/>
                  <a:gd name="T30" fmla="*/ 1202 h 1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1" h="1202">
                    <a:moveTo>
                      <a:pt x="931" y="58"/>
                    </a:moveTo>
                    <a:lnTo>
                      <a:pt x="443" y="0"/>
                    </a:lnTo>
                    <a:lnTo>
                      <a:pt x="43" y="1086"/>
                    </a:lnTo>
                    <a:lnTo>
                      <a:pt x="0" y="1077"/>
                    </a:lnTo>
                    <a:lnTo>
                      <a:pt x="23" y="1202"/>
                    </a:lnTo>
                    <a:lnTo>
                      <a:pt x="59" y="1202"/>
                    </a:lnTo>
                    <a:lnTo>
                      <a:pt x="488" y="52"/>
                    </a:lnTo>
                    <a:lnTo>
                      <a:pt x="918" y="118"/>
                    </a:lnTo>
                    <a:lnTo>
                      <a:pt x="931" y="58"/>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92" name="Freeform 317"/>
              <p:cNvSpPr/>
              <p:nvPr/>
            </p:nvSpPr>
            <p:spPr bwMode="auto">
              <a:xfrm>
                <a:off x="3835" y="1886"/>
                <a:ext cx="93" cy="93"/>
              </a:xfrm>
              <a:custGeom>
                <a:avLst/>
                <a:gdLst>
                  <a:gd name="T0" fmla="*/ 0 w 931"/>
                  <a:gd name="T1" fmla="*/ 0 h 1202"/>
                  <a:gd name="T2" fmla="*/ 0 w 931"/>
                  <a:gd name="T3" fmla="*/ 0 h 1202"/>
                  <a:gd name="T4" fmla="*/ 0 w 931"/>
                  <a:gd name="T5" fmla="*/ 0 h 1202"/>
                  <a:gd name="T6" fmla="*/ 0 w 931"/>
                  <a:gd name="T7" fmla="*/ 0 h 1202"/>
                  <a:gd name="T8" fmla="*/ 0 w 931"/>
                  <a:gd name="T9" fmla="*/ 0 h 1202"/>
                  <a:gd name="T10" fmla="*/ 0 w 931"/>
                  <a:gd name="T11" fmla="*/ 0 h 1202"/>
                  <a:gd name="T12" fmla="*/ 0 w 931"/>
                  <a:gd name="T13" fmla="*/ 0 h 1202"/>
                  <a:gd name="T14" fmla="*/ 0 w 931"/>
                  <a:gd name="T15" fmla="*/ 0 h 1202"/>
                  <a:gd name="T16" fmla="*/ 0 w 931"/>
                  <a:gd name="T17" fmla="*/ 0 h 1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1"/>
                  <a:gd name="T28" fmla="*/ 0 h 1202"/>
                  <a:gd name="T29" fmla="*/ 931 w 931"/>
                  <a:gd name="T30" fmla="*/ 1202 h 1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1" h="1202">
                    <a:moveTo>
                      <a:pt x="931" y="58"/>
                    </a:moveTo>
                    <a:lnTo>
                      <a:pt x="443" y="0"/>
                    </a:lnTo>
                    <a:lnTo>
                      <a:pt x="43" y="1086"/>
                    </a:lnTo>
                    <a:lnTo>
                      <a:pt x="0" y="1077"/>
                    </a:lnTo>
                    <a:lnTo>
                      <a:pt x="23" y="1202"/>
                    </a:lnTo>
                    <a:lnTo>
                      <a:pt x="59" y="1202"/>
                    </a:lnTo>
                    <a:lnTo>
                      <a:pt x="488" y="52"/>
                    </a:lnTo>
                    <a:lnTo>
                      <a:pt x="918" y="118"/>
                    </a:lnTo>
                    <a:lnTo>
                      <a:pt x="931" y="58"/>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93" name="Line 318"/>
              <p:cNvSpPr>
                <a:spLocks noChangeShapeType="1"/>
              </p:cNvSpPr>
              <p:nvPr/>
            </p:nvSpPr>
            <p:spPr bwMode="auto">
              <a:xfrm>
                <a:off x="3839" y="1969"/>
                <a:ext cx="1" cy="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94" name="Freeform 319"/>
              <p:cNvSpPr/>
              <p:nvPr/>
            </p:nvSpPr>
            <p:spPr bwMode="auto">
              <a:xfrm>
                <a:off x="4172" y="1928"/>
                <a:ext cx="47" cy="99"/>
              </a:xfrm>
              <a:custGeom>
                <a:avLst/>
                <a:gdLst>
                  <a:gd name="T0" fmla="*/ 0 w 466"/>
                  <a:gd name="T1" fmla="*/ 0 h 1284"/>
                  <a:gd name="T2" fmla="*/ 0 w 466"/>
                  <a:gd name="T3" fmla="*/ 0 h 1284"/>
                  <a:gd name="T4" fmla="*/ 0 w 466"/>
                  <a:gd name="T5" fmla="*/ 0 h 1284"/>
                  <a:gd name="T6" fmla="*/ 0 w 466"/>
                  <a:gd name="T7" fmla="*/ 0 h 1284"/>
                  <a:gd name="T8" fmla="*/ 0 w 466"/>
                  <a:gd name="T9" fmla="*/ 0 h 1284"/>
                  <a:gd name="T10" fmla="*/ 0 w 466"/>
                  <a:gd name="T11" fmla="*/ 0 h 1284"/>
                  <a:gd name="T12" fmla="*/ 0 w 466"/>
                  <a:gd name="T13" fmla="*/ 0 h 1284"/>
                  <a:gd name="T14" fmla="*/ 0 w 466"/>
                  <a:gd name="T15" fmla="*/ 0 h 1284"/>
                  <a:gd name="T16" fmla="*/ 0 w 466"/>
                  <a:gd name="T17" fmla="*/ 0 h 1284"/>
                  <a:gd name="T18" fmla="*/ 0 w 466"/>
                  <a:gd name="T19" fmla="*/ 0 h 1284"/>
                  <a:gd name="T20" fmla="*/ 0 w 466"/>
                  <a:gd name="T21" fmla="*/ 0 h 1284"/>
                  <a:gd name="T22" fmla="*/ 0 w 466"/>
                  <a:gd name="T23" fmla="*/ 0 h 1284"/>
                  <a:gd name="T24" fmla="*/ 0 w 466"/>
                  <a:gd name="T25" fmla="*/ 0 h 1284"/>
                  <a:gd name="T26" fmla="*/ 0 w 466"/>
                  <a:gd name="T27" fmla="*/ 0 h 1284"/>
                  <a:gd name="T28" fmla="*/ 0 w 466"/>
                  <a:gd name="T29" fmla="*/ 0 h 1284"/>
                  <a:gd name="T30" fmla="*/ 0 w 466"/>
                  <a:gd name="T31" fmla="*/ 0 h 1284"/>
                  <a:gd name="T32" fmla="*/ 0 w 466"/>
                  <a:gd name="T33" fmla="*/ 0 h 1284"/>
                  <a:gd name="T34" fmla="*/ 0 w 466"/>
                  <a:gd name="T35" fmla="*/ 0 h 1284"/>
                  <a:gd name="T36" fmla="*/ 0 w 466"/>
                  <a:gd name="T37" fmla="*/ 0 h 1284"/>
                  <a:gd name="T38" fmla="*/ 0 w 466"/>
                  <a:gd name="T39" fmla="*/ 0 h 1284"/>
                  <a:gd name="T40" fmla="*/ 0 w 466"/>
                  <a:gd name="T41" fmla="*/ 0 h 1284"/>
                  <a:gd name="T42" fmla="*/ 0 w 466"/>
                  <a:gd name="T43" fmla="*/ 0 h 1284"/>
                  <a:gd name="T44" fmla="*/ 0 w 466"/>
                  <a:gd name="T45" fmla="*/ 0 h 1284"/>
                  <a:gd name="T46" fmla="*/ 0 w 466"/>
                  <a:gd name="T47" fmla="*/ 0 h 1284"/>
                  <a:gd name="T48" fmla="*/ 0 w 466"/>
                  <a:gd name="T49" fmla="*/ 0 h 1284"/>
                  <a:gd name="T50" fmla="*/ 0 w 466"/>
                  <a:gd name="T51" fmla="*/ 0 h 1284"/>
                  <a:gd name="T52" fmla="*/ 0 w 466"/>
                  <a:gd name="T53" fmla="*/ 0 h 1284"/>
                  <a:gd name="T54" fmla="*/ 0 w 466"/>
                  <a:gd name="T55" fmla="*/ 0 h 1284"/>
                  <a:gd name="T56" fmla="*/ 0 w 466"/>
                  <a:gd name="T57" fmla="*/ 0 h 1284"/>
                  <a:gd name="T58" fmla="*/ 0 w 466"/>
                  <a:gd name="T59" fmla="*/ 0 h 1284"/>
                  <a:gd name="T60" fmla="*/ 0 w 466"/>
                  <a:gd name="T61" fmla="*/ 0 h 1284"/>
                  <a:gd name="T62" fmla="*/ 0 w 466"/>
                  <a:gd name="T63" fmla="*/ 0 h 1284"/>
                  <a:gd name="T64" fmla="*/ 0 w 466"/>
                  <a:gd name="T65" fmla="*/ 0 h 1284"/>
                  <a:gd name="T66" fmla="*/ 0 w 466"/>
                  <a:gd name="T67" fmla="*/ 0 h 1284"/>
                  <a:gd name="T68" fmla="*/ 0 w 466"/>
                  <a:gd name="T69" fmla="*/ 0 h 1284"/>
                  <a:gd name="T70" fmla="*/ 0 w 466"/>
                  <a:gd name="T71" fmla="*/ 0 h 1284"/>
                  <a:gd name="T72" fmla="*/ 0 w 466"/>
                  <a:gd name="T73" fmla="*/ 0 h 1284"/>
                  <a:gd name="T74" fmla="*/ 0 w 466"/>
                  <a:gd name="T75" fmla="*/ 0 h 1284"/>
                  <a:gd name="T76" fmla="*/ 0 w 466"/>
                  <a:gd name="T77" fmla="*/ 0 h 1284"/>
                  <a:gd name="T78" fmla="*/ 0 w 466"/>
                  <a:gd name="T79" fmla="*/ 0 h 1284"/>
                  <a:gd name="T80" fmla="*/ 0 w 466"/>
                  <a:gd name="T81" fmla="*/ 0 h 1284"/>
                  <a:gd name="T82" fmla="*/ 0 w 466"/>
                  <a:gd name="T83" fmla="*/ 0 h 1284"/>
                  <a:gd name="T84" fmla="*/ 0 w 466"/>
                  <a:gd name="T85" fmla="*/ 0 h 1284"/>
                  <a:gd name="T86" fmla="*/ 0 w 466"/>
                  <a:gd name="T87" fmla="*/ 0 h 1284"/>
                  <a:gd name="T88" fmla="*/ 0 w 466"/>
                  <a:gd name="T89" fmla="*/ 0 h 1284"/>
                  <a:gd name="T90" fmla="*/ 0 w 466"/>
                  <a:gd name="T91" fmla="*/ 0 h 1284"/>
                  <a:gd name="T92" fmla="*/ 0 w 466"/>
                  <a:gd name="T93" fmla="*/ 0 h 1284"/>
                  <a:gd name="T94" fmla="*/ 0 w 466"/>
                  <a:gd name="T95" fmla="*/ 0 h 1284"/>
                  <a:gd name="T96" fmla="*/ 0 w 466"/>
                  <a:gd name="T97" fmla="*/ 0 h 1284"/>
                  <a:gd name="T98" fmla="*/ 0 w 466"/>
                  <a:gd name="T99" fmla="*/ 0 h 1284"/>
                  <a:gd name="T100" fmla="*/ 0 w 466"/>
                  <a:gd name="T101" fmla="*/ 0 h 1284"/>
                  <a:gd name="T102" fmla="*/ 0 w 466"/>
                  <a:gd name="T103" fmla="*/ 0 h 1284"/>
                  <a:gd name="T104" fmla="*/ 0 w 466"/>
                  <a:gd name="T105" fmla="*/ 0 h 1284"/>
                  <a:gd name="T106" fmla="*/ 0 w 466"/>
                  <a:gd name="T107" fmla="*/ 0 h 1284"/>
                  <a:gd name="T108" fmla="*/ 0 w 466"/>
                  <a:gd name="T109" fmla="*/ 0 h 1284"/>
                  <a:gd name="T110" fmla="*/ 0 w 466"/>
                  <a:gd name="T111" fmla="*/ 0 h 1284"/>
                  <a:gd name="T112" fmla="*/ 0 w 466"/>
                  <a:gd name="T113" fmla="*/ 0 h 12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66"/>
                  <a:gd name="T172" fmla="*/ 0 h 1284"/>
                  <a:gd name="T173" fmla="*/ 466 w 466"/>
                  <a:gd name="T174" fmla="*/ 1284 h 128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66" h="1284">
                    <a:moveTo>
                      <a:pt x="59" y="0"/>
                    </a:moveTo>
                    <a:lnTo>
                      <a:pt x="50" y="0"/>
                    </a:lnTo>
                    <a:lnTo>
                      <a:pt x="50" y="24"/>
                    </a:lnTo>
                    <a:lnTo>
                      <a:pt x="37" y="24"/>
                    </a:lnTo>
                    <a:lnTo>
                      <a:pt x="37" y="38"/>
                    </a:lnTo>
                    <a:lnTo>
                      <a:pt x="65" y="38"/>
                    </a:lnTo>
                    <a:lnTo>
                      <a:pt x="65" y="46"/>
                    </a:lnTo>
                    <a:lnTo>
                      <a:pt x="102" y="46"/>
                    </a:lnTo>
                    <a:lnTo>
                      <a:pt x="102" y="52"/>
                    </a:lnTo>
                    <a:lnTo>
                      <a:pt x="132" y="52"/>
                    </a:lnTo>
                    <a:lnTo>
                      <a:pt x="132" y="60"/>
                    </a:lnTo>
                    <a:lnTo>
                      <a:pt x="168" y="60"/>
                    </a:lnTo>
                    <a:lnTo>
                      <a:pt x="168" y="66"/>
                    </a:lnTo>
                    <a:lnTo>
                      <a:pt x="196" y="66"/>
                    </a:lnTo>
                    <a:lnTo>
                      <a:pt x="196" y="75"/>
                    </a:lnTo>
                    <a:lnTo>
                      <a:pt x="227" y="75"/>
                    </a:lnTo>
                    <a:lnTo>
                      <a:pt x="227" y="83"/>
                    </a:lnTo>
                    <a:lnTo>
                      <a:pt x="255" y="83"/>
                    </a:lnTo>
                    <a:lnTo>
                      <a:pt x="255" y="97"/>
                    </a:lnTo>
                    <a:lnTo>
                      <a:pt x="283" y="97"/>
                    </a:lnTo>
                    <a:lnTo>
                      <a:pt x="283" y="103"/>
                    </a:lnTo>
                    <a:lnTo>
                      <a:pt x="320" y="103"/>
                    </a:lnTo>
                    <a:lnTo>
                      <a:pt x="320" y="112"/>
                    </a:lnTo>
                    <a:lnTo>
                      <a:pt x="342" y="112"/>
                    </a:lnTo>
                    <a:lnTo>
                      <a:pt x="342" y="119"/>
                    </a:lnTo>
                    <a:lnTo>
                      <a:pt x="387" y="119"/>
                    </a:lnTo>
                    <a:lnTo>
                      <a:pt x="387" y="134"/>
                    </a:lnTo>
                    <a:lnTo>
                      <a:pt x="409" y="134"/>
                    </a:lnTo>
                    <a:lnTo>
                      <a:pt x="409" y="149"/>
                    </a:lnTo>
                    <a:lnTo>
                      <a:pt x="401" y="149"/>
                    </a:lnTo>
                    <a:lnTo>
                      <a:pt x="401" y="178"/>
                    </a:lnTo>
                    <a:lnTo>
                      <a:pt x="393" y="178"/>
                    </a:lnTo>
                    <a:lnTo>
                      <a:pt x="393" y="200"/>
                    </a:lnTo>
                    <a:lnTo>
                      <a:pt x="387" y="200"/>
                    </a:lnTo>
                    <a:lnTo>
                      <a:pt x="387" y="222"/>
                    </a:lnTo>
                    <a:lnTo>
                      <a:pt x="372" y="222"/>
                    </a:lnTo>
                    <a:lnTo>
                      <a:pt x="372" y="251"/>
                    </a:lnTo>
                    <a:lnTo>
                      <a:pt x="365" y="251"/>
                    </a:lnTo>
                    <a:lnTo>
                      <a:pt x="365" y="273"/>
                    </a:lnTo>
                    <a:lnTo>
                      <a:pt x="350" y="273"/>
                    </a:lnTo>
                    <a:lnTo>
                      <a:pt x="350" y="297"/>
                    </a:lnTo>
                    <a:lnTo>
                      <a:pt x="342" y="297"/>
                    </a:lnTo>
                    <a:lnTo>
                      <a:pt x="342" y="319"/>
                    </a:lnTo>
                    <a:lnTo>
                      <a:pt x="337" y="319"/>
                    </a:lnTo>
                    <a:lnTo>
                      <a:pt x="337" y="370"/>
                    </a:lnTo>
                    <a:lnTo>
                      <a:pt x="320" y="370"/>
                    </a:lnTo>
                    <a:lnTo>
                      <a:pt x="320" y="398"/>
                    </a:lnTo>
                    <a:lnTo>
                      <a:pt x="314" y="398"/>
                    </a:lnTo>
                    <a:lnTo>
                      <a:pt x="314" y="421"/>
                    </a:lnTo>
                    <a:lnTo>
                      <a:pt x="300" y="421"/>
                    </a:lnTo>
                    <a:lnTo>
                      <a:pt x="300" y="436"/>
                    </a:lnTo>
                    <a:lnTo>
                      <a:pt x="292" y="436"/>
                    </a:lnTo>
                    <a:lnTo>
                      <a:pt x="292" y="473"/>
                    </a:lnTo>
                    <a:lnTo>
                      <a:pt x="283" y="473"/>
                    </a:lnTo>
                    <a:lnTo>
                      <a:pt x="283" y="495"/>
                    </a:lnTo>
                    <a:lnTo>
                      <a:pt x="278" y="495"/>
                    </a:lnTo>
                    <a:lnTo>
                      <a:pt x="278" y="517"/>
                    </a:lnTo>
                    <a:lnTo>
                      <a:pt x="263" y="517"/>
                    </a:lnTo>
                    <a:lnTo>
                      <a:pt x="263" y="541"/>
                    </a:lnTo>
                    <a:lnTo>
                      <a:pt x="255" y="541"/>
                    </a:lnTo>
                    <a:lnTo>
                      <a:pt x="255" y="569"/>
                    </a:lnTo>
                    <a:lnTo>
                      <a:pt x="247" y="569"/>
                    </a:lnTo>
                    <a:lnTo>
                      <a:pt x="247" y="600"/>
                    </a:lnTo>
                    <a:lnTo>
                      <a:pt x="233" y="600"/>
                    </a:lnTo>
                    <a:lnTo>
                      <a:pt x="233" y="614"/>
                    </a:lnTo>
                    <a:lnTo>
                      <a:pt x="227" y="614"/>
                    </a:lnTo>
                    <a:lnTo>
                      <a:pt x="227" y="642"/>
                    </a:lnTo>
                    <a:lnTo>
                      <a:pt x="219" y="642"/>
                    </a:lnTo>
                    <a:lnTo>
                      <a:pt x="219" y="693"/>
                    </a:lnTo>
                    <a:lnTo>
                      <a:pt x="204" y="693"/>
                    </a:lnTo>
                    <a:lnTo>
                      <a:pt x="204" y="717"/>
                    </a:lnTo>
                    <a:lnTo>
                      <a:pt x="196" y="717"/>
                    </a:lnTo>
                    <a:lnTo>
                      <a:pt x="196" y="739"/>
                    </a:lnTo>
                    <a:lnTo>
                      <a:pt x="182" y="739"/>
                    </a:lnTo>
                    <a:lnTo>
                      <a:pt x="182" y="768"/>
                    </a:lnTo>
                    <a:lnTo>
                      <a:pt x="174" y="768"/>
                    </a:lnTo>
                    <a:lnTo>
                      <a:pt x="174" y="790"/>
                    </a:lnTo>
                    <a:lnTo>
                      <a:pt x="168" y="790"/>
                    </a:lnTo>
                    <a:lnTo>
                      <a:pt x="168" y="813"/>
                    </a:lnTo>
                    <a:lnTo>
                      <a:pt x="160" y="813"/>
                    </a:lnTo>
                    <a:lnTo>
                      <a:pt x="160" y="842"/>
                    </a:lnTo>
                    <a:lnTo>
                      <a:pt x="146" y="842"/>
                    </a:lnTo>
                    <a:lnTo>
                      <a:pt x="146" y="873"/>
                    </a:lnTo>
                    <a:lnTo>
                      <a:pt x="137" y="873"/>
                    </a:lnTo>
                    <a:lnTo>
                      <a:pt x="137" y="886"/>
                    </a:lnTo>
                    <a:lnTo>
                      <a:pt x="132" y="886"/>
                    </a:lnTo>
                    <a:lnTo>
                      <a:pt x="132" y="915"/>
                    </a:lnTo>
                    <a:lnTo>
                      <a:pt x="117" y="915"/>
                    </a:lnTo>
                    <a:lnTo>
                      <a:pt x="117" y="937"/>
                    </a:lnTo>
                    <a:lnTo>
                      <a:pt x="109" y="937"/>
                    </a:lnTo>
                    <a:lnTo>
                      <a:pt x="109" y="968"/>
                    </a:lnTo>
                    <a:lnTo>
                      <a:pt x="102" y="968"/>
                    </a:lnTo>
                    <a:lnTo>
                      <a:pt x="102" y="989"/>
                    </a:lnTo>
                    <a:lnTo>
                      <a:pt x="95" y="989"/>
                    </a:lnTo>
                    <a:lnTo>
                      <a:pt x="95" y="1012"/>
                    </a:lnTo>
                    <a:lnTo>
                      <a:pt x="87" y="1012"/>
                    </a:lnTo>
                    <a:lnTo>
                      <a:pt x="87" y="1042"/>
                    </a:lnTo>
                    <a:lnTo>
                      <a:pt x="81" y="1042"/>
                    </a:lnTo>
                    <a:lnTo>
                      <a:pt x="81" y="1056"/>
                    </a:lnTo>
                    <a:lnTo>
                      <a:pt x="65" y="1056"/>
                    </a:lnTo>
                    <a:lnTo>
                      <a:pt x="65" y="1085"/>
                    </a:lnTo>
                    <a:lnTo>
                      <a:pt x="59" y="1085"/>
                    </a:lnTo>
                    <a:lnTo>
                      <a:pt x="59" y="1116"/>
                    </a:lnTo>
                    <a:lnTo>
                      <a:pt x="50" y="1116"/>
                    </a:lnTo>
                    <a:lnTo>
                      <a:pt x="50" y="1145"/>
                    </a:lnTo>
                    <a:lnTo>
                      <a:pt x="37" y="1145"/>
                    </a:lnTo>
                    <a:lnTo>
                      <a:pt x="37" y="1159"/>
                    </a:lnTo>
                    <a:lnTo>
                      <a:pt x="28" y="1159"/>
                    </a:lnTo>
                    <a:lnTo>
                      <a:pt x="28" y="1190"/>
                    </a:lnTo>
                    <a:lnTo>
                      <a:pt x="22" y="1190"/>
                    </a:lnTo>
                    <a:lnTo>
                      <a:pt x="22" y="1210"/>
                    </a:lnTo>
                    <a:lnTo>
                      <a:pt x="15" y="1210"/>
                    </a:lnTo>
                    <a:lnTo>
                      <a:pt x="15" y="1233"/>
                    </a:lnTo>
                    <a:lnTo>
                      <a:pt x="0" y="1233"/>
                    </a:lnTo>
                    <a:lnTo>
                      <a:pt x="0" y="1278"/>
                    </a:lnTo>
                    <a:lnTo>
                      <a:pt x="28" y="1278"/>
                    </a:lnTo>
                    <a:lnTo>
                      <a:pt x="28" y="1284"/>
                    </a:lnTo>
                    <a:lnTo>
                      <a:pt x="65" y="1284"/>
                    </a:lnTo>
                    <a:lnTo>
                      <a:pt x="65" y="1278"/>
                    </a:lnTo>
                    <a:lnTo>
                      <a:pt x="81" y="1278"/>
                    </a:lnTo>
                    <a:lnTo>
                      <a:pt x="81" y="1247"/>
                    </a:lnTo>
                    <a:lnTo>
                      <a:pt x="87" y="1247"/>
                    </a:lnTo>
                    <a:lnTo>
                      <a:pt x="87" y="1227"/>
                    </a:lnTo>
                    <a:lnTo>
                      <a:pt x="95" y="1227"/>
                    </a:lnTo>
                    <a:lnTo>
                      <a:pt x="95" y="1196"/>
                    </a:lnTo>
                    <a:lnTo>
                      <a:pt x="102" y="1196"/>
                    </a:lnTo>
                    <a:lnTo>
                      <a:pt x="102" y="1168"/>
                    </a:lnTo>
                    <a:lnTo>
                      <a:pt x="109" y="1168"/>
                    </a:lnTo>
                    <a:lnTo>
                      <a:pt x="109" y="1153"/>
                    </a:lnTo>
                    <a:lnTo>
                      <a:pt x="117" y="1153"/>
                    </a:lnTo>
                    <a:lnTo>
                      <a:pt x="117" y="1131"/>
                    </a:lnTo>
                    <a:lnTo>
                      <a:pt x="132" y="1131"/>
                    </a:lnTo>
                    <a:lnTo>
                      <a:pt x="132" y="1093"/>
                    </a:lnTo>
                    <a:lnTo>
                      <a:pt x="137" y="1093"/>
                    </a:lnTo>
                    <a:lnTo>
                      <a:pt x="137" y="1071"/>
                    </a:lnTo>
                    <a:lnTo>
                      <a:pt x="146" y="1071"/>
                    </a:lnTo>
                    <a:lnTo>
                      <a:pt x="146" y="1042"/>
                    </a:lnTo>
                    <a:lnTo>
                      <a:pt x="160" y="1042"/>
                    </a:lnTo>
                    <a:lnTo>
                      <a:pt x="160" y="1012"/>
                    </a:lnTo>
                    <a:lnTo>
                      <a:pt x="168" y="1012"/>
                    </a:lnTo>
                    <a:lnTo>
                      <a:pt x="168" y="989"/>
                    </a:lnTo>
                    <a:lnTo>
                      <a:pt x="174" y="989"/>
                    </a:lnTo>
                    <a:lnTo>
                      <a:pt x="174" y="952"/>
                    </a:lnTo>
                    <a:lnTo>
                      <a:pt x="182" y="952"/>
                    </a:lnTo>
                    <a:lnTo>
                      <a:pt x="182" y="932"/>
                    </a:lnTo>
                    <a:lnTo>
                      <a:pt x="196" y="932"/>
                    </a:lnTo>
                    <a:lnTo>
                      <a:pt x="196" y="915"/>
                    </a:lnTo>
                    <a:lnTo>
                      <a:pt x="204" y="915"/>
                    </a:lnTo>
                    <a:lnTo>
                      <a:pt x="204" y="886"/>
                    </a:lnTo>
                    <a:lnTo>
                      <a:pt x="219" y="886"/>
                    </a:lnTo>
                    <a:lnTo>
                      <a:pt x="219" y="836"/>
                    </a:lnTo>
                    <a:lnTo>
                      <a:pt x="227" y="836"/>
                    </a:lnTo>
                    <a:lnTo>
                      <a:pt x="227" y="805"/>
                    </a:lnTo>
                    <a:lnTo>
                      <a:pt x="233" y="805"/>
                    </a:lnTo>
                    <a:lnTo>
                      <a:pt x="233" y="776"/>
                    </a:lnTo>
                    <a:lnTo>
                      <a:pt x="247" y="776"/>
                    </a:lnTo>
                    <a:lnTo>
                      <a:pt x="247" y="753"/>
                    </a:lnTo>
                    <a:lnTo>
                      <a:pt x="255" y="753"/>
                    </a:lnTo>
                    <a:lnTo>
                      <a:pt x="255" y="717"/>
                    </a:lnTo>
                    <a:lnTo>
                      <a:pt x="263" y="717"/>
                    </a:lnTo>
                    <a:lnTo>
                      <a:pt x="263" y="693"/>
                    </a:lnTo>
                    <a:lnTo>
                      <a:pt x="278" y="693"/>
                    </a:lnTo>
                    <a:lnTo>
                      <a:pt x="278" y="680"/>
                    </a:lnTo>
                    <a:lnTo>
                      <a:pt x="283" y="680"/>
                    </a:lnTo>
                    <a:lnTo>
                      <a:pt x="283" y="651"/>
                    </a:lnTo>
                    <a:lnTo>
                      <a:pt x="292" y="651"/>
                    </a:lnTo>
                    <a:lnTo>
                      <a:pt x="292" y="620"/>
                    </a:lnTo>
                    <a:lnTo>
                      <a:pt x="300" y="620"/>
                    </a:lnTo>
                    <a:lnTo>
                      <a:pt x="300" y="600"/>
                    </a:lnTo>
                    <a:lnTo>
                      <a:pt x="314" y="600"/>
                    </a:lnTo>
                    <a:lnTo>
                      <a:pt x="314" y="569"/>
                    </a:lnTo>
                    <a:lnTo>
                      <a:pt x="320" y="569"/>
                    </a:lnTo>
                    <a:lnTo>
                      <a:pt x="320" y="541"/>
                    </a:lnTo>
                    <a:lnTo>
                      <a:pt x="337" y="541"/>
                    </a:lnTo>
                    <a:lnTo>
                      <a:pt x="337" y="489"/>
                    </a:lnTo>
                    <a:lnTo>
                      <a:pt x="342" y="489"/>
                    </a:lnTo>
                    <a:lnTo>
                      <a:pt x="342" y="458"/>
                    </a:lnTo>
                    <a:lnTo>
                      <a:pt x="350" y="458"/>
                    </a:lnTo>
                    <a:lnTo>
                      <a:pt x="350" y="436"/>
                    </a:lnTo>
                    <a:lnTo>
                      <a:pt x="365" y="436"/>
                    </a:lnTo>
                    <a:lnTo>
                      <a:pt x="365" y="415"/>
                    </a:lnTo>
                    <a:lnTo>
                      <a:pt x="372" y="415"/>
                    </a:lnTo>
                    <a:lnTo>
                      <a:pt x="372" y="385"/>
                    </a:lnTo>
                    <a:lnTo>
                      <a:pt x="387" y="385"/>
                    </a:lnTo>
                    <a:lnTo>
                      <a:pt x="387" y="356"/>
                    </a:lnTo>
                    <a:lnTo>
                      <a:pt x="393" y="356"/>
                    </a:lnTo>
                    <a:lnTo>
                      <a:pt x="393" y="333"/>
                    </a:lnTo>
                    <a:lnTo>
                      <a:pt x="401" y="333"/>
                    </a:lnTo>
                    <a:lnTo>
                      <a:pt x="401" y="304"/>
                    </a:lnTo>
                    <a:lnTo>
                      <a:pt x="409" y="304"/>
                    </a:lnTo>
                    <a:lnTo>
                      <a:pt x="409" y="273"/>
                    </a:lnTo>
                    <a:lnTo>
                      <a:pt x="424" y="273"/>
                    </a:lnTo>
                    <a:lnTo>
                      <a:pt x="424" y="251"/>
                    </a:lnTo>
                    <a:lnTo>
                      <a:pt x="429" y="251"/>
                    </a:lnTo>
                    <a:lnTo>
                      <a:pt x="429" y="222"/>
                    </a:lnTo>
                    <a:lnTo>
                      <a:pt x="437" y="222"/>
                    </a:lnTo>
                    <a:lnTo>
                      <a:pt x="437" y="200"/>
                    </a:lnTo>
                    <a:lnTo>
                      <a:pt x="446" y="200"/>
                    </a:lnTo>
                    <a:lnTo>
                      <a:pt x="446" y="178"/>
                    </a:lnTo>
                    <a:lnTo>
                      <a:pt x="452" y="178"/>
                    </a:lnTo>
                    <a:lnTo>
                      <a:pt x="452" y="149"/>
                    </a:lnTo>
                    <a:lnTo>
                      <a:pt x="459" y="149"/>
                    </a:lnTo>
                    <a:lnTo>
                      <a:pt x="459" y="119"/>
                    </a:lnTo>
                    <a:lnTo>
                      <a:pt x="466" y="119"/>
                    </a:lnTo>
                    <a:lnTo>
                      <a:pt x="466" y="103"/>
                    </a:lnTo>
                    <a:lnTo>
                      <a:pt x="437" y="103"/>
                    </a:lnTo>
                    <a:lnTo>
                      <a:pt x="437" y="97"/>
                    </a:lnTo>
                    <a:lnTo>
                      <a:pt x="409" y="97"/>
                    </a:lnTo>
                    <a:lnTo>
                      <a:pt x="409" y="83"/>
                    </a:lnTo>
                    <a:lnTo>
                      <a:pt x="372" y="83"/>
                    </a:lnTo>
                    <a:lnTo>
                      <a:pt x="372" y="75"/>
                    </a:lnTo>
                    <a:lnTo>
                      <a:pt x="342" y="75"/>
                    </a:lnTo>
                    <a:lnTo>
                      <a:pt x="342" y="66"/>
                    </a:lnTo>
                    <a:lnTo>
                      <a:pt x="314" y="66"/>
                    </a:lnTo>
                    <a:lnTo>
                      <a:pt x="314" y="60"/>
                    </a:lnTo>
                    <a:lnTo>
                      <a:pt x="283" y="60"/>
                    </a:lnTo>
                    <a:lnTo>
                      <a:pt x="283" y="52"/>
                    </a:lnTo>
                    <a:lnTo>
                      <a:pt x="247" y="52"/>
                    </a:lnTo>
                    <a:lnTo>
                      <a:pt x="247" y="46"/>
                    </a:lnTo>
                    <a:lnTo>
                      <a:pt x="219" y="46"/>
                    </a:lnTo>
                    <a:lnTo>
                      <a:pt x="219" y="38"/>
                    </a:lnTo>
                    <a:lnTo>
                      <a:pt x="182" y="38"/>
                    </a:lnTo>
                    <a:lnTo>
                      <a:pt x="182" y="24"/>
                    </a:lnTo>
                    <a:lnTo>
                      <a:pt x="160" y="24"/>
                    </a:lnTo>
                    <a:lnTo>
                      <a:pt x="160" y="15"/>
                    </a:lnTo>
                    <a:lnTo>
                      <a:pt x="117" y="15"/>
                    </a:lnTo>
                    <a:lnTo>
                      <a:pt x="117" y="0"/>
                    </a:lnTo>
                    <a:lnTo>
                      <a:pt x="95" y="0"/>
                    </a:lnTo>
                    <a:lnTo>
                      <a:pt x="59"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95" name="Freeform 320"/>
              <p:cNvSpPr/>
              <p:nvPr/>
            </p:nvSpPr>
            <p:spPr bwMode="auto">
              <a:xfrm>
                <a:off x="4172" y="1927"/>
                <a:ext cx="47" cy="100"/>
              </a:xfrm>
              <a:custGeom>
                <a:avLst/>
                <a:gdLst>
                  <a:gd name="T0" fmla="*/ 0 w 466"/>
                  <a:gd name="T1" fmla="*/ 0 h 1297"/>
                  <a:gd name="T2" fmla="*/ 0 w 466"/>
                  <a:gd name="T3" fmla="*/ 0 h 1297"/>
                  <a:gd name="T4" fmla="*/ 0 w 466"/>
                  <a:gd name="T5" fmla="*/ 0 h 1297"/>
                  <a:gd name="T6" fmla="*/ 0 w 466"/>
                  <a:gd name="T7" fmla="*/ 0 h 1297"/>
                  <a:gd name="T8" fmla="*/ 0 w 466"/>
                  <a:gd name="T9" fmla="*/ 0 h 1297"/>
                  <a:gd name="T10" fmla="*/ 0 w 466"/>
                  <a:gd name="T11" fmla="*/ 0 h 1297"/>
                  <a:gd name="T12" fmla="*/ 0 w 466"/>
                  <a:gd name="T13" fmla="*/ 0 h 1297"/>
                  <a:gd name="T14" fmla="*/ 0 60000 65536"/>
                  <a:gd name="T15" fmla="*/ 0 60000 65536"/>
                  <a:gd name="T16" fmla="*/ 0 60000 65536"/>
                  <a:gd name="T17" fmla="*/ 0 60000 65536"/>
                  <a:gd name="T18" fmla="*/ 0 60000 65536"/>
                  <a:gd name="T19" fmla="*/ 0 60000 65536"/>
                  <a:gd name="T20" fmla="*/ 0 60000 65536"/>
                  <a:gd name="T21" fmla="*/ 0 w 466"/>
                  <a:gd name="T22" fmla="*/ 0 h 1297"/>
                  <a:gd name="T23" fmla="*/ 466 w 466"/>
                  <a:gd name="T24" fmla="*/ 1297 h 1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6" h="1297">
                    <a:moveTo>
                      <a:pt x="0" y="1277"/>
                    </a:moveTo>
                    <a:lnTo>
                      <a:pt x="409" y="147"/>
                    </a:lnTo>
                    <a:lnTo>
                      <a:pt x="37" y="37"/>
                    </a:lnTo>
                    <a:lnTo>
                      <a:pt x="59" y="0"/>
                    </a:lnTo>
                    <a:lnTo>
                      <a:pt x="466" y="116"/>
                    </a:lnTo>
                    <a:lnTo>
                      <a:pt x="65" y="1297"/>
                    </a:lnTo>
                    <a:lnTo>
                      <a:pt x="0" y="1277"/>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96" name="Freeform 321"/>
              <p:cNvSpPr/>
              <p:nvPr/>
            </p:nvSpPr>
            <p:spPr bwMode="auto">
              <a:xfrm>
                <a:off x="4175" y="1929"/>
                <a:ext cx="40" cy="12"/>
              </a:xfrm>
              <a:custGeom>
                <a:avLst/>
                <a:gdLst>
                  <a:gd name="T0" fmla="*/ 0 w 396"/>
                  <a:gd name="T1" fmla="*/ 0 h 148"/>
                  <a:gd name="T2" fmla="*/ 0 w 396"/>
                  <a:gd name="T3" fmla="*/ 0 h 148"/>
                  <a:gd name="T4" fmla="*/ 0 w 396"/>
                  <a:gd name="T5" fmla="*/ 0 h 148"/>
                  <a:gd name="T6" fmla="*/ 0 w 396"/>
                  <a:gd name="T7" fmla="*/ 0 h 148"/>
                  <a:gd name="T8" fmla="*/ 0 w 396"/>
                  <a:gd name="T9" fmla="*/ 0 h 148"/>
                  <a:gd name="T10" fmla="*/ 0 w 396"/>
                  <a:gd name="T11" fmla="*/ 0 h 148"/>
                  <a:gd name="T12" fmla="*/ 0 60000 65536"/>
                  <a:gd name="T13" fmla="*/ 0 60000 65536"/>
                  <a:gd name="T14" fmla="*/ 0 60000 65536"/>
                  <a:gd name="T15" fmla="*/ 0 60000 65536"/>
                  <a:gd name="T16" fmla="*/ 0 60000 65536"/>
                  <a:gd name="T17" fmla="*/ 0 60000 65536"/>
                  <a:gd name="T18" fmla="*/ 0 w 396"/>
                  <a:gd name="T19" fmla="*/ 0 h 148"/>
                  <a:gd name="T20" fmla="*/ 396 w 39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96" h="148">
                    <a:moveTo>
                      <a:pt x="31" y="0"/>
                    </a:moveTo>
                    <a:lnTo>
                      <a:pt x="0" y="88"/>
                    </a:lnTo>
                    <a:lnTo>
                      <a:pt x="59" y="68"/>
                    </a:lnTo>
                    <a:lnTo>
                      <a:pt x="373" y="148"/>
                    </a:lnTo>
                    <a:lnTo>
                      <a:pt x="396" y="97"/>
                    </a:lnTo>
                    <a:lnTo>
                      <a:pt x="31" y="0"/>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697" name="Freeform 322"/>
              <p:cNvSpPr/>
              <p:nvPr/>
            </p:nvSpPr>
            <p:spPr bwMode="auto">
              <a:xfrm>
                <a:off x="4175" y="1929"/>
                <a:ext cx="40" cy="12"/>
              </a:xfrm>
              <a:custGeom>
                <a:avLst/>
                <a:gdLst>
                  <a:gd name="T0" fmla="*/ 0 w 396"/>
                  <a:gd name="T1" fmla="*/ 0 h 148"/>
                  <a:gd name="T2" fmla="*/ 0 w 396"/>
                  <a:gd name="T3" fmla="*/ 0 h 148"/>
                  <a:gd name="T4" fmla="*/ 0 w 396"/>
                  <a:gd name="T5" fmla="*/ 0 h 148"/>
                  <a:gd name="T6" fmla="*/ 0 w 396"/>
                  <a:gd name="T7" fmla="*/ 0 h 148"/>
                  <a:gd name="T8" fmla="*/ 0 w 396"/>
                  <a:gd name="T9" fmla="*/ 0 h 148"/>
                  <a:gd name="T10" fmla="*/ 0 w 396"/>
                  <a:gd name="T11" fmla="*/ 0 h 148"/>
                  <a:gd name="T12" fmla="*/ 0 60000 65536"/>
                  <a:gd name="T13" fmla="*/ 0 60000 65536"/>
                  <a:gd name="T14" fmla="*/ 0 60000 65536"/>
                  <a:gd name="T15" fmla="*/ 0 60000 65536"/>
                  <a:gd name="T16" fmla="*/ 0 60000 65536"/>
                  <a:gd name="T17" fmla="*/ 0 60000 65536"/>
                  <a:gd name="T18" fmla="*/ 0 w 396"/>
                  <a:gd name="T19" fmla="*/ 0 h 148"/>
                  <a:gd name="T20" fmla="*/ 396 w 39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96" h="148">
                    <a:moveTo>
                      <a:pt x="31" y="0"/>
                    </a:moveTo>
                    <a:lnTo>
                      <a:pt x="0" y="88"/>
                    </a:lnTo>
                    <a:lnTo>
                      <a:pt x="59" y="68"/>
                    </a:lnTo>
                    <a:lnTo>
                      <a:pt x="373" y="148"/>
                    </a:lnTo>
                    <a:lnTo>
                      <a:pt x="396" y="97"/>
                    </a:lnTo>
                    <a:lnTo>
                      <a:pt x="31"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698" name="Line 323"/>
              <p:cNvSpPr>
                <a:spLocks noChangeShapeType="1"/>
              </p:cNvSpPr>
              <p:nvPr/>
            </p:nvSpPr>
            <p:spPr bwMode="auto">
              <a:xfrm flipH="1" flipV="1">
                <a:off x="4178" y="1929"/>
                <a:ext cx="4"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699" name="Freeform 324"/>
              <p:cNvSpPr/>
              <p:nvPr/>
            </p:nvSpPr>
            <p:spPr bwMode="auto">
              <a:xfrm>
                <a:off x="4170" y="2024"/>
                <a:ext cx="8" cy="12"/>
              </a:xfrm>
              <a:custGeom>
                <a:avLst/>
                <a:gdLst>
                  <a:gd name="T0" fmla="*/ 0 w 87"/>
                  <a:gd name="T1" fmla="*/ 0 h 156"/>
                  <a:gd name="T2" fmla="*/ 0 w 87"/>
                  <a:gd name="T3" fmla="*/ 0 h 156"/>
                  <a:gd name="T4" fmla="*/ 0 w 87"/>
                  <a:gd name="T5" fmla="*/ 0 h 156"/>
                  <a:gd name="T6" fmla="*/ 0 w 87"/>
                  <a:gd name="T7" fmla="*/ 0 h 156"/>
                  <a:gd name="T8" fmla="*/ 0 w 87"/>
                  <a:gd name="T9" fmla="*/ 0 h 156"/>
                  <a:gd name="T10" fmla="*/ 0 60000 65536"/>
                  <a:gd name="T11" fmla="*/ 0 60000 65536"/>
                  <a:gd name="T12" fmla="*/ 0 60000 65536"/>
                  <a:gd name="T13" fmla="*/ 0 60000 65536"/>
                  <a:gd name="T14" fmla="*/ 0 60000 65536"/>
                  <a:gd name="T15" fmla="*/ 0 w 87"/>
                  <a:gd name="T16" fmla="*/ 0 h 156"/>
                  <a:gd name="T17" fmla="*/ 87 w 87"/>
                  <a:gd name="T18" fmla="*/ 156 h 156"/>
                </a:gdLst>
                <a:ahLst/>
                <a:cxnLst>
                  <a:cxn ang="T10">
                    <a:pos x="T0" y="T1"/>
                  </a:cxn>
                  <a:cxn ang="T11">
                    <a:pos x="T2" y="T3"/>
                  </a:cxn>
                  <a:cxn ang="T12">
                    <a:pos x="T4" y="T5"/>
                  </a:cxn>
                  <a:cxn ang="T13">
                    <a:pos x="T6" y="T7"/>
                  </a:cxn>
                  <a:cxn ang="T14">
                    <a:pos x="T8" y="T9"/>
                  </a:cxn>
                </a:cxnLst>
                <a:rect l="T15" t="T16" r="T17" b="T18"/>
                <a:pathLst>
                  <a:path w="87" h="156">
                    <a:moveTo>
                      <a:pt x="28" y="0"/>
                    </a:moveTo>
                    <a:lnTo>
                      <a:pt x="0" y="134"/>
                    </a:lnTo>
                    <a:lnTo>
                      <a:pt x="28" y="156"/>
                    </a:lnTo>
                    <a:lnTo>
                      <a:pt x="87" y="37"/>
                    </a:lnTo>
                    <a:lnTo>
                      <a:pt x="28" y="0"/>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00" name="Freeform 325"/>
              <p:cNvSpPr/>
              <p:nvPr/>
            </p:nvSpPr>
            <p:spPr bwMode="auto">
              <a:xfrm>
                <a:off x="4170" y="2024"/>
                <a:ext cx="8" cy="12"/>
              </a:xfrm>
              <a:custGeom>
                <a:avLst/>
                <a:gdLst>
                  <a:gd name="T0" fmla="*/ 0 w 87"/>
                  <a:gd name="T1" fmla="*/ 0 h 156"/>
                  <a:gd name="T2" fmla="*/ 0 w 87"/>
                  <a:gd name="T3" fmla="*/ 0 h 156"/>
                  <a:gd name="T4" fmla="*/ 0 w 87"/>
                  <a:gd name="T5" fmla="*/ 0 h 156"/>
                  <a:gd name="T6" fmla="*/ 0 w 87"/>
                  <a:gd name="T7" fmla="*/ 0 h 156"/>
                  <a:gd name="T8" fmla="*/ 0 w 87"/>
                  <a:gd name="T9" fmla="*/ 0 h 156"/>
                  <a:gd name="T10" fmla="*/ 0 60000 65536"/>
                  <a:gd name="T11" fmla="*/ 0 60000 65536"/>
                  <a:gd name="T12" fmla="*/ 0 60000 65536"/>
                  <a:gd name="T13" fmla="*/ 0 60000 65536"/>
                  <a:gd name="T14" fmla="*/ 0 60000 65536"/>
                  <a:gd name="T15" fmla="*/ 0 w 87"/>
                  <a:gd name="T16" fmla="*/ 0 h 156"/>
                  <a:gd name="T17" fmla="*/ 87 w 87"/>
                  <a:gd name="T18" fmla="*/ 156 h 156"/>
                </a:gdLst>
                <a:ahLst/>
                <a:cxnLst>
                  <a:cxn ang="T10">
                    <a:pos x="T0" y="T1"/>
                  </a:cxn>
                  <a:cxn ang="T11">
                    <a:pos x="T2" y="T3"/>
                  </a:cxn>
                  <a:cxn ang="T12">
                    <a:pos x="T4" y="T5"/>
                  </a:cxn>
                  <a:cxn ang="T13">
                    <a:pos x="T6" y="T7"/>
                  </a:cxn>
                  <a:cxn ang="T14">
                    <a:pos x="T8" y="T9"/>
                  </a:cxn>
                </a:cxnLst>
                <a:rect l="T15" t="T16" r="T17" b="T18"/>
                <a:pathLst>
                  <a:path w="87" h="156">
                    <a:moveTo>
                      <a:pt x="28" y="0"/>
                    </a:moveTo>
                    <a:lnTo>
                      <a:pt x="0" y="134"/>
                    </a:lnTo>
                    <a:lnTo>
                      <a:pt x="28" y="156"/>
                    </a:lnTo>
                    <a:lnTo>
                      <a:pt x="87" y="37"/>
                    </a:lnTo>
                    <a:lnTo>
                      <a:pt x="28"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701" name="Freeform 326"/>
              <p:cNvSpPr/>
              <p:nvPr/>
            </p:nvSpPr>
            <p:spPr bwMode="auto">
              <a:xfrm>
                <a:off x="3925" y="1887"/>
                <a:ext cx="256" cy="49"/>
              </a:xfrm>
              <a:custGeom>
                <a:avLst/>
                <a:gdLst>
                  <a:gd name="T0" fmla="*/ 0 w 2566"/>
                  <a:gd name="T1" fmla="*/ 0 h 633"/>
                  <a:gd name="T2" fmla="*/ 0 w 2566"/>
                  <a:gd name="T3" fmla="*/ 0 h 633"/>
                  <a:gd name="T4" fmla="*/ 0 w 2566"/>
                  <a:gd name="T5" fmla="*/ 0 h 633"/>
                  <a:gd name="T6" fmla="*/ 0 w 2566"/>
                  <a:gd name="T7" fmla="*/ 0 h 633"/>
                  <a:gd name="T8" fmla="*/ 0 w 2566"/>
                  <a:gd name="T9" fmla="*/ 0 h 633"/>
                  <a:gd name="T10" fmla="*/ 0 w 2566"/>
                  <a:gd name="T11" fmla="*/ 0 h 633"/>
                  <a:gd name="T12" fmla="*/ 0 60000 65536"/>
                  <a:gd name="T13" fmla="*/ 0 60000 65536"/>
                  <a:gd name="T14" fmla="*/ 0 60000 65536"/>
                  <a:gd name="T15" fmla="*/ 0 60000 65536"/>
                  <a:gd name="T16" fmla="*/ 0 60000 65536"/>
                  <a:gd name="T17" fmla="*/ 0 60000 65536"/>
                  <a:gd name="T18" fmla="*/ 0 w 2566"/>
                  <a:gd name="T19" fmla="*/ 0 h 633"/>
                  <a:gd name="T20" fmla="*/ 2566 w 256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2566" h="633">
                    <a:moveTo>
                      <a:pt x="37" y="0"/>
                    </a:moveTo>
                    <a:lnTo>
                      <a:pt x="0" y="110"/>
                    </a:lnTo>
                    <a:lnTo>
                      <a:pt x="2516" y="633"/>
                    </a:lnTo>
                    <a:lnTo>
                      <a:pt x="2566" y="494"/>
                    </a:lnTo>
                    <a:lnTo>
                      <a:pt x="1234" y="176"/>
                    </a:lnTo>
                    <a:lnTo>
                      <a:pt x="37"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02" name="Freeform 327"/>
              <p:cNvSpPr/>
              <p:nvPr/>
            </p:nvSpPr>
            <p:spPr bwMode="auto">
              <a:xfrm>
                <a:off x="3925" y="1887"/>
                <a:ext cx="256" cy="49"/>
              </a:xfrm>
              <a:custGeom>
                <a:avLst/>
                <a:gdLst>
                  <a:gd name="T0" fmla="*/ 0 w 2566"/>
                  <a:gd name="T1" fmla="*/ 0 h 633"/>
                  <a:gd name="T2" fmla="*/ 0 w 2566"/>
                  <a:gd name="T3" fmla="*/ 0 h 633"/>
                  <a:gd name="T4" fmla="*/ 0 w 2566"/>
                  <a:gd name="T5" fmla="*/ 0 h 633"/>
                  <a:gd name="T6" fmla="*/ 0 w 2566"/>
                  <a:gd name="T7" fmla="*/ 0 h 633"/>
                  <a:gd name="T8" fmla="*/ 0 w 2566"/>
                  <a:gd name="T9" fmla="*/ 0 h 633"/>
                  <a:gd name="T10" fmla="*/ 0 w 2566"/>
                  <a:gd name="T11" fmla="*/ 0 h 633"/>
                  <a:gd name="T12" fmla="*/ 0 60000 65536"/>
                  <a:gd name="T13" fmla="*/ 0 60000 65536"/>
                  <a:gd name="T14" fmla="*/ 0 60000 65536"/>
                  <a:gd name="T15" fmla="*/ 0 60000 65536"/>
                  <a:gd name="T16" fmla="*/ 0 60000 65536"/>
                  <a:gd name="T17" fmla="*/ 0 60000 65536"/>
                  <a:gd name="T18" fmla="*/ 0 w 2566"/>
                  <a:gd name="T19" fmla="*/ 0 h 633"/>
                  <a:gd name="T20" fmla="*/ 2566 w 256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2566" h="633">
                    <a:moveTo>
                      <a:pt x="37" y="0"/>
                    </a:moveTo>
                    <a:lnTo>
                      <a:pt x="0" y="110"/>
                    </a:lnTo>
                    <a:lnTo>
                      <a:pt x="2516" y="633"/>
                    </a:lnTo>
                    <a:lnTo>
                      <a:pt x="2566" y="494"/>
                    </a:lnTo>
                    <a:lnTo>
                      <a:pt x="1234" y="176"/>
                    </a:lnTo>
                    <a:lnTo>
                      <a:pt x="37"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703" name="Freeform 328"/>
              <p:cNvSpPr/>
              <p:nvPr/>
            </p:nvSpPr>
            <p:spPr bwMode="auto">
              <a:xfrm>
                <a:off x="4007" y="1899"/>
                <a:ext cx="73" cy="17"/>
              </a:xfrm>
              <a:custGeom>
                <a:avLst/>
                <a:gdLst>
                  <a:gd name="T0" fmla="*/ 0 w 729"/>
                  <a:gd name="T1" fmla="*/ 0 h 222"/>
                  <a:gd name="T2" fmla="*/ 0 w 729"/>
                  <a:gd name="T3" fmla="*/ 0 h 222"/>
                  <a:gd name="T4" fmla="*/ 0 w 729"/>
                  <a:gd name="T5" fmla="*/ 0 h 222"/>
                  <a:gd name="T6" fmla="*/ 0 w 729"/>
                  <a:gd name="T7" fmla="*/ 0 h 222"/>
                  <a:gd name="T8" fmla="*/ 0 w 729"/>
                  <a:gd name="T9" fmla="*/ 0 h 222"/>
                  <a:gd name="T10" fmla="*/ 0 w 729"/>
                  <a:gd name="T11" fmla="*/ 0 h 222"/>
                  <a:gd name="T12" fmla="*/ 0 60000 65536"/>
                  <a:gd name="T13" fmla="*/ 0 60000 65536"/>
                  <a:gd name="T14" fmla="*/ 0 60000 65536"/>
                  <a:gd name="T15" fmla="*/ 0 60000 65536"/>
                  <a:gd name="T16" fmla="*/ 0 60000 65536"/>
                  <a:gd name="T17" fmla="*/ 0 60000 65536"/>
                  <a:gd name="T18" fmla="*/ 0 w 729"/>
                  <a:gd name="T19" fmla="*/ 0 h 222"/>
                  <a:gd name="T20" fmla="*/ 729 w 72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729" h="222">
                    <a:moveTo>
                      <a:pt x="0" y="0"/>
                    </a:moveTo>
                    <a:lnTo>
                      <a:pt x="22" y="80"/>
                    </a:lnTo>
                    <a:lnTo>
                      <a:pt x="685" y="222"/>
                    </a:lnTo>
                    <a:lnTo>
                      <a:pt x="729" y="139"/>
                    </a:lnTo>
                    <a:lnTo>
                      <a:pt x="642" y="80"/>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04" name="Freeform 329"/>
              <p:cNvSpPr/>
              <p:nvPr/>
            </p:nvSpPr>
            <p:spPr bwMode="auto">
              <a:xfrm>
                <a:off x="4007" y="1899"/>
                <a:ext cx="73" cy="17"/>
              </a:xfrm>
              <a:custGeom>
                <a:avLst/>
                <a:gdLst>
                  <a:gd name="T0" fmla="*/ 0 w 729"/>
                  <a:gd name="T1" fmla="*/ 0 h 222"/>
                  <a:gd name="T2" fmla="*/ 0 w 729"/>
                  <a:gd name="T3" fmla="*/ 0 h 222"/>
                  <a:gd name="T4" fmla="*/ 0 w 729"/>
                  <a:gd name="T5" fmla="*/ 0 h 222"/>
                  <a:gd name="T6" fmla="*/ 0 w 729"/>
                  <a:gd name="T7" fmla="*/ 0 h 222"/>
                  <a:gd name="T8" fmla="*/ 0 w 729"/>
                  <a:gd name="T9" fmla="*/ 0 h 222"/>
                  <a:gd name="T10" fmla="*/ 0 w 729"/>
                  <a:gd name="T11" fmla="*/ 0 h 222"/>
                  <a:gd name="T12" fmla="*/ 0 60000 65536"/>
                  <a:gd name="T13" fmla="*/ 0 60000 65536"/>
                  <a:gd name="T14" fmla="*/ 0 60000 65536"/>
                  <a:gd name="T15" fmla="*/ 0 60000 65536"/>
                  <a:gd name="T16" fmla="*/ 0 60000 65536"/>
                  <a:gd name="T17" fmla="*/ 0 60000 65536"/>
                  <a:gd name="T18" fmla="*/ 0 w 729"/>
                  <a:gd name="T19" fmla="*/ 0 h 222"/>
                  <a:gd name="T20" fmla="*/ 729 w 72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729" h="222">
                    <a:moveTo>
                      <a:pt x="0" y="0"/>
                    </a:moveTo>
                    <a:lnTo>
                      <a:pt x="22" y="80"/>
                    </a:lnTo>
                    <a:lnTo>
                      <a:pt x="685" y="222"/>
                    </a:lnTo>
                    <a:lnTo>
                      <a:pt x="729" y="139"/>
                    </a:lnTo>
                    <a:lnTo>
                      <a:pt x="642" y="80"/>
                    </a:lnTo>
                    <a:lnTo>
                      <a:pt x="0"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705" name="Line 330"/>
              <p:cNvSpPr>
                <a:spLocks noChangeShapeType="1"/>
              </p:cNvSpPr>
              <p:nvPr/>
            </p:nvSpPr>
            <p:spPr bwMode="auto">
              <a:xfrm>
                <a:off x="4068" y="1909"/>
                <a:ext cx="7"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706" name="Freeform 331"/>
              <p:cNvSpPr/>
              <p:nvPr/>
            </p:nvSpPr>
            <p:spPr bwMode="auto">
              <a:xfrm>
                <a:off x="4007" y="1893"/>
                <a:ext cx="64" cy="16"/>
              </a:xfrm>
              <a:custGeom>
                <a:avLst/>
                <a:gdLst>
                  <a:gd name="T0" fmla="*/ 0 w 642"/>
                  <a:gd name="T1" fmla="*/ 0 h 212"/>
                  <a:gd name="T2" fmla="*/ 0 w 642"/>
                  <a:gd name="T3" fmla="*/ 0 h 212"/>
                  <a:gd name="T4" fmla="*/ 0 w 642"/>
                  <a:gd name="T5" fmla="*/ 0 h 212"/>
                  <a:gd name="T6" fmla="*/ 0 w 642"/>
                  <a:gd name="T7" fmla="*/ 0 h 212"/>
                  <a:gd name="T8" fmla="*/ 0 w 642"/>
                  <a:gd name="T9" fmla="*/ 0 h 212"/>
                  <a:gd name="T10" fmla="*/ 0 60000 65536"/>
                  <a:gd name="T11" fmla="*/ 0 60000 65536"/>
                  <a:gd name="T12" fmla="*/ 0 60000 65536"/>
                  <a:gd name="T13" fmla="*/ 0 60000 65536"/>
                  <a:gd name="T14" fmla="*/ 0 60000 65536"/>
                  <a:gd name="T15" fmla="*/ 0 w 642"/>
                  <a:gd name="T16" fmla="*/ 0 h 212"/>
                  <a:gd name="T17" fmla="*/ 642 w 642"/>
                  <a:gd name="T18" fmla="*/ 212 h 212"/>
                </a:gdLst>
                <a:ahLst/>
                <a:cxnLst>
                  <a:cxn ang="T10">
                    <a:pos x="T0" y="T1"/>
                  </a:cxn>
                  <a:cxn ang="T11">
                    <a:pos x="T2" y="T3"/>
                  </a:cxn>
                  <a:cxn ang="T12">
                    <a:pos x="T4" y="T5"/>
                  </a:cxn>
                  <a:cxn ang="T13">
                    <a:pos x="T6" y="T7"/>
                  </a:cxn>
                  <a:cxn ang="T14">
                    <a:pos x="T8" y="T9"/>
                  </a:cxn>
                </a:cxnLst>
                <a:rect l="T15" t="T16" r="T17" b="T18"/>
                <a:pathLst>
                  <a:path w="642" h="212">
                    <a:moveTo>
                      <a:pt x="15" y="0"/>
                    </a:moveTo>
                    <a:lnTo>
                      <a:pt x="0" y="80"/>
                    </a:lnTo>
                    <a:lnTo>
                      <a:pt x="605" y="212"/>
                    </a:lnTo>
                    <a:lnTo>
                      <a:pt x="642" y="148"/>
                    </a:lnTo>
                    <a:lnTo>
                      <a:pt x="15"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707" name="Freeform 332"/>
              <p:cNvSpPr/>
              <p:nvPr/>
            </p:nvSpPr>
            <p:spPr bwMode="auto">
              <a:xfrm>
                <a:off x="4007" y="1893"/>
                <a:ext cx="64" cy="16"/>
              </a:xfrm>
              <a:custGeom>
                <a:avLst/>
                <a:gdLst>
                  <a:gd name="T0" fmla="*/ 0 w 642"/>
                  <a:gd name="T1" fmla="*/ 0 h 212"/>
                  <a:gd name="T2" fmla="*/ 0 w 642"/>
                  <a:gd name="T3" fmla="*/ 0 h 212"/>
                  <a:gd name="T4" fmla="*/ 0 w 642"/>
                  <a:gd name="T5" fmla="*/ 0 h 212"/>
                  <a:gd name="T6" fmla="*/ 0 w 642"/>
                  <a:gd name="T7" fmla="*/ 0 h 212"/>
                  <a:gd name="T8" fmla="*/ 0 w 642"/>
                  <a:gd name="T9" fmla="*/ 0 h 212"/>
                  <a:gd name="T10" fmla="*/ 0 60000 65536"/>
                  <a:gd name="T11" fmla="*/ 0 60000 65536"/>
                  <a:gd name="T12" fmla="*/ 0 60000 65536"/>
                  <a:gd name="T13" fmla="*/ 0 60000 65536"/>
                  <a:gd name="T14" fmla="*/ 0 60000 65536"/>
                  <a:gd name="T15" fmla="*/ 0 w 642"/>
                  <a:gd name="T16" fmla="*/ 0 h 212"/>
                  <a:gd name="T17" fmla="*/ 642 w 642"/>
                  <a:gd name="T18" fmla="*/ 212 h 212"/>
                </a:gdLst>
                <a:ahLst/>
                <a:cxnLst>
                  <a:cxn ang="T10">
                    <a:pos x="T0" y="T1"/>
                  </a:cxn>
                  <a:cxn ang="T11">
                    <a:pos x="T2" y="T3"/>
                  </a:cxn>
                  <a:cxn ang="T12">
                    <a:pos x="T4" y="T5"/>
                  </a:cxn>
                  <a:cxn ang="T13">
                    <a:pos x="T6" y="T7"/>
                  </a:cxn>
                  <a:cxn ang="T14">
                    <a:pos x="T8" y="T9"/>
                  </a:cxn>
                </a:cxnLst>
                <a:rect l="T15" t="T16" r="T17" b="T18"/>
                <a:pathLst>
                  <a:path w="642" h="212">
                    <a:moveTo>
                      <a:pt x="15" y="0"/>
                    </a:moveTo>
                    <a:lnTo>
                      <a:pt x="0" y="80"/>
                    </a:lnTo>
                    <a:lnTo>
                      <a:pt x="605" y="212"/>
                    </a:lnTo>
                    <a:lnTo>
                      <a:pt x="642" y="148"/>
                    </a:lnTo>
                    <a:lnTo>
                      <a:pt x="15"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708" name="Freeform 333"/>
              <p:cNvSpPr/>
              <p:nvPr/>
            </p:nvSpPr>
            <p:spPr bwMode="auto">
              <a:xfrm>
                <a:off x="3870" y="1905"/>
                <a:ext cx="300" cy="147"/>
              </a:xfrm>
              <a:custGeom>
                <a:avLst/>
                <a:gdLst>
                  <a:gd name="T0" fmla="*/ 0 w 2995"/>
                  <a:gd name="T1" fmla="*/ 0 h 1919"/>
                  <a:gd name="T2" fmla="*/ 0 w 2995"/>
                  <a:gd name="T3" fmla="*/ 0 h 1919"/>
                  <a:gd name="T4" fmla="*/ 0 w 2995"/>
                  <a:gd name="T5" fmla="*/ 0 h 1919"/>
                  <a:gd name="T6" fmla="*/ 0 w 2995"/>
                  <a:gd name="T7" fmla="*/ 0 h 1919"/>
                  <a:gd name="T8" fmla="*/ 0 w 2995"/>
                  <a:gd name="T9" fmla="*/ 0 h 1919"/>
                  <a:gd name="T10" fmla="*/ 0 60000 65536"/>
                  <a:gd name="T11" fmla="*/ 0 60000 65536"/>
                  <a:gd name="T12" fmla="*/ 0 60000 65536"/>
                  <a:gd name="T13" fmla="*/ 0 60000 65536"/>
                  <a:gd name="T14" fmla="*/ 0 60000 65536"/>
                  <a:gd name="T15" fmla="*/ 0 w 2995"/>
                  <a:gd name="T16" fmla="*/ 0 h 1919"/>
                  <a:gd name="T17" fmla="*/ 2995 w 2995"/>
                  <a:gd name="T18" fmla="*/ 1919 h 1919"/>
                </a:gdLst>
                <a:ahLst/>
                <a:cxnLst>
                  <a:cxn ang="T10">
                    <a:pos x="T0" y="T1"/>
                  </a:cxn>
                  <a:cxn ang="T11">
                    <a:pos x="T2" y="T3"/>
                  </a:cxn>
                  <a:cxn ang="T12">
                    <a:pos x="T4" y="T5"/>
                  </a:cxn>
                  <a:cxn ang="T13">
                    <a:pos x="T6" y="T7"/>
                  </a:cxn>
                  <a:cxn ang="T14">
                    <a:pos x="T8" y="T9"/>
                  </a:cxn>
                </a:cxnLst>
                <a:rect l="T15" t="T16" r="T17" b="T18"/>
                <a:pathLst>
                  <a:path w="2995" h="1919">
                    <a:moveTo>
                      <a:pt x="525" y="0"/>
                    </a:moveTo>
                    <a:lnTo>
                      <a:pt x="0" y="1328"/>
                    </a:lnTo>
                    <a:lnTo>
                      <a:pt x="2490" y="1919"/>
                    </a:lnTo>
                    <a:lnTo>
                      <a:pt x="2995" y="554"/>
                    </a:lnTo>
                    <a:lnTo>
                      <a:pt x="525"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86480" name="Freeform 334"/>
            <p:cNvSpPr/>
            <p:nvPr/>
          </p:nvSpPr>
          <p:spPr bwMode="auto">
            <a:xfrm>
              <a:off x="3870" y="1905"/>
              <a:ext cx="300" cy="147"/>
            </a:xfrm>
            <a:custGeom>
              <a:avLst/>
              <a:gdLst>
                <a:gd name="T0" fmla="*/ 0 w 2995"/>
                <a:gd name="T1" fmla="*/ 0 h 1919"/>
                <a:gd name="T2" fmla="*/ 0 w 2995"/>
                <a:gd name="T3" fmla="*/ 0 h 1919"/>
                <a:gd name="T4" fmla="*/ 0 w 2995"/>
                <a:gd name="T5" fmla="*/ 0 h 1919"/>
                <a:gd name="T6" fmla="*/ 0 w 2995"/>
                <a:gd name="T7" fmla="*/ 0 h 1919"/>
                <a:gd name="T8" fmla="*/ 0 w 2995"/>
                <a:gd name="T9" fmla="*/ 0 h 1919"/>
                <a:gd name="T10" fmla="*/ 0 60000 65536"/>
                <a:gd name="T11" fmla="*/ 0 60000 65536"/>
                <a:gd name="T12" fmla="*/ 0 60000 65536"/>
                <a:gd name="T13" fmla="*/ 0 60000 65536"/>
                <a:gd name="T14" fmla="*/ 0 60000 65536"/>
                <a:gd name="T15" fmla="*/ 0 w 2995"/>
                <a:gd name="T16" fmla="*/ 0 h 1919"/>
                <a:gd name="T17" fmla="*/ 2995 w 2995"/>
                <a:gd name="T18" fmla="*/ 1919 h 1919"/>
              </a:gdLst>
              <a:ahLst/>
              <a:cxnLst>
                <a:cxn ang="T10">
                  <a:pos x="T0" y="T1"/>
                </a:cxn>
                <a:cxn ang="T11">
                  <a:pos x="T2" y="T3"/>
                </a:cxn>
                <a:cxn ang="T12">
                  <a:pos x="T4" y="T5"/>
                </a:cxn>
                <a:cxn ang="T13">
                  <a:pos x="T6" y="T7"/>
                </a:cxn>
                <a:cxn ang="T14">
                  <a:pos x="T8" y="T9"/>
                </a:cxn>
              </a:cxnLst>
              <a:rect l="T15" t="T16" r="T17" b="T18"/>
              <a:pathLst>
                <a:path w="2995" h="1919">
                  <a:moveTo>
                    <a:pt x="525" y="0"/>
                  </a:moveTo>
                  <a:lnTo>
                    <a:pt x="0" y="1328"/>
                  </a:lnTo>
                  <a:lnTo>
                    <a:pt x="2490" y="1919"/>
                  </a:lnTo>
                  <a:lnTo>
                    <a:pt x="2995" y="554"/>
                  </a:lnTo>
                  <a:lnTo>
                    <a:pt x="525"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481" name="Freeform 335"/>
            <p:cNvSpPr/>
            <p:nvPr/>
          </p:nvSpPr>
          <p:spPr bwMode="auto">
            <a:xfrm>
              <a:off x="3885" y="1907"/>
              <a:ext cx="266" cy="142"/>
            </a:xfrm>
            <a:custGeom>
              <a:avLst/>
              <a:gdLst>
                <a:gd name="T0" fmla="*/ 0 w 2653"/>
                <a:gd name="T1" fmla="*/ 0 h 1851"/>
                <a:gd name="T2" fmla="*/ 0 w 2653"/>
                <a:gd name="T3" fmla="*/ 0 h 1851"/>
                <a:gd name="T4" fmla="*/ 0 w 2653"/>
                <a:gd name="T5" fmla="*/ 0 h 1851"/>
                <a:gd name="T6" fmla="*/ 0 w 2653"/>
                <a:gd name="T7" fmla="*/ 0 h 1851"/>
                <a:gd name="T8" fmla="*/ 0 w 2653"/>
                <a:gd name="T9" fmla="*/ 0 h 1851"/>
                <a:gd name="T10" fmla="*/ 0 w 2653"/>
                <a:gd name="T11" fmla="*/ 0 h 1851"/>
                <a:gd name="T12" fmla="*/ 0 w 2653"/>
                <a:gd name="T13" fmla="*/ 0 h 1851"/>
                <a:gd name="T14" fmla="*/ 0 w 2653"/>
                <a:gd name="T15" fmla="*/ 0 h 1851"/>
                <a:gd name="T16" fmla="*/ 0 w 2653"/>
                <a:gd name="T17" fmla="*/ 0 h 1851"/>
                <a:gd name="T18" fmla="*/ 0 w 2653"/>
                <a:gd name="T19" fmla="*/ 0 h 1851"/>
                <a:gd name="T20" fmla="*/ 0 w 2653"/>
                <a:gd name="T21" fmla="*/ 0 h 1851"/>
                <a:gd name="T22" fmla="*/ 0 w 2653"/>
                <a:gd name="T23" fmla="*/ 0 h 1851"/>
                <a:gd name="T24" fmla="*/ 0 w 2653"/>
                <a:gd name="T25" fmla="*/ 0 h 1851"/>
                <a:gd name="T26" fmla="*/ 0 w 2653"/>
                <a:gd name="T27" fmla="*/ 0 h 1851"/>
                <a:gd name="T28" fmla="*/ 0 w 2653"/>
                <a:gd name="T29" fmla="*/ 0 h 1851"/>
                <a:gd name="T30" fmla="*/ 0 w 2653"/>
                <a:gd name="T31" fmla="*/ 0 h 1851"/>
                <a:gd name="T32" fmla="*/ 0 w 2653"/>
                <a:gd name="T33" fmla="*/ 0 h 1851"/>
                <a:gd name="T34" fmla="*/ 0 w 2653"/>
                <a:gd name="T35" fmla="*/ 0 h 1851"/>
                <a:gd name="T36" fmla="*/ 0 w 2653"/>
                <a:gd name="T37" fmla="*/ 0 h 1851"/>
                <a:gd name="T38" fmla="*/ 0 w 2653"/>
                <a:gd name="T39" fmla="*/ 0 h 1851"/>
                <a:gd name="T40" fmla="*/ 0 w 2653"/>
                <a:gd name="T41" fmla="*/ 0 h 1851"/>
                <a:gd name="T42" fmla="*/ 0 w 2653"/>
                <a:gd name="T43" fmla="*/ 0 h 1851"/>
                <a:gd name="T44" fmla="*/ 0 w 2653"/>
                <a:gd name="T45" fmla="*/ 0 h 1851"/>
                <a:gd name="T46" fmla="*/ 0 w 2653"/>
                <a:gd name="T47" fmla="*/ 0 h 1851"/>
                <a:gd name="T48" fmla="*/ 0 w 2653"/>
                <a:gd name="T49" fmla="*/ 0 h 1851"/>
                <a:gd name="T50" fmla="*/ 0 w 2653"/>
                <a:gd name="T51" fmla="*/ 0 h 1851"/>
                <a:gd name="T52" fmla="*/ 0 w 2653"/>
                <a:gd name="T53" fmla="*/ 0 h 1851"/>
                <a:gd name="T54" fmla="*/ 0 w 2653"/>
                <a:gd name="T55" fmla="*/ 0 h 1851"/>
                <a:gd name="T56" fmla="*/ 0 w 2653"/>
                <a:gd name="T57" fmla="*/ 0 h 1851"/>
                <a:gd name="T58" fmla="*/ 0 w 2653"/>
                <a:gd name="T59" fmla="*/ 0 h 1851"/>
                <a:gd name="T60" fmla="*/ 0 w 2653"/>
                <a:gd name="T61" fmla="*/ 0 h 1851"/>
                <a:gd name="T62" fmla="*/ 0 w 2653"/>
                <a:gd name="T63" fmla="*/ 0 h 1851"/>
                <a:gd name="T64" fmla="*/ 0 w 2653"/>
                <a:gd name="T65" fmla="*/ 0 h 1851"/>
                <a:gd name="T66" fmla="*/ 0 w 2653"/>
                <a:gd name="T67" fmla="*/ 0 h 1851"/>
                <a:gd name="T68" fmla="*/ 0 w 2653"/>
                <a:gd name="T69" fmla="*/ 0 h 1851"/>
                <a:gd name="T70" fmla="*/ 0 w 2653"/>
                <a:gd name="T71" fmla="*/ 0 h 1851"/>
                <a:gd name="T72" fmla="*/ 0 w 2653"/>
                <a:gd name="T73" fmla="*/ 0 h 1851"/>
                <a:gd name="T74" fmla="*/ 0 w 2653"/>
                <a:gd name="T75" fmla="*/ 0 h 1851"/>
                <a:gd name="T76" fmla="*/ 0 w 2653"/>
                <a:gd name="T77" fmla="*/ 0 h 1851"/>
                <a:gd name="T78" fmla="*/ 0 w 2653"/>
                <a:gd name="T79" fmla="*/ 0 h 1851"/>
                <a:gd name="T80" fmla="*/ 0 w 2653"/>
                <a:gd name="T81" fmla="*/ 0 h 1851"/>
                <a:gd name="T82" fmla="*/ 0 w 2653"/>
                <a:gd name="T83" fmla="*/ 0 h 1851"/>
                <a:gd name="T84" fmla="*/ 0 w 2653"/>
                <a:gd name="T85" fmla="*/ 0 h 1851"/>
                <a:gd name="T86" fmla="*/ 0 w 2653"/>
                <a:gd name="T87" fmla="*/ 0 h 1851"/>
                <a:gd name="T88" fmla="*/ 0 w 2653"/>
                <a:gd name="T89" fmla="*/ 0 h 1851"/>
                <a:gd name="T90" fmla="*/ 0 w 2653"/>
                <a:gd name="T91" fmla="*/ 0 h 1851"/>
                <a:gd name="T92" fmla="*/ 0 w 2653"/>
                <a:gd name="T93" fmla="*/ 0 h 1851"/>
                <a:gd name="T94" fmla="*/ 0 w 2653"/>
                <a:gd name="T95" fmla="*/ 0 h 1851"/>
                <a:gd name="T96" fmla="*/ 0 w 2653"/>
                <a:gd name="T97" fmla="*/ 0 h 1851"/>
                <a:gd name="T98" fmla="*/ 0 w 2653"/>
                <a:gd name="T99" fmla="*/ 0 h 1851"/>
                <a:gd name="T100" fmla="*/ 0 w 2653"/>
                <a:gd name="T101" fmla="*/ 0 h 1851"/>
                <a:gd name="T102" fmla="*/ 0 w 2653"/>
                <a:gd name="T103" fmla="*/ 0 h 1851"/>
                <a:gd name="T104" fmla="*/ 0 w 2653"/>
                <a:gd name="T105" fmla="*/ 0 h 1851"/>
                <a:gd name="T106" fmla="*/ 0 w 2653"/>
                <a:gd name="T107" fmla="*/ 0 h 1851"/>
                <a:gd name="T108" fmla="*/ 0 w 2653"/>
                <a:gd name="T109" fmla="*/ 0 h 1851"/>
                <a:gd name="T110" fmla="*/ 0 w 2653"/>
                <a:gd name="T111" fmla="*/ 0 h 1851"/>
                <a:gd name="T112" fmla="*/ 0 w 2653"/>
                <a:gd name="T113" fmla="*/ 0 h 1851"/>
                <a:gd name="T114" fmla="*/ 0 w 2653"/>
                <a:gd name="T115" fmla="*/ 0 h 18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3"/>
                <a:gd name="T175" fmla="*/ 0 h 1851"/>
                <a:gd name="T176" fmla="*/ 2653 w 2653"/>
                <a:gd name="T177" fmla="*/ 1851 h 18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3" h="1851">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82" name="Freeform 336"/>
            <p:cNvSpPr/>
            <p:nvPr/>
          </p:nvSpPr>
          <p:spPr bwMode="auto">
            <a:xfrm>
              <a:off x="3885" y="1907"/>
              <a:ext cx="266" cy="142"/>
            </a:xfrm>
            <a:custGeom>
              <a:avLst/>
              <a:gdLst>
                <a:gd name="T0" fmla="*/ 0 w 2653"/>
                <a:gd name="T1" fmla="*/ 0 h 1851"/>
                <a:gd name="T2" fmla="*/ 0 w 2653"/>
                <a:gd name="T3" fmla="*/ 0 h 1851"/>
                <a:gd name="T4" fmla="*/ 0 w 2653"/>
                <a:gd name="T5" fmla="*/ 0 h 1851"/>
                <a:gd name="T6" fmla="*/ 0 w 2653"/>
                <a:gd name="T7" fmla="*/ 0 h 1851"/>
                <a:gd name="T8" fmla="*/ 0 w 2653"/>
                <a:gd name="T9" fmla="*/ 0 h 1851"/>
                <a:gd name="T10" fmla="*/ 0 w 2653"/>
                <a:gd name="T11" fmla="*/ 0 h 1851"/>
                <a:gd name="T12" fmla="*/ 0 w 2653"/>
                <a:gd name="T13" fmla="*/ 0 h 1851"/>
                <a:gd name="T14" fmla="*/ 0 w 2653"/>
                <a:gd name="T15" fmla="*/ 0 h 1851"/>
                <a:gd name="T16" fmla="*/ 0 w 2653"/>
                <a:gd name="T17" fmla="*/ 0 h 1851"/>
                <a:gd name="T18" fmla="*/ 0 w 2653"/>
                <a:gd name="T19" fmla="*/ 0 h 1851"/>
                <a:gd name="T20" fmla="*/ 0 w 2653"/>
                <a:gd name="T21" fmla="*/ 0 h 1851"/>
                <a:gd name="T22" fmla="*/ 0 w 2653"/>
                <a:gd name="T23" fmla="*/ 0 h 1851"/>
                <a:gd name="T24" fmla="*/ 0 w 2653"/>
                <a:gd name="T25" fmla="*/ 0 h 1851"/>
                <a:gd name="T26" fmla="*/ 0 w 2653"/>
                <a:gd name="T27" fmla="*/ 0 h 1851"/>
                <a:gd name="T28" fmla="*/ 0 w 2653"/>
                <a:gd name="T29" fmla="*/ 0 h 1851"/>
                <a:gd name="T30" fmla="*/ 0 w 2653"/>
                <a:gd name="T31" fmla="*/ 0 h 1851"/>
                <a:gd name="T32" fmla="*/ 0 w 2653"/>
                <a:gd name="T33" fmla="*/ 0 h 1851"/>
                <a:gd name="T34" fmla="*/ 0 w 2653"/>
                <a:gd name="T35" fmla="*/ 0 h 1851"/>
                <a:gd name="T36" fmla="*/ 0 w 2653"/>
                <a:gd name="T37" fmla="*/ 0 h 1851"/>
                <a:gd name="T38" fmla="*/ 0 w 2653"/>
                <a:gd name="T39" fmla="*/ 0 h 1851"/>
                <a:gd name="T40" fmla="*/ 0 w 2653"/>
                <a:gd name="T41" fmla="*/ 0 h 1851"/>
                <a:gd name="T42" fmla="*/ 0 w 2653"/>
                <a:gd name="T43" fmla="*/ 0 h 1851"/>
                <a:gd name="T44" fmla="*/ 0 w 2653"/>
                <a:gd name="T45" fmla="*/ 0 h 1851"/>
                <a:gd name="T46" fmla="*/ 0 w 2653"/>
                <a:gd name="T47" fmla="*/ 0 h 1851"/>
                <a:gd name="T48" fmla="*/ 0 w 2653"/>
                <a:gd name="T49" fmla="*/ 0 h 1851"/>
                <a:gd name="T50" fmla="*/ 0 w 2653"/>
                <a:gd name="T51" fmla="*/ 0 h 1851"/>
                <a:gd name="T52" fmla="*/ 0 w 2653"/>
                <a:gd name="T53" fmla="*/ 0 h 1851"/>
                <a:gd name="T54" fmla="*/ 0 w 2653"/>
                <a:gd name="T55" fmla="*/ 0 h 1851"/>
                <a:gd name="T56" fmla="*/ 0 w 2653"/>
                <a:gd name="T57" fmla="*/ 0 h 1851"/>
                <a:gd name="T58" fmla="*/ 0 w 2653"/>
                <a:gd name="T59" fmla="*/ 0 h 1851"/>
                <a:gd name="T60" fmla="*/ 0 w 2653"/>
                <a:gd name="T61" fmla="*/ 0 h 1851"/>
                <a:gd name="T62" fmla="*/ 0 w 2653"/>
                <a:gd name="T63" fmla="*/ 0 h 1851"/>
                <a:gd name="T64" fmla="*/ 0 w 2653"/>
                <a:gd name="T65" fmla="*/ 0 h 1851"/>
                <a:gd name="T66" fmla="*/ 0 w 2653"/>
                <a:gd name="T67" fmla="*/ 0 h 1851"/>
                <a:gd name="T68" fmla="*/ 0 w 2653"/>
                <a:gd name="T69" fmla="*/ 0 h 1851"/>
                <a:gd name="T70" fmla="*/ 0 w 2653"/>
                <a:gd name="T71" fmla="*/ 0 h 1851"/>
                <a:gd name="T72" fmla="*/ 0 w 2653"/>
                <a:gd name="T73" fmla="*/ 0 h 1851"/>
                <a:gd name="T74" fmla="*/ 0 w 2653"/>
                <a:gd name="T75" fmla="*/ 0 h 1851"/>
                <a:gd name="T76" fmla="*/ 0 w 2653"/>
                <a:gd name="T77" fmla="*/ 0 h 1851"/>
                <a:gd name="T78" fmla="*/ 0 w 2653"/>
                <a:gd name="T79" fmla="*/ 0 h 1851"/>
                <a:gd name="T80" fmla="*/ 0 w 2653"/>
                <a:gd name="T81" fmla="*/ 0 h 1851"/>
                <a:gd name="T82" fmla="*/ 0 w 2653"/>
                <a:gd name="T83" fmla="*/ 0 h 1851"/>
                <a:gd name="T84" fmla="*/ 0 w 2653"/>
                <a:gd name="T85" fmla="*/ 0 h 1851"/>
                <a:gd name="T86" fmla="*/ 0 w 2653"/>
                <a:gd name="T87" fmla="*/ 0 h 1851"/>
                <a:gd name="T88" fmla="*/ 0 w 2653"/>
                <a:gd name="T89" fmla="*/ 0 h 1851"/>
                <a:gd name="T90" fmla="*/ 0 w 2653"/>
                <a:gd name="T91" fmla="*/ 0 h 1851"/>
                <a:gd name="T92" fmla="*/ 0 w 2653"/>
                <a:gd name="T93" fmla="*/ 0 h 1851"/>
                <a:gd name="T94" fmla="*/ 0 w 2653"/>
                <a:gd name="T95" fmla="*/ 0 h 1851"/>
                <a:gd name="T96" fmla="*/ 0 w 2653"/>
                <a:gd name="T97" fmla="*/ 0 h 1851"/>
                <a:gd name="T98" fmla="*/ 0 w 2653"/>
                <a:gd name="T99" fmla="*/ 0 h 1851"/>
                <a:gd name="T100" fmla="*/ 0 w 2653"/>
                <a:gd name="T101" fmla="*/ 0 h 1851"/>
                <a:gd name="T102" fmla="*/ 0 w 2653"/>
                <a:gd name="T103" fmla="*/ 0 h 1851"/>
                <a:gd name="T104" fmla="*/ 0 w 2653"/>
                <a:gd name="T105" fmla="*/ 0 h 1851"/>
                <a:gd name="T106" fmla="*/ 0 w 2653"/>
                <a:gd name="T107" fmla="*/ 0 h 1851"/>
                <a:gd name="T108" fmla="*/ 0 w 2653"/>
                <a:gd name="T109" fmla="*/ 0 h 1851"/>
                <a:gd name="T110" fmla="*/ 0 w 2653"/>
                <a:gd name="T111" fmla="*/ 0 h 1851"/>
                <a:gd name="T112" fmla="*/ 0 w 2653"/>
                <a:gd name="T113" fmla="*/ 0 h 1851"/>
                <a:gd name="T114" fmla="*/ 0 w 2653"/>
                <a:gd name="T115" fmla="*/ 0 h 18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3"/>
                <a:gd name="T175" fmla="*/ 0 h 1851"/>
                <a:gd name="T176" fmla="*/ 2653 w 2653"/>
                <a:gd name="T177" fmla="*/ 1851 h 18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3" h="1851">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202F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83" name="Freeform 337"/>
            <p:cNvSpPr/>
            <p:nvPr/>
          </p:nvSpPr>
          <p:spPr bwMode="auto">
            <a:xfrm>
              <a:off x="3892" y="1907"/>
              <a:ext cx="253" cy="142"/>
            </a:xfrm>
            <a:custGeom>
              <a:avLst/>
              <a:gdLst>
                <a:gd name="T0" fmla="*/ 0 w 2534"/>
                <a:gd name="T1" fmla="*/ 0 h 1851"/>
                <a:gd name="T2" fmla="*/ 0 w 2534"/>
                <a:gd name="T3" fmla="*/ 0 h 1851"/>
                <a:gd name="T4" fmla="*/ 0 w 2534"/>
                <a:gd name="T5" fmla="*/ 0 h 1851"/>
                <a:gd name="T6" fmla="*/ 0 w 2534"/>
                <a:gd name="T7" fmla="*/ 0 h 1851"/>
                <a:gd name="T8" fmla="*/ 0 w 2534"/>
                <a:gd name="T9" fmla="*/ 0 h 1851"/>
                <a:gd name="T10" fmla="*/ 0 w 2534"/>
                <a:gd name="T11" fmla="*/ 0 h 1851"/>
                <a:gd name="T12" fmla="*/ 0 w 2534"/>
                <a:gd name="T13" fmla="*/ 0 h 1851"/>
                <a:gd name="T14" fmla="*/ 0 w 2534"/>
                <a:gd name="T15" fmla="*/ 0 h 1851"/>
                <a:gd name="T16" fmla="*/ 0 w 2534"/>
                <a:gd name="T17" fmla="*/ 0 h 1851"/>
                <a:gd name="T18" fmla="*/ 0 w 2534"/>
                <a:gd name="T19" fmla="*/ 0 h 1851"/>
                <a:gd name="T20" fmla="*/ 0 w 2534"/>
                <a:gd name="T21" fmla="*/ 0 h 1851"/>
                <a:gd name="T22" fmla="*/ 0 w 2534"/>
                <a:gd name="T23" fmla="*/ 0 h 1851"/>
                <a:gd name="T24" fmla="*/ 0 w 2534"/>
                <a:gd name="T25" fmla="*/ 0 h 1851"/>
                <a:gd name="T26" fmla="*/ 0 w 2534"/>
                <a:gd name="T27" fmla="*/ 0 h 1851"/>
                <a:gd name="T28" fmla="*/ 0 w 2534"/>
                <a:gd name="T29" fmla="*/ 0 h 1851"/>
                <a:gd name="T30" fmla="*/ 0 w 2534"/>
                <a:gd name="T31" fmla="*/ 0 h 1851"/>
                <a:gd name="T32" fmla="*/ 0 w 2534"/>
                <a:gd name="T33" fmla="*/ 0 h 1851"/>
                <a:gd name="T34" fmla="*/ 0 w 2534"/>
                <a:gd name="T35" fmla="*/ 0 h 1851"/>
                <a:gd name="T36" fmla="*/ 0 w 2534"/>
                <a:gd name="T37" fmla="*/ 0 h 1851"/>
                <a:gd name="T38" fmla="*/ 0 w 2534"/>
                <a:gd name="T39" fmla="*/ 0 h 1851"/>
                <a:gd name="T40" fmla="*/ 0 w 2534"/>
                <a:gd name="T41" fmla="*/ 0 h 1851"/>
                <a:gd name="T42" fmla="*/ 0 w 2534"/>
                <a:gd name="T43" fmla="*/ 0 h 1851"/>
                <a:gd name="T44" fmla="*/ 0 w 2534"/>
                <a:gd name="T45" fmla="*/ 0 h 1851"/>
                <a:gd name="T46" fmla="*/ 0 w 2534"/>
                <a:gd name="T47" fmla="*/ 0 h 1851"/>
                <a:gd name="T48" fmla="*/ 0 w 2534"/>
                <a:gd name="T49" fmla="*/ 0 h 1851"/>
                <a:gd name="T50" fmla="*/ 0 w 2534"/>
                <a:gd name="T51" fmla="*/ 0 h 1851"/>
                <a:gd name="T52" fmla="*/ 0 w 2534"/>
                <a:gd name="T53" fmla="*/ 0 h 1851"/>
                <a:gd name="T54" fmla="*/ 0 w 2534"/>
                <a:gd name="T55" fmla="*/ 0 h 1851"/>
                <a:gd name="T56" fmla="*/ 0 w 2534"/>
                <a:gd name="T57" fmla="*/ 0 h 1851"/>
                <a:gd name="T58" fmla="*/ 0 w 2534"/>
                <a:gd name="T59" fmla="*/ 0 h 1851"/>
                <a:gd name="T60" fmla="*/ 0 w 2534"/>
                <a:gd name="T61" fmla="*/ 0 h 1851"/>
                <a:gd name="T62" fmla="*/ 0 w 2534"/>
                <a:gd name="T63" fmla="*/ 0 h 1851"/>
                <a:gd name="T64" fmla="*/ 0 w 2534"/>
                <a:gd name="T65" fmla="*/ 0 h 1851"/>
                <a:gd name="T66" fmla="*/ 0 w 2534"/>
                <a:gd name="T67" fmla="*/ 0 h 1851"/>
                <a:gd name="T68" fmla="*/ 0 w 2534"/>
                <a:gd name="T69" fmla="*/ 0 h 1851"/>
                <a:gd name="T70" fmla="*/ 0 w 2534"/>
                <a:gd name="T71" fmla="*/ 0 h 1851"/>
                <a:gd name="T72" fmla="*/ 0 w 2534"/>
                <a:gd name="T73" fmla="*/ 0 h 1851"/>
                <a:gd name="T74" fmla="*/ 0 w 2534"/>
                <a:gd name="T75" fmla="*/ 0 h 1851"/>
                <a:gd name="T76" fmla="*/ 0 w 2534"/>
                <a:gd name="T77" fmla="*/ 0 h 1851"/>
                <a:gd name="T78" fmla="*/ 0 w 2534"/>
                <a:gd name="T79" fmla="*/ 0 h 1851"/>
                <a:gd name="T80" fmla="*/ 0 w 2534"/>
                <a:gd name="T81" fmla="*/ 0 h 1851"/>
                <a:gd name="T82" fmla="*/ 0 w 2534"/>
                <a:gd name="T83" fmla="*/ 0 h 1851"/>
                <a:gd name="T84" fmla="*/ 0 w 2534"/>
                <a:gd name="T85" fmla="*/ 0 h 1851"/>
                <a:gd name="T86" fmla="*/ 0 w 2534"/>
                <a:gd name="T87" fmla="*/ 0 h 1851"/>
                <a:gd name="T88" fmla="*/ 0 w 2534"/>
                <a:gd name="T89" fmla="*/ 0 h 1851"/>
                <a:gd name="T90" fmla="*/ 0 w 2534"/>
                <a:gd name="T91" fmla="*/ 0 h 1851"/>
                <a:gd name="T92" fmla="*/ 0 w 2534"/>
                <a:gd name="T93" fmla="*/ 0 h 1851"/>
                <a:gd name="T94" fmla="*/ 0 w 2534"/>
                <a:gd name="T95" fmla="*/ 0 h 1851"/>
                <a:gd name="T96" fmla="*/ 0 w 2534"/>
                <a:gd name="T97" fmla="*/ 0 h 1851"/>
                <a:gd name="T98" fmla="*/ 0 w 2534"/>
                <a:gd name="T99" fmla="*/ 0 h 1851"/>
                <a:gd name="T100" fmla="*/ 0 w 2534"/>
                <a:gd name="T101" fmla="*/ 0 h 1851"/>
                <a:gd name="T102" fmla="*/ 0 w 2534"/>
                <a:gd name="T103" fmla="*/ 0 h 1851"/>
                <a:gd name="T104" fmla="*/ 0 w 2534"/>
                <a:gd name="T105" fmla="*/ 0 h 1851"/>
                <a:gd name="T106" fmla="*/ 0 w 2534"/>
                <a:gd name="T107" fmla="*/ 0 h 1851"/>
                <a:gd name="T108" fmla="*/ 0 w 2534"/>
                <a:gd name="T109" fmla="*/ 0 h 1851"/>
                <a:gd name="T110" fmla="*/ 0 w 2534"/>
                <a:gd name="T111" fmla="*/ 0 h 1851"/>
                <a:gd name="T112" fmla="*/ 0 w 2534"/>
                <a:gd name="T113" fmla="*/ 0 h 1851"/>
                <a:gd name="T114" fmla="*/ 0 w 2534"/>
                <a:gd name="T115" fmla="*/ 0 h 1851"/>
                <a:gd name="T116" fmla="*/ 0 w 2534"/>
                <a:gd name="T117" fmla="*/ 0 h 1851"/>
                <a:gd name="T118" fmla="*/ 0 w 2534"/>
                <a:gd name="T119" fmla="*/ 0 h 1851"/>
                <a:gd name="T120" fmla="*/ 0 w 2534"/>
                <a:gd name="T121" fmla="*/ 0 h 1851"/>
                <a:gd name="T122" fmla="*/ 0 w 2534"/>
                <a:gd name="T123" fmla="*/ 0 h 18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34"/>
                <a:gd name="T187" fmla="*/ 0 h 1851"/>
                <a:gd name="T188" fmla="*/ 2534 w 2534"/>
                <a:gd name="T189" fmla="*/ 1851 h 18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34" h="1851">
                  <a:moveTo>
                    <a:pt x="407" y="0"/>
                  </a:moveTo>
                  <a:lnTo>
                    <a:pt x="407" y="28"/>
                  </a:lnTo>
                  <a:lnTo>
                    <a:pt x="399" y="28"/>
                  </a:lnTo>
                  <a:lnTo>
                    <a:pt x="399" y="59"/>
                  </a:lnTo>
                  <a:lnTo>
                    <a:pt x="393" y="59"/>
                  </a:lnTo>
                  <a:lnTo>
                    <a:pt x="393" y="89"/>
                  </a:lnTo>
                  <a:lnTo>
                    <a:pt x="384" y="89"/>
                  </a:lnTo>
                  <a:lnTo>
                    <a:pt x="384" y="111"/>
                  </a:lnTo>
                  <a:lnTo>
                    <a:pt x="371" y="111"/>
                  </a:lnTo>
                  <a:lnTo>
                    <a:pt x="371" y="133"/>
                  </a:lnTo>
                  <a:lnTo>
                    <a:pt x="362" y="133"/>
                  </a:lnTo>
                  <a:lnTo>
                    <a:pt x="362" y="184"/>
                  </a:lnTo>
                  <a:lnTo>
                    <a:pt x="349" y="184"/>
                  </a:lnTo>
                  <a:lnTo>
                    <a:pt x="349" y="208"/>
                  </a:lnTo>
                  <a:lnTo>
                    <a:pt x="342" y="208"/>
                  </a:lnTo>
                  <a:lnTo>
                    <a:pt x="342" y="228"/>
                  </a:lnTo>
                  <a:lnTo>
                    <a:pt x="325" y="228"/>
                  </a:lnTo>
                  <a:lnTo>
                    <a:pt x="325" y="272"/>
                  </a:lnTo>
                  <a:lnTo>
                    <a:pt x="312" y="272"/>
                  </a:lnTo>
                  <a:lnTo>
                    <a:pt x="312" y="310"/>
                  </a:lnTo>
                  <a:lnTo>
                    <a:pt x="306" y="310"/>
                  </a:lnTo>
                  <a:lnTo>
                    <a:pt x="306" y="332"/>
                  </a:lnTo>
                  <a:lnTo>
                    <a:pt x="290" y="332"/>
                  </a:lnTo>
                  <a:lnTo>
                    <a:pt x="290" y="375"/>
                  </a:lnTo>
                  <a:lnTo>
                    <a:pt x="275" y="375"/>
                  </a:lnTo>
                  <a:lnTo>
                    <a:pt x="275" y="406"/>
                  </a:lnTo>
                  <a:lnTo>
                    <a:pt x="269" y="406"/>
                  </a:lnTo>
                  <a:lnTo>
                    <a:pt x="269" y="435"/>
                  </a:lnTo>
                  <a:lnTo>
                    <a:pt x="253" y="435"/>
                  </a:lnTo>
                  <a:lnTo>
                    <a:pt x="253" y="472"/>
                  </a:lnTo>
                  <a:lnTo>
                    <a:pt x="238" y="472"/>
                  </a:lnTo>
                  <a:lnTo>
                    <a:pt x="238" y="509"/>
                  </a:lnTo>
                  <a:lnTo>
                    <a:pt x="233" y="509"/>
                  </a:lnTo>
                  <a:lnTo>
                    <a:pt x="233" y="531"/>
                  </a:lnTo>
                  <a:lnTo>
                    <a:pt x="225" y="531"/>
                  </a:lnTo>
                  <a:lnTo>
                    <a:pt x="225" y="545"/>
                  </a:lnTo>
                  <a:lnTo>
                    <a:pt x="210" y="545"/>
                  </a:lnTo>
                  <a:lnTo>
                    <a:pt x="210" y="576"/>
                  </a:lnTo>
                  <a:lnTo>
                    <a:pt x="203" y="576"/>
                  </a:lnTo>
                  <a:lnTo>
                    <a:pt x="203" y="605"/>
                  </a:lnTo>
                  <a:lnTo>
                    <a:pt x="196" y="605"/>
                  </a:lnTo>
                  <a:lnTo>
                    <a:pt x="196" y="628"/>
                  </a:lnTo>
                  <a:lnTo>
                    <a:pt x="188" y="628"/>
                  </a:lnTo>
                  <a:lnTo>
                    <a:pt x="188" y="650"/>
                  </a:lnTo>
                  <a:lnTo>
                    <a:pt x="174" y="650"/>
                  </a:lnTo>
                  <a:lnTo>
                    <a:pt x="174" y="670"/>
                  </a:lnTo>
                  <a:lnTo>
                    <a:pt x="166" y="670"/>
                  </a:lnTo>
                  <a:lnTo>
                    <a:pt x="166" y="708"/>
                  </a:lnTo>
                  <a:lnTo>
                    <a:pt x="160" y="708"/>
                  </a:lnTo>
                  <a:lnTo>
                    <a:pt x="160" y="723"/>
                  </a:lnTo>
                  <a:lnTo>
                    <a:pt x="151" y="723"/>
                  </a:lnTo>
                  <a:lnTo>
                    <a:pt x="151" y="753"/>
                  </a:lnTo>
                  <a:lnTo>
                    <a:pt x="138" y="753"/>
                  </a:lnTo>
                  <a:lnTo>
                    <a:pt x="138" y="804"/>
                  </a:lnTo>
                  <a:lnTo>
                    <a:pt x="129" y="804"/>
                  </a:lnTo>
                  <a:lnTo>
                    <a:pt x="129" y="826"/>
                  </a:lnTo>
                  <a:lnTo>
                    <a:pt x="116" y="826"/>
                  </a:lnTo>
                  <a:lnTo>
                    <a:pt x="116" y="849"/>
                  </a:lnTo>
                  <a:lnTo>
                    <a:pt x="109" y="849"/>
                  </a:lnTo>
                  <a:lnTo>
                    <a:pt x="109" y="872"/>
                  </a:lnTo>
                  <a:lnTo>
                    <a:pt x="93" y="872"/>
                  </a:lnTo>
                  <a:lnTo>
                    <a:pt x="93" y="892"/>
                  </a:lnTo>
                  <a:lnTo>
                    <a:pt x="87" y="892"/>
                  </a:lnTo>
                  <a:lnTo>
                    <a:pt x="87" y="923"/>
                  </a:lnTo>
                  <a:lnTo>
                    <a:pt x="79" y="923"/>
                  </a:lnTo>
                  <a:lnTo>
                    <a:pt x="79" y="952"/>
                  </a:lnTo>
                  <a:lnTo>
                    <a:pt x="73" y="952"/>
                  </a:lnTo>
                  <a:lnTo>
                    <a:pt x="73" y="982"/>
                  </a:lnTo>
                  <a:lnTo>
                    <a:pt x="57" y="982"/>
                  </a:lnTo>
                  <a:lnTo>
                    <a:pt x="57" y="989"/>
                  </a:lnTo>
                  <a:lnTo>
                    <a:pt x="51" y="989"/>
                  </a:lnTo>
                  <a:lnTo>
                    <a:pt x="51" y="1025"/>
                  </a:lnTo>
                  <a:lnTo>
                    <a:pt x="42" y="1025"/>
                  </a:lnTo>
                  <a:lnTo>
                    <a:pt x="42" y="1048"/>
                  </a:lnTo>
                  <a:lnTo>
                    <a:pt x="36" y="1048"/>
                  </a:lnTo>
                  <a:lnTo>
                    <a:pt x="36" y="1077"/>
                  </a:lnTo>
                  <a:lnTo>
                    <a:pt x="29" y="1077"/>
                  </a:lnTo>
                  <a:lnTo>
                    <a:pt x="29" y="1093"/>
                  </a:lnTo>
                  <a:lnTo>
                    <a:pt x="20" y="1093"/>
                  </a:lnTo>
                  <a:lnTo>
                    <a:pt x="20" y="1121"/>
                  </a:lnTo>
                  <a:lnTo>
                    <a:pt x="6" y="1121"/>
                  </a:lnTo>
                  <a:lnTo>
                    <a:pt x="6" y="1150"/>
                  </a:lnTo>
                  <a:lnTo>
                    <a:pt x="0" y="1150"/>
                  </a:lnTo>
                  <a:lnTo>
                    <a:pt x="0" y="1352"/>
                  </a:lnTo>
                  <a:lnTo>
                    <a:pt x="6" y="1352"/>
                  </a:lnTo>
                  <a:lnTo>
                    <a:pt x="6" y="1357"/>
                  </a:lnTo>
                  <a:lnTo>
                    <a:pt x="42" y="1357"/>
                  </a:lnTo>
                  <a:lnTo>
                    <a:pt x="42" y="1365"/>
                  </a:lnTo>
                  <a:lnTo>
                    <a:pt x="79" y="1365"/>
                  </a:lnTo>
                  <a:lnTo>
                    <a:pt x="79" y="1380"/>
                  </a:lnTo>
                  <a:lnTo>
                    <a:pt x="129" y="1380"/>
                  </a:lnTo>
                  <a:lnTo>
                    <a:pt x="129" y="1388"/>
                  </a:lnTo>
                  <a:lnTo>
                    <a:pt x="160" y="1388"/>
                  </a:lnTo>
                  <a:lnTo>
                    <a:pt x="160" y="1403"/>
                  </a:lnTo>
                  <a:lnTo>
                    <a:pt x="233" y="1403"/>
                  </a:lnTo>
                  <a:lnTo>
                    <a:pt x="233" y="1417"/>
                  </a:lnTo>
                  <a:lnTo>
                    <a:pt x="275" y="1417"/>
                  </a:lnTo>
                  <a:lnTo>
                    <a:pt x="275" y="1425"/>
                  </a:lnTo>
                  <a:lnTo>
                    <a:pt x="312" y="1425"/>
                  </a:lnTo>
                  <a:lnTo>
                    <a:pt x="312" y="1431"/>
                  </a:lnTo>
                  <a:lnTo>
                    <a:pt x="349" y="1431"/>
                  </a:lnTo>
                  <a:lnTo>
                    <a:pt x="349" y="1440"/>
                  </a:lnTo>
                  <a:lnTo>
                    <a:pt x="384" y="1440"/>
                  </a:lnTo>
                  <a:lnTo>
                    <a:pt x="384" y="1446"/>
                  </a:lnTo>
                  <a:lnTo>
                    <a:pt x="421" y="1446"/>
                  </a:lnTo>
                  <a:lnTo>
                    <a:pt x="421" y="1462"/>
                  </a:lnTo>
                  <a:lnTo>
                    <a:pt x="466" y="1462"/>
                  </a:lnTo>
                  <a:lnTo>
                    <a:pt x="466" y="1468"/>
                  </a:lnTo>
                  <a:lnTo>
                    <a:pt x="502" y="1468"/>
                  </a:lnTo>
                  <a:lnTo>
                    <a:pt x="502" y="1477"/>
                  </a:lnTo>
                  <a:lnTo>
                    <a:pt x="538" y="1477"/>
                  </a:lnTo>
                  <a:lnTo>
                    <a:pt x="538" y="1482"/>
                  </a:lnTo>
                  <a:lnTo>
                    <a:pt x="575" y="1482"/>
                  </a:lnTo>
                  <a:lnTo>
                    <a:pt x="575" y="1499"/>
                  </a:lnTo>
                  <a:lnTo>
                    <a:pt x="617" y="1499"/>
                  </a:lnTo>
                  <a:lnTo>
                    <a:pt x="617" y="1505"/>
                  </a:lnTo>
                  <a:lnTo>
                    <a:pt x="654" y="1505"/>
                  </a:lnTo>
                  <a:lnTo>
                    <a:pt x="654" y="1513"/>
                  </a:lnTo>
                  <a:lnTo>
                    <a:pt x="690" y="1513"/>
                  </a:lnTo>
                  <a:lnTo>
                    <a:pt x="690" y="1519"/>
                  </a:lnTo>
                  <a:lnTo>
                    <a:pt x="721" y="1519"/>
                  </a:lnTo>
                  <a:lnTo>
                    <a:pt x="721" y="1536"/>
                  </a:lnTo>
                  <a:lnTo>
                    <a:pt x="800" y="1536"/>
                  </a:lnTo>
                  <a:lnTo>
                    <a:pt x="800" y="1550"/>
                  </a:lnTo>
                  <a:lnTo>
                    <a:pt x="836" y="1550"/>
                  </a:lnTo>
                  <a:lnTo>
                    <a:pt x="836" y="1556"/>
                  </a:lnTo>
                  <a:lnTo>
                    <a:pt x="873" y="1556"/>
                  </a:lnTo>
                  <a:lnTo>
                    <a:pt x="873" y="1565"/>
                  </a:lnTo>
                  <a:lnTo>
                    <a:pt x="917" y="1565"/>
                  </a:lnTo>
                  <a:lnTo>
                    <a:pt x="917" y="1579"/>
                  </a:lnTo>
                  <a:lnTo>
                    <a:pt x="962" y="1579"/>
                  </a:lnTo>
                  <a:lnTo>
                    <a:pt x="962" y="1587"/>
                  </a:lnTo>
                  <a:lnTo>
                    <a:pt x="998" y="1587"/>
                  </a:lnTo>
                  <a:lnTo>
                    <a:pt x="998" y="1594"/>
                  </a:lnTo>
                  <a:lnTo>
                    <a:pt x="1035" y="1594"/>
                  </a:lnTo>
                  <a:lnTo>
                    <a:pt x="1035" y="1601"/>
                  </a:lnTo>
                  <a:lnTo>
                    <a:pt x="1071" y="1601"/>
                  </a:lnTo>
                  <a:lnTo>
                    <a:pt x="1071" y="1616"/>
                  </a:lnTo>
                  <a:lnTo>
                    <a:pt x="1113" y="1616"/>
                  </a:lnTo>
                  <a:lnTo>
                    <a:pt x="1113" y="1624"/>
                  </a:lnTo>
                  <a:lnTo>
                    <a:pt x="1150" y="1624"/>
                  </a:lnTo>
                  <a:lnTo>
                    <a:pt x="1150" y="1638"/>
                  </a:lnTo>
                  <a:lnTo>
                    <a:pt x="1223" y="1638"/>
                  </a:lnTo>
                  <a:lnTo>
                    <a:pt x="1223" y="1647"/>
                  </a:lnTo>
                  <a:lnTo>
                    <a:pt x="1252" y="1647"/>
                  </a:lnTo>
                  <a:lnTo>
                    <a:pt x="1252" y="1653"/>
                  </a:lnTo>
                  <a:lnTo>
                    <a:pt x="1304" y="1653"/>
                  </a:lnTo>
                  <a:lnTo>
                    <a:pt x="1304" y="1667"/>
                  </a:lnTo>
                  <a:lnTo>
                    <a:pt x="1341" y="1667"/>
                  </a:lnTo>
                  <a:lnTo>
                    <a:pt x="1341" y="1675"/>
                  </a:lnTo>
                  <a:lnTo>
                    <a:pt x="1369" y="1675"/>
                  </a:lnTo>
                  <a:lnTo>
                    <a:pt x="1369" y="1684"/>
                  </a:lnTo>
                  <a:lnTo>
                    <a:pt x="1405" y="1684"/>
                  </a:lnTo>
                  <a:lnTo>
                    <a:pt x="1405" y="1698"/>
                  </a:lnTo>
                  <a:lnTo>
                    <a:pt x="1456" y="1698"/>
                  </a:lnTo>
                  <a:lnTo>
                    <a:pt x="1456" y="1704"/>
                  </a:lnTo>
                  <a:lnTo>
                    <a:pt x="1487" y="1704"/>
                  </a:lnTo>
                  <a:lnTo>
                    <a:pt x="1487" y="1712"/>
                  </a:lnTo>
                  <a:lnTo>
                    <a:pt x="1522" y="1712"/>
                  </a:lnTo>
                  <a:lnTo>
                    <a:pt x="1522" y="1720"/>
                  </a:lnTo>
                  <a:lnTo>
                    <a:pt x="1559" y="1720"/>
                  </a:lnTo>
                  <a:lnTo>
                    <a:pt x="1559" y="1735"/>
                  </a:lnTo>
                  <a:lnTo>
                    <a:pt x="1602" y="1735"/>
                  </a:lnTo>
                  <a:lnTo>
                    <a:pt x="1602" y="1741"/>
                  </a:lnTo>
                  <a:lnTo>
                    <a:pt x="1638" y="1741"/>
                  </a:lnTo>
                  <a:lnTo>
                    <a:pt x="1638" y="1757"/>
                  </a:lnTo>
                  <a:lnTo>
                    <a:pt x="1711" y="1757"/>
                  </a:lnTo>
                  <a:lnTo>
                    <a:pt x="1711" y="1763"/>
                  </a:lnTo>
                  <a:lnTo>
                    <a:pt x="1755" y="1763"/>
                  </a:lnTo>
                  <a:lnTo>
                    <a:pt x="1755" y="1772"/>
                  </a:lnTo>
                  <a:lnTo>
                    <a:pt x="1792" y="1772"/>
                  </a:lnTo>
                  <a:lnTo>
                    <a:pt x="1792" y="1786"/>
                  </a:lnTo>
                  <a:lnTo>
                    <a:pt x="1829" y="1786"/>
                  </a:lnTo>
                  <a:lnTo>
                    <a:pt x="1829" y="1794"/>
                  </a:lnTo>
                  <a:lnTo>
                    <a:pt x="1870" y="1794"/>
                  </a:lnTo>
                  <a:lnTo>
                    <a:pt x="1870" y="1800"/>
                  </a:lnTo>
                  <a:lnTo>
                    <a:pt x="1907" y="1800"/>
                  </a:lnTo>
                  <a:lnTo>
                    <a:pt x="1907" y="1814"/>
                  </a:lnTo>
                  <a:lnTo>
                    <a:pt x="1944" y="1814"/>
                  </a:lnTo>
                  <a:lnTo>
                    <a:pt x="1944" y="1823"/>
                  </a:lnTo>
                  <a:lnTo>
                    <a:pt x="1988" y="1823"/>
                  </a:lnTo>
                  <a:lnTo>
                    <a:pt x="1988" y="1829"/>
                  </a:lnTo>
                  <a:lnTo>
                    <a:pt x="2025" y="1829"/>
                  </a:lnTo>
                  <a:lnTo>
                    <a:pt x="2025" y="1845"/>
                  </a:lnTo>
                  <a:lnTo>
                    <a:pt x="2053" y="1845"/>
                  </a:lnTo>
                  <a:lnTo>
                    <a:pt x="2053" y="1851"/>
                  </a:lnTo>
                  <a:lnTo>
                    <a:pt x="2105" y="1851"/>
                  </a:lnTo>
                  <a:lnTo>
                    <a:pt x="2105" y="1845"/>
                  </a:lnTo>
                  <a:lnTo>
                    <a:pt x="2112" y="1845"/>
                  </a:lnTo>
                  <a:lnTo>
                    <a:pt x="2112" y="1800"/>
                  </a:lnTo>
                  <a:lnTo>
                    <a:pt x="2120" y="1800"/>
                  </a:lnTo>
                  <a:lnTo>
                    <a:pt x="2120" y="1772"/>
                  </a:lnTo>
                  <a:lnTo>
                    <a:pt x="2125" y="1772"/>
                  </a:lnTo>
                  <a:lnTo>
                    <a:pt x="2125" y="1757"/>
                  </a:lnTo>
                  <a:lnTo>
                    <a:pt x="2142" y="1757"/>
                  </a:lnTo>
                  <a:lnTo>
                    <a:pt x="2142" y="1712"/>
                  </a:lnTo>
                  <a:lnTo>
                    <a:pt x="2148" y="1712"/>
                  </a:lnTo>
                  <a:lnTo>
                    <a:pt x="2148" y="1684"/>
                  </a:lnTo>
                  <a:lnTo>
                    <a:pt x="2162" y="1684"/>
                  </a:lnTo>
                  <a:lnTo>
                    <a:pt x="2162" y="1667"/>
                  </a:lnTo>
                  <a:lnTo>
                    <a:pt x="2170" y="1667"/>
                  </a:lnTo>
                  <a:lnTo>
                    <a:pt x="2170" y="1638"/>
                  </a:lnTo>
                  <a:lnTo>
                    <a:pt x="2179" y="1638"/>
                  </a:lnTo>
                  <a:lnTo>
                    <a:pt x="2179" y="1624"/>
                  </a:lnTo>
                  <a:lnTo>
                    <a:pt x="2184" y="1624"/>
                  </a:lnTo>
                  <a:lnTo>
                    <a:pt x="2184" y="1587"/>
                  </a:lnTo>
                  <a:lnTo>
                    <a:pt x="2199" y="1587"/>
                  </a:lnTo>
                  <a:lnTo>
                    <a:pt x="2199" y="1565"/>
                  </a:lnTo>
                  <a:lnTo>
                    <a:pt x="2207" y="1565"/>
                  </a:lnTo>
                  <a:lnTo>
                    <a:pt x="2207" y="1536"/>
                  </a:lnTo>
                  <a:lnTo>
                    <a:pt x="2221" y="1536"/>
                  </a:lnTo>
                  <a:lnTo>
                    <a:pt x="2221" y="1482"/>
                  </a:lnTo>
                  <a:lnTo>
                    <a:pt x="2235" y="1482"/>
                  </a:lnTo>
                  <a:lnTo>
                    <a:pt x="2235" y="1468"/>
                  </a:lnTo>
                  <a:lnTo>
                    <a:pt x="2243" y="1468"/>
                  </a:lnTo>
                  <a:lnTo>
                    <a:pt x="2243" y="1440"/>
                  </a:lnTo>
                  <a:lnTo>
                    <a:pt x="2251" y="1440"/>
                  </a:lnTo>
                  <a:lnTo>
                    <a:pt x="2251" y="1425"/>
                  </a:lnTo>
                  <a:lnTo>
                    <a:pt x="2257" y="1425"/>
                  </a:lnTo>
                  <a:lnTo>
                    <a:pt x="2257" y="1403"/>
                  </a:lnTo>
                  <a:lnTo>
                    <a:pt x="2271" y="1403"/>
                  </a:lnTo>
                  <a:lnTo>
                    <a:pt x="2271" y="1380"/>
                  </a:lnTo>
                  <a:lnTo>
                    <a:pt x="2280" y="1380"/>
                  </a:lnTo>
                  <a:lnTo>
                    <a:pt x="2280" y="1357"/>
                  </a:lnTo>
                  <a:lnTo>
                    <a:pt x="2286" y="1357"/>
                  </a:lnTo>
                  <a:lnTo>
                    <a:pt x="2286" y="1321"/>
                  </a:lnTo>
                  <a:lnTo>
                    <a:pt x="2302" y="1321"/>
                  </a:lnTo>
                  <a:lnTo>
                    <a:pt x="2302" y="1297"/>
                  </a:lnTo>
                  <a:lnTo>
                    <a:pt x="2308" y="1297"/>
                  </a:lnTo>
                  <a:lnTo>
                    <a:pt x="2308" y="1261"/>
                  </a:lnTo>
                  <a:lnTo>
                    <a:pt x="2316" y="1261"/>
                  </a:lnTo>
                  <a:lnTo>
                    <a:pt x="2316" y="1240"/>
                  </a:lnTo>
                  <a:lnTo>
                    <a:pt x="2323" y="1240"/>
                  </a:lnTo>
                  <a:lnTo>
                    <a:pt x="2323" y="1224"/>
                  </a:lnTo>
                  <a:lnTo>
                    <a:pt x="2338" y="1224"/>
                  </a:lnTo>
                  <a:lnTo>
                    <a:pt x="2338" y="1196"/>
                  </a:lnTo>
                  <a:lnTo>
                    <a:pt x="2345" y="1196"/>
                  </a:lnTo>
                  <a:lnTo>
                    <a:pt x="2345" y="1181"/>
                  </a:lnTo>
                  <a:lnTo>
                    <a:pt x="2353" y="1181"/>
                  </a:lnTo>
                  <a:lnTo>
                    <a:pt x="2353" y="1145"/>
                  </a:lnTo>
                  <a:lnTo>
                    <a:pt x="2358" y="1145"/>
                  </a:lnTo>
                  <a:lnTo>
                    <a:pt x="2358" y="1121"/>
                  </a:lnTo>
                  <a:lnTo>
                    <a:pt x="2367" y="1121"/>
                  </a:lnTo>
                  <a:lnTo>
                    <a:pt x="2367" y="1108"/>
                  </a:lnTo>
                  <a:lnTo>
                    <a:pt x="2375" y="1108"/>
                  </a:lnTo>
                  <a:lnTo>
                    <a:pt x="2375" y="1077"/>
                  </a:lnTo>
                  <a:lnTo>
                    <a:pt x="2381" y="1077"/>
                  </a:lnTo>
                  <a:lnTo>
                    <a:pt x="2381" y="1048"/>
                  </a:lnTo>
                  <a:lnTo>
                    <a:pt x="2395" y="1048"/>
                  </a:lnTo>
                  <a:lnTo>
                    <a:pt x="2395" y="1025"/>
                  </a:lnTo>
                  <a:lnTo>
                    <a:pt x="2403" y="1025"/>
                  </a:lnTo>
                  <a:lnTo>
                    <a:pt x="2403" y="1002"/>
                  </a:lnTo>
                  <a:lnTo>
                    <a:pt x="2417" y="1002"/>
                  </a:lnTo>
                  <a:lnTo>
                    <a:pt x="2417" y="989"/>
                  </a:lnTo>
                  <a:lnTo>
                    <a:pt x="2425" y="989"/>
                  </a:lnTo>
                  <a:lnTo>
                    <a:pt x="2425" y="960"/>
                  </a:lnTo>
                  <a:lnTo>
                    <a:pt x="2432" y="960"/>
                  </a:lnTo>
                  <a:lnTo>
                    <a:pt x="2432" y="929"/>
                  </a:lnTo>
                  <a:lnTo>
                    <a:pt x="2440" y="929"/>
                  </a:lnTo>
                  <a:lnTo>
                    <a:pt x="2440" y="892"/>
                  </a:lnTo>
                  <a:lnTo>
                    <a:pt x="2454" y="892"/>
                  </a:lnTo>
                  <a:lnTo>
                    <a:pt x="2454" y="872"/>
                  </a:lnTo>
                  <a:lnTo>
                    <a:pt x="2462" y="872"/>
                  </a:lnTo>
                  <a:lnTo>
                    <a:pt x="2462" y="841"/>
                  </a:lnTo>
                  <a:lnTo>
                    <a:pt x="2468" y="841"/>
                  </a:lnTo>
                  <a:lnTo>
                    <a:pt x="2468" y="826"/>
                  </a:lnTo>
                  <a:lnTo>
                    <a:pt x="2476" y="826"/>
                  </a:lnTo>
                  <a:lnTo>
                    <a:pt x="2476" y="789"/>
                  </a:lnTo>
                  <a:lnTo>
                    <a:pt x="2484" y="789"/>
                  </a:lnTo>
                  <a:lnTo>
                    <a:pt x="2484" y="767"/>
                  </a:lnTo>
                  <a:lnTo>
                    <a:pt x="2490" y="767"/>
                  </a:lnTo>
                  <a:lnTo>
                    <a:pt x="2490" y="745"/>
                  </a:lnTo>
                  <a:lnTo>
                    <a:pt x="2504" y="745"/>
                  </a:lnTo>
                  <a:lnTo>
                    <a:pt x="2504" y="723"/>
                  </a:lnTo>
                  <a:lnTo>
                    <a:pt x="2512" y="723"/>
                  </a:lnTo>
                  <a:lnTo>
                    <a:pt x="2512" y="693"/>
                  </a:lnTo>
                  <a:lnTo>
                    <a:pt x="2521" y="693"/>
                  </a:lnTo>
                  <a:lnTo>
                    <a:pt x="2521" y="670"/>
                  </a:lnTo>
                  <a:lnTo>
                    <a:pt x="2534" y="670"/>
                  </a:lnTo>
                  <a:lnTo>
                    <a:pt x="2534" y="472"/>
                  </a:lnTo>
                  <a:lnTo>
                    <a:pt x="2462" y="472"/>
                  </a:lnTo>
                  <a:lnTo>
                    <a:pt x="2462" y="457"/>
                  </a:lnTo>
                  <a:lnTo>
                    <a:pt x="2425" y="457"/>
                  </a:lnTo>
                  <a:lnTo>
                    <a:pt x="2425" y="450"/>
                  </a:lnTo>
                  <a:lnTo>
                    <a:pt x="2375" y="450"/>
                  </a:lnTo>
                  <a:lnTo>
                    <a:pt x="2375" y="435"/>
                  </a:lnTo>
                  <a:lnTo>
                    <a:pt x="2302" y="435"/>
                  </a:lnTo>
                  <a:lnTo>
                    <a:pt x="2302" y="421"/>
                  </a:lnTo>
                  <a:lnTo>
                    <a:pt x="2257" y="421"/>
                  </a:lnTo>
                  <a:lnTo>
                    <a:pt x="2257" y="413"/>
                  </a:lnTo>
                  <a:lnTo>
                    <a:pt x="2221" y="413"/>
                  </a:lnTo>
                  <a:lnTo>
                    <a:pt x="2221" y="406"/>
                  </a:lnTo>
                  <a:lnTo>
                    <a:pt x="2179" y="406"/>
                  </a:lnTo>
                  <a:lnTo>
                    <a:pt x="2179" y="391"/>
                  </a:lnTo>
                  <a:lnTo>
                    <a:pt x="2142" y="391"/>
                  </a:lnTo>
                  <a:lnTo>
                    <a:pt x="2142" y="384"/>
                  </a:lnTo>
                  <a:lnTo>
                    <a:pt x="2105" y="384"/>
                  </a:lnTo>
                  <a:lnTo>
                    <a:pt x="2105" y="375"/>
                  </a:lnTo>
                  <a:lnTo>
                    <a:pt x="2053" y="375"/>
                  </a:lnTo>
                  <a:lnTo>
                    <a:pt x="2053" y="369"/>
                  </a:lnTo>
                  <a:lnTo>
                    <a:pt x="2025" y="369"/>
                  </a:lnTo>
                  <a:lnTo>
                    <a:pt x="2025" y="355"/>
                  </a:lnTo>
                  <a:lnTo>
                    <a:pt x="1974" y="355"/>
                  </a:lnTo>
                  <a:lnTo>
                    <a:pt x="1974" y="347"/>
                  </a:lnTo>
                  <a:lnTo>
                    <a:pt x="1938" y="347"/>
                  </a:lnTo>
                  <a:lnTo>
                    <a:pt x="1938" y="338"/>
                  </a:lnTo>
                  <a:lnTo>
                    <a:pt x="1892" y="338"/>
                  </a:lnTo>
                  <a:lnTo>
                    <a:pt x="1892" y="332"/>
                  </a:lnTo>
                  <a:lnTo>
                    <a:pt x="1857" y="332"/>
                  </a:lnTo>
                  <a:lnTo>
                    <a:pt x="1857" y="324"/>
                  </a:lnTo>
                  <a:lnTo>
                    <a:pt x="1814" y="324"/>
                  </a:lnTo>
                  <a:lnTo>
                    <a:pt x="1814" y="318"/>
                  </a:lnTo>
                  <a:lnTo>
                    <a:pt x="1777" y="318"/>
                  </a:lnTo>
                  <a:lnTo>
                    <a:pt x="1777" y="310"/>
                  </a:lnTo>
                  <a:lnTo>
                    <a:pt x="1733" y="310"/>
                  </a:lnTo>
                  <a:lnTo>
                    <a:pt x="1733" y="296"/>
                  </a:lnTo>
                  <a:lnTo>
                    <a:pt x="1696" y="296"/>
                  </a:lnTo>
                  <a:lnTo>
                    <a:pt x="1696" y="287"/>
                  </a:lnTo>
                  <a:lnTo>
                    <a:pt x="1652" y="287"/>
                  </a:lnTo>
                  <a:lnTo>
                    <a:pt x="1652" y="272"/>
                  </a:lnTo>
                  <a:lnTo>
                    <a:pt x="1574" y="272"/>
                  </a:lnTo>
                  <a:lnTo>
                    <a:pt x="1574" y="259"/>
                  </a:lnTo>
                  <a:lnTo>
                    <a:pt x="1537" y="259"/>
                  </a:lnTo>
                  <a:lnTo>
                    <a:pt x="1537" y="250"/>
                  </a:lnTo>
                  <a:lnTo>
                    <a:pt x="1500" y="250"/>
                  </a:lnTo>
                  <a:lnTo>
                    <a:pt x="1500" y="236"/>
                  </a:lnTo>
                  <a:lnTo>
                    <a:pt x="1456" y="236"/>
                  </a:lnTo>
                  <a:lnTo>
                    <a:pt x="1456" y="228"/>
                  </a:lnTo>
                  <a:lnTo>
                    <a:pt x="1419" y="228"/>
                  </a:lnTo>
                  <a:lnTo>
                    <a:pt x="1419" y="222"/>
                  </a:lnTo>
                  <a:lnTo>
                    <a:pt x="1369" y="222"/>
                  </a:lnTo>
                  <a:lnTo>
                    <a:pt x="1369" y="213"/>
                  </a:lnTo>
                  <a:lnTo>
                    <a:pt x="1341" y="213"/>
                  </a:lnTo>
                  <a:lnTo>
                    <a:pt x="1341" y="208"/>
                  </a:lnTo>
                  <a:lnTo>
                    <a:pt x="1287" y="208"/>
                  </a:lnTo>
                  <a:lnTo>
                    <a:pt x="1287" y="199"/>
                  </a:lnTo>
                  <a:lnTo>
                    <a:pt x="1252" y="199"/>
                  </a:lnTo>
                  <a:lnTo>
                    <a:pt x="1252" y="184"/>
                  </a:lnTo>
                  <a:lnTo>
                    <a:pt x="1209" y="184"/>
                  </a:lnTo>
                  <a:lnTo>
                    <a:pt x="1209" y="177"/>
                  </a:lnTo>
                  <a:lnTo>
                    <a:pt x="1172" y="177"/>
                  </a:lnTo>
                  <a:lnTo>
                    <a:pt x="1172" y="171"/>
                  </a:lnTo>
                  <a:lnTo>
                    <a:pt x="1128" y="171"/>
                  </a:lnTo>
                  <a:lnTo>
                    <a:pt x="1128" y="154"/>
                  </a:lnTo>
                  <a:lnTo>
                    <a:pt x="1091" y="154"/>
                  </a:lnTo>
                  <a:lnTo>
                    <a:pt x="1091" y="148"/>
                  </a:lnTo>
                  <a:lnTo>
                    <a:pt x="1049" y="148"/>
                  </a:lnTo>
                  <a:lnTo>
                    <a:pt x="1049" y="140"/>
                  </a:lnTo>
                  <a:lnTo>
                    <a:pt x="1012" y="140"/>
                  </a:lnTo>
                  <a:lnTo>
                    <a:pt x="1012" y="133"/>
                  </a:lnTo>
                  <a:lnTo>
                    <a:pt x="967" y="133"/>
                  </a:lnTo>
                  <a:lnTo>
                    <a:pt x="967" y="118"/>
                  </a:lnTo>
                  <a:lnTo>
                    <a:pt x="932" y="118"/>
                  </a:lnTo>
                  <a:lnTo>
                    <a:pt x="932" y="111"/>
                  </a:lnTo>
                  <a:lnTo>
                    <a:pt x="852" y="111"/>
                  </a:lnTo>
                  <a:lnTo>
                    <a:pt x="852" y="96"/>
                  </a:lnTo>
                  <a:lnTo>
                    <a:pt x="800" y="96"/>
                  </a:lnTo>
                  <a:lnTo>
                    <a:pt x="800" y="89"/>
                  </a:lnTo>
                  <a:lnTo>
                    <a:pt x="771" y="89"/>
                  </a:lnTo>
                  <a:lnTo>
                    <a:pt x="771" y="80"/>
                  </a:lnTo>
                  <a:lnTo>
                    <a:pt x="721" y="80"/>
                  </a:lnTo>
                  <a:lnTo>
                    <a:pt x="721" y="66"/>
                  </a:lnTo>
                  <a:lnTo>
                    <a:pt x="690" y="66"/>
                  </a:lnTo>
                  <a:lnTo>
                    <a:pt x="690" y="59"/>
                  </a:lnTo>
                  <a:lnTo>
                    <a:pt x="640" y="59"/>
                  </a:lnTo>
                  <a:lnTo>
                    <a:pt x="640" y="52"/>
                  </a:lnTo>
                  <a:lnTo>
                    <a:pt x="603" y="52"/>
                  </a:lnTo>
                  <a:lnTo>
                    <a:pt x="603" y="37"/>
                  </a:lnTo>
                  <a:lnTo>
                    <a:pt x="560" y="37"/>
                  </a:lnTo>
                  <a:lnTo>
                    <a:pt x="560" y="28"/>
                  </a:lnTo>
                  <a:lnTo>
                    <a:pt x="525" y="28"/>
                  </a:lnTo>
                  <a:lnTo>
                    <a:pt x="525" y="23"/>
                  </a:lnTo>
                  <a:lnTo>
                    <a:pt x="488" y="23"/>
                  </a:lnTo>
                  <a:lnTo>
                    <a:pt x="488" y="15"/>
                  </a:lnTo>
                  <a:lnTo>
                    <a:pt x="443" y="15"/>
                  </a:lnTo>
                  <a:lnTo>
                    <a:pt x="443" y="0"/>
                  </a:lnTo>
                  <a:lnTo>
                    <a:pt x="407" y="0"/>
                  </a:lnTo>
                  <a:close/>
                </a:path>
              </a:pathLst>
            </a:custGeom>
            <a:solidFill>
              <a:srgbClr val="0202E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84" name="Freeform 338"/>
            <p:cNvSpPr/>
            <p:nvPr/>
          </p:nvSpPr>
          <p:spPr bwMode="auto">
            <a:xfrm>
              <a:off x="3898" y="1907"/>
              <a:ext cx="240" cy="142"/>
            </a:xfrm>
            <a:custGeom>
              <a:avLst/>
              <a:gdLst>
                <a:gd name="T0" fmla="*/ 0 w 2405"/>
                <a:gd name="T1" fmla="*/ 0 h 1851"/>
                <a:gd name="T2" fmla="*/ 0 w 2405"/>
                <a:gd name="T3" fmla="*/ 0 h 1851"/>
                <a:gd name="T4" fmla="*/ 0 w 2405"/>
                <a:gd name="T5" fmla="*/ 0 h 1851"/>
                <a:gd name="T6" fmla="*/ 0 w 2405"/>
                <a:gd name="T7" fmla="*/ 0 h 1851"/>
                <a:gd name="T8" fmla="*/ 0 w 2405"/>
                <a:gd name="T9" fmla="*/ 0 h 1851"/>
                <a:gd name="T10" fmla="*/ 0 w 2405"/>
                <a:gd name="T11" fmla="*/ 0 h 1851"/>
                <a:gd name="T12" fmla="*/ 0 w 2405"/>
                <a:gd name="T13" fmla="*/ 0 h 1851"/>
                <a:gd name="T14" fmla="*/ 0 w 2405"/>
                <a:gd name="T15" fmla="*/ 0 h 1851"/>
                <a:gd name="T16" fmla="*/ 0 w 2405"/>
                <a:gd name="T17" fmla="*/ 0 h 1851"/>
                <a:gd name="T18" fmla="*/ 0 w 2405"/>
                <a:gd name="T19" fmla="*/ 0 h 1851"/>
                <a:gd name="T20" fmla="*/ 0 w 2405"/>
                <a:gd name="T21" fmla="*/ 0 h 1851"/>
                <a:gd name="T22" fmla="*/ 0 w 2405"/>
                <a:gd name="T23" fmla="*/ 0 h 1851"/>
                <a:gd name="T24" fmla="*/ 0 w 2405"/>
                <a:gd name="T25" fmla="*/ 0 h 1851"/>
                <a:gd name="T26" fmla="*/ 0 w 2405"/>
                <a:gd name="T27" fmla="*/ 0 h 1851"/>
                <a:gd name="T28" fmla="*/ 0 w 2405"/>
                <a:gd name="T29" fmla="*/ 0 h 1851"/>
                <a:gd name="T30" fmla="*/ 0 w 2405"/>
                <a:gd name="T31" fmla="*/ 0 h 1851"/>
                <a:gd name="T32" fmla="*/ 0 w 2405"/>
                <a:gd name="T33" fmla="*/ 0 h 1851"/>
                <a:gd name="T34" fmla="*/ 0 w 2405"/>
                <a:gd name="T35" fmla="*/ 0 h 1851"/>
                <a:gd name="T36" fmla="*/ 0 w 2405"/>
                <a:gd name="T37" fmla="*/ 0 h 1851"/>
                <a:gd name="T38" fmla="*/ 0 w 2405"/>
                <a:gd name="T39" fmla="*/ 0 h 1851"/>
                <a:gd name="T40" fmla="*/ 0 w 2405"/>
                <a:gd name="T41" fmla="*/ 0 h 1851"/>
                <a:gd name="T42" fmla="*/ 0 w 2405"/>
                <a:gd name="T43" fmla="*/ 0 h 1851"/>
                <a:gd name="T44" fmla="*/ 0 w 2405"/>
                <a:gd name="T45" fmla="*/ 0 h 1851"/>
                <a:gd name="T46" fmla="*/ 0 w 2405"/>
                <a:gd name="T47" fmla="*/ 0 h 1851"/>
                <a:gd name="T48" fmla="*/ 0 w 2405"/>
                <a:gd name="T49" fmla="*/ 0 h 1851"/>
                <a:gd name="T50" fmla="*/ 0 w 2405"/>
                <a:gd name="T51" fmla="*/ 0 h 1851"/>
                <a:gd name="T52" fmla="*/ 0 w 2405"/>
                <a:gd name="T53" fmla="*/ 0 h 1851"/>
                <a:gd name="T54" fmla="*/ 0 w 2405"/>
                <a:gd name="T55" fmla="*/ 0 h 1851"/>
                <a:gd name="T56" fmla="*/ 0 w 2405"/>
                <a:gd name="T57" fmla="*/ 0 h 1851"/>
                <a:gd name="T58" fmla="*/ 0 w 2405"/>
                <a:gd name="T59" fmla="*/ 0 h 1851"/>
                <a:gd name="T60" fmla="*/ 0 w 2405"/>
                <a:gd name="T61" fmla="*/ 0 h 1851"/>
                <a:gd name="T62" fmla="*/ 0 w 2405"/>
                <a:gd name="T63" fmla="*/ 0 h 1851"/>
                <a:gd name="T64" fmla="*/ 0 w 2405"/>
                <a:gd name="T65" fmla="*/ 0 h 1851"/>
                <a:gd name="T66" fmla="*/ 0 w 2405"/>
                <a:gd name="T67" fmla="*/ 0 h 1851"/>
                <a:gd name="T68" fmla="*/ 0 w 2405"/>
                <a:gd name="T69" fmla="*/ 0 h 1851"/>
                <a:gd name="T70" fmla="*/ 0 w 2405"/>
                <a:gd name="T71" fmla="*/ 0 h 1851"/>
                <a:gd name="T72" fmla="*/ 0 w 2405"/>
                <a:gd name="T73" fmla="*/ 0 h 1851"/>
                <a:gd name="T74" fmla="*/ 0 w 2405"/>
                <a:gd name="T75" fmla="*/ 0 h 1851"/>
                <a:gd name="T76" fmla="*/ 0 w 2405"/>
                <a:gd name="T77" fmla="*/ 0 h 1851"/>
                <a:gd name="T78" fmla="*/ 0 w 2405"/>
                <a:gd name="T79" fmla="*/ 0 h 1851"/>
                <a:gd name="T80" fmla="*/ 0 w 2405"/>
                <a:gd name="T81" fmla="*/ 0 h 1851"/>
                <a:gd name="T82" fmla="*/ 0 w 2405"/>
                <a:gd name="T83" fmla="*/ 0 h 1851"/>
                <a:gd name="T84" fmla="*/ 0 w 2405"/>
                <a:gd name="T85" fmla="*/ 0 h 1851"/>
                <a:gd name="T86" fmla="*/ 0 w 2405"/>
                <a:gd name="T87" fmla="*/ 0 h 1851"/>
                <a:gd name="T88" fmla="*/ 0 w 2405"/>
                <a:gd name="T89" fmla="*/ 0 h 1851"/>
                <a:gd name="T90" fmla="*/ 0 w 2405"/>
                <a:gd name="T91" fmla="*/ 0 h 1851"/>
                <a:gd name="T92" fmla="*/ 0 w 2405"/>
                <a:gd name="T93" fmla="*/ 0 h 1851"/>
                <a:gd name="T94" fmla="*/ 0 w 2405"/>
                <a:gd name="T95" fmla="*/ 0 h 1851"/>
                <a:gd name="T96" fmla="*/ 0 w 2405"/>
                <a:gd name="T97" fmla="*/ 0 h 1851"/>
                <a:gd name="T98" fmla="*/ 0 w 2405"/>
                <a:gd name="T99" fmla="*/ 0 h 1851"/>
                <a:gd name="T100" fmla="*/ 0 w 2405"/>
                <a:gd name="T101" fmla="*/ 0 h 1851"/>
                <a:gd name="T102" fmla="*/ 0 w 2405"/>
                <a:gd name="T103" fmla="*/ 0 h 1851"/>
                <a:gd name="T104" fmla="*/ 0 w 2405"/>
                <a:gd name="T105" fmla="*/ 0 h 1851"/>
                <a:gd name="T106" fmla="*/ 0 w 2405"/>
                <a:gd name="T107" fmla="*/ 0 h 1851"/>
                <a:gd name="T108" fmla="*/ 0 w 2405"/>
                <a:gd name="T109" fmla="*/ 0 h 1851"/>
                <a:gd name="T110" fmla="*/ 0 w 2405"/>
                <a:gd name="T111" fmla="*/ 0 h 185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5"/>
                <a:gd name="T169" fmla="*/ 0 h 1851"/>
                <a:gd name="T170" fmla="*/ 2405 w 2405"/>
                <a:gd name="T171" fmla="*/ 1851 h 185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5" h="1851">
                  <a:moveTo>
                    <a:pt x="350" y="0"/>
                  </a:moveTo>
                  <a:lnTo>
                    <a:pt x="350" y="28"/>
                  </a:lnTo>
                  <a:lnTo>
                    <a:pt x="342" y="28"/>
                  </a:lnTo>
                  <a:lnTo>
                    <a:pt x="342" y="59"/>
                  </a:lnTo>
                  <a:lnTo>
                    <a:pt x="336" y="59"/>
                  </a:lnTo>
                  <a:lnTo>
                    <a:pt x="336" y="89"/>
                  </a:lnTo>
                  <a:lnTo>
                    <a:pt x="327" y="89"/>
                  </a:lnTo>
                  <a:lnTo>
                    <a:pt x="327" y="111"/>
                  </a:lnTo>
                  <a:lnTo>
                    <a:pt x="314" y="111"/>
                  </a:lnTo>
                  <a:lnTo>
                    <a:pt x="314" y="133"/>
                  </a:lnTo>
                  <a:lnTo>
                    <a:pt x="305" y="133"/>
                  </a:lnTo>
                  <a:lnTo>
                    <a:pt x="305" y="184"/>
                  </a:lnTo>
                  <a:lnTo>
                    <a:pt x="292" y="184"/>
                  </a:lnTo>
                  <a:lnTo>
                    <a:pt x="292" y="208"/>
                  </a:lnTo>
                  <a:lnTo>
                    <a:pt x="285" y="208"/>
                  </a:lnTo>
                  <a:lnTo>
                    <a:pt x="285" y="228"/>
                  </a:lnTo>
                  <a:lnTo>
                    <a:pt x="268" y="228"/>
                  </a:lnTo>
                  <a:lnTo>
                    <a:pt x="268" y="272"/>
                  </a:lnTo>
                  <a:lnTo>
                    <a:pt x="255" y="272"/>
                  </a:lnTo>
                  <a:lnTo>
                    <a:pt x="255" y="310"/>
                  </a:lnTo>
                  <a:lnTo>
                    <a:pt x="249" y="310"/>
                  </a:lnTo>
                  <a:lnTo>
                    <a:pt x="249" y="332"/>
                  </a:lnTo>
                  <a:lnTo>
                    <a:pt x="233" y="332"/>
                  </a:lnTo>
                  <a:lnTo>
                    <a:pt x="233" y="375"/>
                  </a:lnTo>
                  <a:lnTo>
                    <a:pt x="218" y="375"/>
                  </a:lnTo>
                  <a:lnTo>
                    <a:pt x="218" y="406"/>
                  </a:lnTo>
                  <a:lnTo>
                    <a:pt x="212" y="406"/>
                  </a:lnTo>
                  <a:lnTo>
                    <a:pt x="212" y="435"/>
                  </a:lnTo>
                  <a:lnTo>
                    <a:pt x="196" y="435"/>
                  </a:lnTo>
                  <a:lnTo>
                    <a:pt x="196" y="472"/>
                  </a:lnTo>
                  <a:lnTo>
                    <a:pt x="181" y="472"/>
                  </a:lnTo>
                  <a:lnTo>
                    <a:pt x="181" y="509"/>
                  </a:lnTo>
                  <a:lnTo>
                    <a:pt x="176" y="509"/>
                  </a:lnTo>
                  <a:lnTo>
                    <a:pt x="176" y="531"/>
                  </a:lnTo>
                  <a:lnTo>
                    <a:pt x="168" y="531"/>
                  </a:lnTo>
                  <a:lnTo>
                    <a:pt x="168" y="545"/>
                  </a:lnTo>
                  <a:lnTo>
                    <a:pt x="153" y="545"/>
                  </a:lnTo>
                  <a:lnTo>
                    <a:pt x="153" y="576"/>
                  </a:lnTo>
                  <a:lnTo>
                    <a:pt x="146" y="576"/>
                  </a:lnTo>
                  <a:lnTo>
                    <a:pt x="146" y="605"/>
                  </a:lnTo>
                  <a:lnTo>
                    <a:pt x="139" y="605"/>
                  </a:lnTo>
                  <a:lnTo>
                    <a:pt x="139" y="628"/>
                  </a:lnTo>
                  <a:lnTo>
                    <a:pt x="131" y="628"/>
                  </a:lnTo>
                  <a:lnTo>
                    <a:pt x="131" y="650"/>
                  </a:lnTo>
                  <a:lnTo>
                    <a:pt x="117" y="650"/>
                  </a:lnTo>
                  <a:lnTo>
                    <a:pt x="117" y="670"/>
                  </a:lnTo>
                  <a:lnTo>
                    <a:pt x="109" y="670"/>
                  </a:lnTo>
                  <a:lnTo>
                    <a:pt x="109" y="708"/>
                  </a:lnTo>
                  <a:lnTo>
                    <a:pt x="103" y="708"/>
                  </a:lnTo>
                  <a:lnTo>
                    <a:pt x="103" y="723"/>
                  </a:lnTo>
                  <a:lnTo>
                    <a:pt x="94" y="723"/>
                  </a:lnTo>
                  <a:lnTo>
                    <a:pt x="94" y="753"/>
                  </a:lnTo>
                  <a:lnTo>
                    <a:pt x="81" y="753"/>
                  </a:lnTo>
                  <a:lnTo>
                    <a:pt x="81" y="804"/>
                  </a:lnTo>
                  <a:lnTo>
                    <a:pt x="72" y="804"/>
                  </a:lnTo>
                  <a:lnTo>
                    <a:pt x="72" y="826"/>
                  </a:lnTo>
                  <a:lnTo>
                    <a:pt x="59" y="826"/>
                  </a:lnTo>
                  <a:lnTo>
                    <a:pt x="59" y="849"/>
                  </a:lnTo>
                  <a:lnTo>
                    <a:pt x="52" y="849"/>
                  </a:lnTo>
                  <a:lnTo>
                    <a:pt x="52" y="872"/>
                  </a:lnTo>
                  <a:lnTo>
                    <a:pt x="36" y="872"/>
                  </a:lnTo>
                  <a:lnTo>
                    <a:pt x="36" y="892"/>
                  </a:lnTo>
                  <a:lnTo>
                    <a:pt x="30" y="892"/>
                  </a:lnTo>
                  <a:lnTo>
                    <a:pt x="30" y="923"/>
                  </a:lnTo>
                  <a:lnTo>
                    <a:pt x="22" y="923"/>
                  </a:lnTo>
                  <a:lnTo>
                    <a:pt x="22" y="952"/>
                  </a:lnTo>
                  <a:lnTo>
                    <a:pt x="16" y="952"/>
                  </a:lnTo>
                  <a:lnTo>
                    <a:pt x="16" y="982"/>
                  </a:lnTo>
                  <a:lnTo>
                    <a:pt x="0" y="982"/>
                  </a:lnTo>
                  <a:lnTo>
                    <a:pt x="0" y="1365"/>
                  </a:lnTo>
                  <a:lnTo>
                    <a:pt x="22" y="1365"/>
                  </a:lnTo>
                  <a:lnTo>
                    <a:pt x="22" y="1380"/>
                  </a:lnTo>
                  <a:lnTo>
                    <a:pt x="72" y="1380"/>
                  </a:lnTo>
                  <a:lnTo>
                    <a:pt x="72" y="1388"/>
                  </a:lnTo>
                  <a:lnTo>
                    <a:pt x="103" y="1388"/>
                  </a:lnTo>
                  <a:lnTo>
                    <a:pt x="103" y="1403"/>
                  </a:lnTo>
                  <a:lnTo>
                    <a:pt x="176" y="1403"/>
                  </a:lnTo>
                  <a:lnTo>
                    <a:pt x="176" y="1417"/>
                  </a:lnTo>
                  <a:lnTo>
                    <a:pt x="218" y="1417"/>
                  </a:lnTo>
                  <a:lnTo>
                    <a:pt x="218" y="1425"/>
                  </a:lnTo>
                  <a:lnTo>
                    <a:pt x="255" y="1425"/>
                  </a:lnTo>
                  <a:lnTo>
                    <a:pt x="255" y="1431"/>
                  </a:lnTo>
                  <a:lnTo>
                    <a:pt x="292" y="1431"/>
                  </a:lnTo>
                  <a:lnTo>
                    <a:pt x="292" y="1440"/>
                  </a:lnTo>
                  <a:lnTo>
                    <a:pt x="327" y="1440"/>
                  </a:lnTo>
                  <a:lnTo>
                    <a:pt x="327" y="1446"/>
                  </a:lnTo>
                  <a:lnTo>
                    <a:pt x="364" y="1446"/>
                  </a:lnTo>
                  <a:lnTo>
                    <a:pt x="364" y="1462"/>
                  </a:lnTo>
                  <a:lnTo>
                    <a:pt x="409" y="1462"/>
                  </a:lnTo>
                  <a:lnTo>
                    <a:pt x="409" y="1468"/>
                  </a:lnTo>
                  <a:lnTo>
                    <a:pt x="445" y="1468"/>
                  </a:lnTo>
                  <a:lnTo>
                    <a:pt x="445" y="1477"/>
                  </a:lnTo>
                  <a:lnTo>
                    <a:pt x="481" y="1477"/>
                  </a:lnTo>
                  <a:lnTo>
                    <a:pt x="481" y="1482"/>
                  </a:lnTo>
                  <a:lnTo>
                    <a:pt x="518" y="1482"/>
                  </a:lnTo>
                  <a:lnTo>
                    <a:pt x="518" y="1499"/>
                  </a:lnTo>
                  <a:lnTo>
                    <a:pt x="560" y="1499"/>
                  </a:lnTo>
                  <a:lnTo>
                    <a:pt x="560" y="1505"/>
                  </a:lnTo>
                  <a:lnTo>
                    <a:pt x="597" y="1505"/>
                  </a:lnTo>
                  <a:lnTo>
                    <a:pt x="597" y="1513"/>
                  </a:lnTo>
                  <a:lnTo>
                    <a:pt x="633" y="1513"/>
                  </a:lnTo>
                  <a:lnTo>
                    <a:pt x="633" y="1519"/>
                  </a:lnTo>
                  <a:lnTo>
                    <a:pt x="664" y="1519"/>
                  </a:lnTo>
                  <a:lnTo>
                    <a:pt x="664" y="1536"/>
                  </a:lnTo>
                  <a:lnTo>
                    <a:pt x="743" y="1536"/>
                  </a:lnTo>
                  <a:lnTo>
                    <a:pt x="743" y="1550"/>
                  </a:lnTo>
                  <a:lnTo>
                    <a:pt x="779" y="1550"/>
                  </a:lnTo>
                  <a:lnTo>
                    <a:pt x="779" y="1556"/>
                  </a:lnTo>
                  <a:lnTo>
                    <a:pt x="816" y="1556"/>
                  </a:lnTo>
                  <a:lnTo>
                    <a:pt x="816" y="1565"/>
                  </a:lnTo>
                  <a:lnTo>
                    <a:pt x="860" y="1565"/>
                  </a:lnTo>
                  <a:lnTo>
                    <a:pt x="860" y="1579"/>
                  </a:lnTo>
                  <a:lnTo>
                    <a:pt x="905" y="1579"/>
                  </a:lnTo>
                  <a:lnTo>
                    <a:pt x="905" y="1587"/>
                  </a:lnTo>
                  <a:lnTo>
                    <a:pt x="941" y="1587"/>
                  </a:lnTo>
                  <a:lnTo>
                    <a:pt x="941" y="1594"/>
                  </a:lnTo>
                  <a:lnTo>
                    <a:pt x="978" y="1594"/>
                  </a:lnTo>
                  <a:lnTo>
                    <a:pt x="978" y="1601"/>
                  </a:lnTo>
                  <a:lnTo>
                    <a:pt x="1014" y="1601"/>
                  </a:lnTo>
                  <a:lnTo>
                    <a:pt x="1014" y="1616"/>
                  </a:lnTo>
                  <a:lnTo>
                    <a:pt x="1056" y="1616"/>
                  </a:lnTo>
                  <a:lnTo>
                    <a:pt x="1056" y="1624"/>
                  </a:lnTo>
                  <a:lnTo>
                    <a:pt x="1093" y="1624"/>
                  </a:lnTo>
                  <a:lnTo>
                    <a:pt x="1093" y="1638"/>
                  </a:lnTo>
                  <a:lnTo>
                    <a:pt x="1166" y="1638"/>
                  </a:lnTo>
                  <a:lnTo>
                    <a:pt x="1166" y="1647"/>
                  </a:lnTo>
                  <a:lnTo>
                    <a:pt x="1195" y="1647"/>
                  </a:lnTo>
                  <a:lnTo>
                    <a:pt x="1195" y="1653"/>
                  </a:lnTo>
                  <a:lnTo>
                    <a:pt x="1247" y="1653"/>
                  </a:lnTo>
                  <a:lnTo>
                    <a:pt x="1247" y="1667"/>
                  </a:lnTo>
                  <a:lnTo>
                    <a:pt x="1284" y="1667"/>
                  </a:lnTo>
                  <a:lnTo>
                    <a:pt x="1284" y="1675"/>
                  </a:lnTo>
                  <a:lnTo>
                    <a:pt x="1312" y="1675"/>
                  </a:lnTo>
                  <a:lnTo>
                    <a:pt x="1312" y="1684"/>
                  </a:lnTo>
                  <a:lnTo>
                    <a:pt x="1348" y="1684"/>
                  </a:lnTo>
                  <a:lnTo>
                    <a:pt x="1348" y="1698"/>
                  </a:lnTo>
                  <a:lnTo>
                    <a:pt x="1399" y="1698"/>
                  </a:lnTo>
                  <a:lnTo>
                    <a:pt x="1399" y="1704"/>
                  </a:lnTo>
                  <a:lnTo>
                    <a:pt x="1430" y="1704"/>
                  </a:lnTo>
                  <a:lnTo>
                    <a:pt x="1430" y="1712"/>
                  </a:lnTo>
                  <a:lnTo>
                    <a:pt x="1465" y="1712"/>
                  </a:lnTo>
                  <a:lnTo>
                    <a:pt x="1465" y="1720"/>
                  </a:lnTo>
                  <a:lnTo>
                    <a:pt x="1502" y="1720"/>
                  </a:lnTo>
                  <a:lnTo>
                    <a:pt x="1502" y="1735"/>
                  </a:lnTo>
                  <a:lnTo>
                    <a:pt x="1545" y="1735"/>
                  </a:lnTo>
                  <a:lnTo>
                    <a:pt x="1545" y="1741"/>
                  </a:lnTo>
                  <a:lnTo>
                    <a:pt x="1581" y="1741"/>
                  </a:lnTo>
                  <a:lnTo>
                    <a:pt x="1581" y="1757"/>
                  </a:lnTo>
                  <a:lnTo>
                    <a:pt x="1654" y="1757"/>
                  </a:lnTo>
                  <a:lnTo>
                    <a:pt x="1654" y="1763"/>
                  </a:lnTo>
                  <a:lnTo>
                    <a:pt x="1698" y="1763"/>
                  </a:lnTo>
                  <a:lnTo>
                    <a:pt x="1698" y="1772"/>
                  </a:lnTo>
                  <a:lnTo>
                    <a:pt x="1735" y="1772"/>
                  </a:lnTo>
                  <a:lnTo>
                    <a:pt x="1735" y="1786"/>
                  </a:lnTo>
                  <a:lnTo>
                    <a:pt x="1772" y="1786"/>
                  </a:lnTo>
                  <a:lnTo>
                    <a:pt x="1772" y="1794"/>
                  </a:lnTo>
                  <a:lnTo>
                    <a:pt x="1813" y="1794"/>
                  </a:lnTo>
                  <a:lnTo>
                    <a:pt x="1813" y="1800"/>
                  </a:lnTo>
                  <a:lnTo>
                    <a:pt x="1850" y="1800"/>
                  </a:lnTo>
                  <a:lnTo>
                    <a:pt x="1850" y="1814"/>
                  </a:lnTo>
                  <a:lnTo>
                    <a:pt x="1887" y="1814"/>
                  </a:lnTo>
                  <a:lnTo>
                    <a:pt x="1887" y="1823"/>
                  </a:lnTo>
                  <a:lnTo>
                    <a:pt x="1931" y="1823"/>
                  </a:lnTo>
                  <a:lnTo>
                    <a:pt x="1931" y="1829"/>
                  </a:lnTo>
                  <a:lnTo>
                    <a:pt x="1968" y="1829"/>
                  </a:lnTo>
                  <a:lnTo>
                    <a:pt x="1968" y="1845"/>
                  </a:lnTo>
                  <a:lnTo>
                    <a:pt x="1996" y="1845"/>
                  </a:lnTo>
                  <a:lnTo>
                    <a:pt x="1996" y="1851"/>
                  </a:lnTo>
                  <a:lnTo>
                    <a:pt x="2048" y="1851"/>
                  </a:lnTo>
                  <a:lnTo>
                    <a:pt x="2048" y="1845"/>
                  </a:lnTo>
                  <a:lnTo>
                    <a:pt x="2055" y="1845"/>
                  </a:lnTo>
                  <a:lnTo>
                    <a:pt x="2055" y="1800"/>
                  </a:lnTo>
                  <a:lnTo>
                    <a:pt x="2063" y="1800"/>
                  </a:lnTo>
                  <a:lnTo>
                    <a:pt x="2063" y="1772"/>
                  </a:lnTo>
                  <a:lnTo>
                    <a:pt x="2068" y="1772"/>
                  </a:lnTo>
                  <a:lnTo>
                    <a:pt x="2068" y="1757"/>
                  </a:lnTo>
                  <a:lnTo>
                    <a:pt x="2085" y="1757"/>
                  </a:lnTo>
                  <a:lnTo>
                    <a:pt x="2085" y="1712"/>
                  </a:lnTo>
                  <a:lnTo>
                    <a:pt x="2091" y="1712"/>
                  </a:lnTo>
                  <a:lnTo>
                    <a:pt x="2091" y="1684"/>
                  </a:lnTo>
                  <a:lnTo>
                    <a:pt x="2105" y="1684"/>
                  </a:lnTo>
                  <a:lnTo>
                    <a:pt x="2105" y="1667"/>
                  </a:lnTo>
                  <a:lnTo>
                    <a:pt x="2113" y="1667"/>
                  </a:lnTo>
                  <a:lnTo>
                    <a:pt x="2113" y="1638"/>
                  </a:lnTo>
                  <a:lnTo>
                    <a:pt x="2122" y="1638"/>
                  </a:lnTo>
                  <a:lnTo>
                    <a:pt x="2122" y="1624"/>
                  </a:lnTo>
                  <a:lnTo>
                    <a:pt x="2127" y="1624"/>
                  </a:lnTo>
                  <a:lnTo>
                    <a:pt x="2127" y="1587"/>
                  </a:lnTo>
                  <a:lnTo>
                    <a:pt x="2142" y="1587"/>
                  </a:lnTo>
                  <a:lnTo>
                    <a:pt x="2142" y="1565"/>
                  </a:lnTo>
                  <a:lnTo>
                    <a:pt x="2150" y="1565"/>
                  </a:lnTo>
                  <a:lnTo>
                    <a:pt x="2150" y="1536"/>
                  </a:lnTo>
                  <a:lnTo>
                    <a:pt x="2164" y="1536"/>
                  </a:lnTo>
                  <a:lnTo>
                    <a:pt x="2164" y="1482"/>
                  </a:lnTo>
                  <a:lnTo>
                    <a:pt x="2178" y="1482"/>
                  </a:lnTo>
                  <a:lnTo>
                    <a:pt x="2178" y="1468"/>
                  </a:lnTo>
                  <a:lnTo>
                    <a:pt x="2186" y="1468"/>
                  </a:lnTo>
                  <a:lnTo>
                    <a:pt x="2186" y="1440"/>
                  </a:lnTo>
                  <a:lnTo>
                    <a:pt x="2194" y="1440"/>
                  </a:lnTo>
                  <a:lnTo>
                    <a:pt x="2194" y="1425"/>
                  </a:lnTo>
                  <a:lnTo>
                    <a:pt x="2200" y="1425"/>
                  </a:lnTo>
                  <a:lnTo>
                    <a:pt x="2200" y="1403"/>
                  </a:lnTo>
                  <a:lnTo>
                    <a:pt x="2214" y="1403"/>
                  </a:lnTo>
                  <a:lnTo>
                    <a:pt x="2214" y="1380"/>
                  </a:lnTo>
                  <a:lnTo>
                    <a:pt x="2223" y="1380"/>
                  </a:lnTo>
                  <a:lnTo>
                    <a:pt x="2223" y="1357"/>
                  </a:lnTo>
                  <a:lnTo>
                    <a:pt x="2229" y="1357"/>
                  </a:lnTo>
                  <a:lnTo>
                    <a:pt x="2229" y="1321"/>
                  </a:lnTo>
                  <a:lnTo>
                    <a:pt x="2245" y="1321"/>
                  </a:lnTo>
                  <a:lnTo>
                    <a:pt x="2245" y="1297"/>
                  </a:lnTo>
                  <a:lnTo>
                    <a:pt x="2251" y="1297"/>
                  </a:lnTo>
                  <a:lnTo>
                    <a:pt x="2251" y="1261"/>
                  </a:lnTo>
                  <a:lnTo>
                    <a:pt x="2259" y="1261"/>
                  </a:lnTo>
                  <a:lnTo>
                    <a:pt x="2259" y="1240"/>
                  </a:lnTo>
                  <a:lnTo>
                    <a:pt x="2266" y="1240"/>
                  </a:lnTo>
                  <a:lnTo>
                    <a:pt x="2266" y="1224"/>
                  </a:lnTo>
                  <a:lnTo>
                    <a:pt x="2281" y="1224"/>
                  </a:lnTo>
                  <a:lnTo>
                    <a:pt x="2281" y="1196"/>
                  </a:lnTo>
                  <a:lnTo>
                    <a:pt x="2288" y="1196"/>
                  </a:lnTo>
                  <a:lnTo>
                    <a:pt x="2288" y="1181"/>
                  </a:lnTo>
                  <a:lnTo>
                    <a:pt x="2296" y="1181"/>
                  </a:lnTo>
                  <a:lnTo>
                    <a:pt x="2296" y="1145"/>
                  </a:lnTo>
                  <a:lnTo>
                    <a:pt x="2301" y="1145"/>
                  </a:lnTo>
                  <a:lnTo>
                    <a:pt x="2301" y="1121"/>
                  </a:lnTo>
                  <a:lnTo>
                    <a:pt x="2310" y="1121"/>
                  </a:lnTo>
                  <a:lnTo>
                    <a:pt x="2310" y="1108"/>
                  </a:lnTo>
                  <a:lnTo>
                    <a:pt x="2318" y="1108"/>
                  </a:lnTo>
                  <a:lnTo>
                    <a:pt x="2318" y="1077"/>
                  </a:lnTo>
                  <a:lnTo>
                    <a:pt x="2324" y="1077"/>
                  </a:lnTo>
                  <a:lnTo>
                    <a:pt x="2324" y="1048"/>
                  </a:lnTo>
                  <a:lnTo>
                    <a:pt x="2338" y="1048"/>
                  </a:lnTo>
                  <a:lnTo>
                    <a:pt x="2338" y="1025"/>
                  </a:lnTo>
                  <a:lnTo>
                    <a:pt x="2346" y="1025"/>
                  </a:lnTo>
                  <a:lnTo>
                    <a:pt x="2346" y="1002"/>
                  </a:lnTo>
                  <a:lnTo>
                    <a:pt x="2360" y="1002"/>
                  </a:lnTo>
                  <a:lnTo>
                    <a:pt x="2360" y="989"/>
                  </a:lnTo>
                  <a:lnTo>
                    <a:pt x="2368" y="989"/>
                  </a:lnTo>
                  <a:lnTo>
                    <a:pt x="2368" y="960"/>
                  </a:lnTo>
                  <a:lnTo>
                    <a:pt x="2375" y="960"/>
                  </a:lnTo>
                  <a:lnTo>
                    <a:pt x="2375" y="929"/>
                  </a:lnTo>
                  <a:lnTo>
                    <a:pt x="2383" y="929"/>
                  </a:lnTo>
                  <a:lnTo>
                    <a:pt x="2383" y="892"/>
                  </a:lnTo>
                  <a:lnTo>
                    <a:pt x="2397" y="892"/>
                  </a:lnTo>
                  <a:lnTo>
                    <a:pt x="2397" y="872"/>
                  </a:lnTo>
                  <a:lnTo>
                    <a:pt x="2405" y="872"/>
                  </a:lnTo>
                  <a:lnTo>
                    <a:pt x="2405" y="457"/>
                  </a:lnTo>
                  <a:lnTo>
                    <a:pt x="2368" y="457"/>
                  </a:lnTo>
                  <a:lnTo>
                    <a:pt x="2368" y="450"/>
                  </a:lnTo>
                  <a:lnTo>
                    <a:pt x="2318" y="450"/>
                  </a:lnTo>
                  <a:lnTo>
                    <a:pt x="2318" y="435"/>
                  </a:lnTo>
                  <a:lnTo>
                    <a:pt x="2245" y="435"/>
                  </a:lnTo>
                  <a:lnTo>
                    <a:pt x="2245" y="421"/>
                  </a:lnTo>
                  <a:lnTo>
                    <a:pt x="2200" y="421"/>
                  </a:lnTo>
                  <a:lnTo>
                    <a:pt x="2200" y="413"/>
                  </a:lnTo>
                  <a:lnTo>
                    <a:pt x="2164" y="413"/>
                  </a:lnTo>
                  <a:lnTo>
                    <a:pt x="2164" y="406"/>
                  </a:lnTo>
                  <a:lnTo>
                    <a:pt x="2122" y="406"/>
                  </a:lnTo>
                  <a:lnTo>
                    <a:pt x="2122" y="391"/>
                  </a:lnTo>
                  <a:lnTo>
                    <a:pt x="2085" y="391"/>
                  </a:lnTo>
                  <a:lnTo>
                    <a:pt x="2085" y="384"/>
                  </a:lnTo>
                  <a:lnTo>
                    <a:pt x="2048" y="384"/>
                  </a:lnTo>
                  <a:lnTo>
                    <a:pt x="2048" y="375"/>
                  </a:lnTo>
                  <a:lnTo>
                    <a:pt x="1996" y="375"/>
                  </a:lnTo>
                  <a:lnTo>
                    <a:pt x="1996" y="369"/>
                  </a:lnTo>
                  <a:lnTo>
                    <a:pt x="1968" y="369"/>
                  </a:lnTo>
                  <a:lnTo>
                    <a:pt x="1968" y="355"/>
                  </a:lnTo>
                  <a:lnTo>
                    <a:pt x="1917" y="355"/>
                  </a:lnTo>
                  <a:lnTo>
                    <a:pt x="1917" y="347"/>
                  </a:lnTo>
                  <a:lnTo>
                    <a:pt x="1881" y="347"/>
                  </a:lnTo>
                  <a:lnTo>
                    <a:pt x="1881" y="338"/>
                  </a:lnTo>
                  <a:lnTo>
                    <a:pt x="1835" y="338"/>
                  </a:lnTo>
                  <a:lnTo>
                    <a:pt x="1835" y="332"/>
                  </a:lnTo>
                  <a:lnTo>
                    <a:pt x="1800" y="332"/>
                  </a:lnTo>
                  <a:lnTo>
                    <a:pt x="1800" y="324"/>
                  </a:lnTo>
                  <a:lnTo>
                    <a:pt x="1757" y="324"/>
                  </a:lnTo>
                  <a:lnTo>
                    <a:pt x="1757" y="318"/>
                  </a:lnTo>
                  <a:lnTo>
                    <a:pt x="1720" y="318"/>
                  </a:lnTo>
                  <a:lnTo>
                    <a:pt x="1720" y="310"/>
                  </a:lnTo>
                  <a:lnTo>
                    <a:pt x="1676" y="310"/>
                  </a:lnTo>
                  <a:lnTo>
                    <a:pt x="1676" y="296"/>
                  </a:lnTo>
                  <a:lnTo>
                    <a:pt x="1639" y="296"/>
                  </a:lnTo>
                  <a:lnTo>
                    <a:pt x="1639" y="287"/>
                  </a:lnTo>
                  <a:lnTo>
                    <a:pt x="1595" y="287"/>
                  </a:lnTo>
                  <a:lnTo>
                    <a:pt x="1595" y="272"/>
                  </a:lnTo>
                  <a:lnTo>
                    <a:pt x="1517" y="272"/>
                  </a:lnTo>
                  <a:lnTo>
                    <a:pt x="1517" y="259"/>
                  </a:lnTo>
                  <a:lnTo>
                    <a:pt x="1480" y="259"/>
                  </a:lnTo>
                  <a:lnTo>
                    <a:pt x="1480" y="250"/>
                  </a:lnTo>
                  <a:lnTo>
                    <a:pt x="1443" y="250"/>
                  </a:lnTo>
                  <a:lnTo>
                    <a:pt x="1443" y="236"/>
                  </a:lnTo>
                  <a:lnTo>
                    <a:pt x="1399" y="236"/>
                  </a:lnTo>
                  <a:lnTo>
                    <a:pt x="1399" y="228"/>
                  </a:lnTo>
                  <a:lnTo>
                    <a:pt x="1362" y="228"/>
                  </a:lnTo>
                  <a:lnTo>
                    <a:pt x="1362" y="222"/>
                  </a:lnTo>
                  <a:lnTo>
                    <a:pt x="1312" y="222"/>
                  </a:lnTo>
                  <a:lnTo>
                    <a:pt x="1312" y="213"/>
                  </a:lnTo>
                  <a:lnTo>
                    <a:pt x="1284" y="213"/>
                  </a:lnTo>
                  <a:lnTo>
                    <a:pt x="1284" y="208"/>
                  </a:lnTo>
                  <a:lnTo>
                    <a:pt x="1230" y="208"/>
                  </a:lnTo>
                  <a:lnTo>
                    <a:pt x="1230" y="199"/>
                  </a:lnTo>
                  <a:lnTo>
                    <a:pt x="1195" y="199"/>
                  </a:lnTo>
                  <a:lnTo>
                    <a:pt x="1195" y="184"/>
                  </a:lnTo>
                  <a:lnTo>
                    <a:pt x="1152" y="184"/>
                  </a:lnTo>
                  <a:lnTo>
                    <a:pt x="1152" y="177"/>
                  </a:lnTo>
                  <a:lnTo>
                    <a:pt x="1115" y="177"/>
                  </a:lnTo>
                  <a:lnTo>
                    <a:pt x="1115" y="171"/>
                  </a:lnTo>
                  <a:lnTo>
                    <a:pt x="1071" y="171"/>
                  </a:lnTo>
                  <a:lnTo>
                    <a:pt x="1071" y="154"/>
                  </a:lnTo>
                  <a:lnTo>
                    <a:pt x="1034" y="154"/>
                  </a:lnTo>
                  <a:lnTo>
                    <a:pt x="1034" y="148"/>
                  </a:lnTo>
                  <a:lnTo>
                    <a:pt x="992" y="148"/>
                  </a:lnTo>
                  <a:lnTo>
                    <a:pt x="992" y="140"/>
                  </a:lnTo>
                  <a:lnTo>
                    <a:pt x="955" y="140"/>
                  </a:lnTo>
                  <a:lnTo>
                    <a:pt x="955" y="133"/>
                  </a:lnTo>
                  <a:lnTo>
                    <a:pt x="910" y="133"/>
                  </a:lnTo>
                  <a:lnTo>
                    <a:pt x="910" y="118"/>
                  </a:lnTo>
                  <a:lnTo>
                    <a:pt x="875" y="118"/>
                  </a:lnTo>
                  <a:lnTo>
                    <a:pt x="875" y="111"/>
                  </a:lnTo>
                  <a:lnTo>
                    <a:pt x="795" y="111"/>
                  </a:lnTo>
                  <a:lnTo>
                    <a:pt x="795" y="96"/>
                  </a:lnTo>
                  <a:lnTo>
                    <a:pt x="743" y="96"/>
                  </a:lnTo>
                  <a:lnTo>
                    <a:pt x="743" y="89"/>
                  </a:lnTo>
                  <a:lnTo>
                    <a:pt x="714" y="89"/>
                  </a:lnTo>
                  <a:lnTo>
                    <a:pt x="714" y="80"/>
                  </a:lnTo>
                  <a:lnTo>
                    <a:pt x="664" y="80"/>
                  </a:lnTo>
                  <a:lnTo>
                    <a:pt x="664" y="66"/>
                  </a:lnTo>
                  <a:lnTo>
                    <a:pt x="633" y="66"/>
                  </a:lnTo>
                  <a:lnTo>
                    <a:pt x="633" y="59"/>
                  </a:lnTo>
                  <a:lnTo>
                    <a:pt x="583" y="59"/>
                  </a:lnTo>
                  <a:lnTo>
                    <a:pt x="583" y="52"/>
                  </a:lnTo>
                  <a:lnTo>
                    <a:pt x="546" y="52"/>
                  </a:lnTo>
                  <a:lnTo>
                    <a:pt x="546" y="37"/>
                  </a:lnTo>
                  <a:lnTo>
                    <a:pt x="503" y="37"/>
                  </a:lnTo>
                  <a:lnTo>
                    <a:pt x="503" y="28"/>
                  </a:lnTo>
                  <a:lnTo>
                    <a:pt x="468" y="28"/>
                  </a:lnTo>
                  <a:lnTo>
                    <a:pt x="468" y="23"/>
                  </a:lnTo>
                  <a:lnTo>
                    <a:pt x="431" y="23"/>
                  </a:lnTo>
                  <a:lnTo>
                    <a:pt x="431" y="15"/>
                  </a:lnTo>
                  <a:lnTo>
                    <a:pt x="386" y="15"/>
                  </a:lnTo>
                  <a:lnTo>
                    <a:pt x="386" y="0"/>
                  </a:lnTo>
                  <a:lnTo>
                    <a:pt x="350" y="0"/>
                  </a:lnTo>
                  <a:close/>
                </a:path>
              </a:pathLst>
            </a:custGeom>
            <a:solidFill>
              <a:srgbClr val="0202D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85" name="Freeform 339"/>
            <p:cNvSpPr/>
            <p:nvPr/>
          </p:nvSpPr>
          <p:spPr bwMode="auto">
            <a:xfrm>
              <a:off x="3906" y="1907"/>
              <a:ext cx="225" cy="142"/>
            </a:xfrm>
            <a:custGeom>
              <a:avLst/>
              <a:gdLst>
                <a:gd name="T0" fmla="*/ 0 w 2257"/>
                <a:gd name="T1" fmla="*/ 0 h 1851"/>
                <a:gd name="T2" fmla="*/ 0 w 2257"/>
                <a:gd name="T3" fmla="*/ 0 h 1851"/>
                <a:gd name="T4" fmla="*/ 0 w 2257"/>
                <a:gd name="T5" fmla="*/ 0 h 1851"/>
                <a:gd name="T6" fmla="*/ 0 w 2257"/>
                <a:gd name="T7" fmla="*/ 0 h 1851"/>
                <a:gd name="T8" fmla="*/ 0 w 2257"/>
                <a:gd name="T9" fmla="*/ 0 h 1851"/>
                <a:gd name="T10" fmla="*/ 0 w 2257"/>
                <a:gd name="T11" fmla="*/ 0 h 1851"/>
                <a:gd name="T12" fmla="*/ 0 w 2257"/>
                <a:gd name="T13" fmla="*/ 0 h 1851"/>
                <a:gd name="T14" fmla="*/ 0 w 2257"/>
                <a:gd name="T15" fmla="*/ 0 h 1851"/>
                <a:gd name="T16" fmla="*/ 0 w 2257"/>
                <a:gd name="T17" fmla="*/ 0 h 1851"/>
                <a:gd name="T18" fmla="*/ 0 w 2257"/>
                <a:gd name="T19" fmla="*/ 0 h 1851"/>
                <a:gd name="T20" fmla="*/ 0 w 2257"/>
                <a:gd name="T21" fmla="*/ 0 h 1851"/>
                <a:gd name="T22" fmla="*/ 0 w 2257"/>
                <a:gd name="T23" fmla="*/ 0 h 1851"/>
                <a:gd name="T24" fmla="*/ 0 w 2257"/>
                <a:gd name="T25" fmla="*/ 0 h 1851"/>
                <a:gd name="T26" fmla="*/ 0 w 2257"/>
                <a:gd name="T27" fmla="*/ 0 h 1851"/>
                <a:gd name="T28" fmla="*/ 0 w 2257"/>
                <a:gd name="T29" fmla="*/ 0 h 1851"/>
                <a:gd name="T30" fmla="*/ 0 w 2257"/>
                <a:gd name="T31" fmla="*/ 0 h 1851"/>
                <a:gd name="T32" fmla="*/ 0 w 2257"/>
                <a:gd name="T33" fmla="*/ 0 h 1851"/>
                <a:gd name="T34" fmla="*/ 0 w 2257"/>
                <a:gd name="T35" fmla="*/ 0 h 1851"/>
                <a:gd name="T36" fmla="*/ 0 w 2257"/>
                <a:gd name="T37" fmla="*/ 0 h 1851"/>
                <a:gd name="T38" fmla="*/ 0 w 2257"/>
                <a:gd name="T39" fmla="*/ 0 h 1851"/>
                <a:gd name="T40" fmla="*/ 0 w 2257"/>
                <a:gd name="T41" fmla="*/ 0 h 1851"/>
                <a:gd name="T42" fmla="*/ 0 w 2257"/>
                <a:gd name="T43" fmla="*/ 0 h 1851"/>
                <a:gd name="T44" fmla="*/ 0 w 2257"/>
                <a:gd name="T45" fmla="*/ 0 h 1851"/>
                <a:gd name="T46" fmla="*/ 0 w 2257"/>
                <a:gd name="T47" fmla="*/ 0 h 1851"/>
                <a:gd name="T48" fmla="*/ 0 w 2257"/>
                <a:gd name="T49" fmla="*/ 0 h 1851"/>
                <a:gd name="T50" fmla="*/ 0 w 2257"/>
                <a:gd name="T51" fmla="*/ 0 h 1851"/>
                <a:gd name="T52" fmla="*/ 0 w 2257"/>
                <a:gd name="T53" fmla="*/ 0 h 1851"/>
                <a:gd name="T54" fmla="*/ 0 w 2257"/>
                <a:gd name="T55" fmla="*/ 0 h 1851"/>
                <a:gd name="T56" fmla="*/ 0 w 2257"/>
                <a:gd name="T57" fmla="*/ 0 h 1851"/>
                <a:gd name="T58" fmla="*/ 0 w 2257"/>
                <a:gd name="T59" fmla="*/ 0 h 1851"/>
                <a:gd name="T60" fmla="*/ 0 w 2257"/>
                <a:gd name="T61" fmla="*/ 0 h 1851"/>
                <a:gd name="T62" fmla="*/ 0 w 2257"/>
                <a:gd name="T63" fmla="*/ 0 h 1851"/>
                <a:gd name="T64" fmla="*/ 0 w 2257"/>
                <a:gd name="T65" fmla="*/ 0 h 1851"/>
                <a:gd name="T66" fmla="*/ 0 w 2257"/>
                <a:gd name="T67" fmla="*/ 0 h 1851"/>
                <a:gd name="T68" fmla="*/ 0 w 2257"/>
                <a:gd name="T69" fmla="*/ 0 h 1851"/>
                <a:gd name="T70" fmla="*/ 0 w 2257"/>
                <a:gd name="T71" fmla="*/ 0 h 1851"/>
                <a:gd name="T72" fmla="*/ 0 w 2257"/>
                <a:gd name="T73" fmla="*/ 0 h 1851"/>
                <a:gd name="T74" fmla="*/ 0 w 2257"/>
                <a:gd name="T75" fmla="*/ 0 h 1851"/>
                <a:gd name="T76" fmla="*/ 0 w 2257"/>
                <a:gd name="T77" fmla="*/ 0 h 1851"/>
                <a:gd name="T78" fmla="*/ 0 w 2257"/>
                <a:gd name="T79" fmla="*/ 0 h 1851"/>
                <a:gd name="T80" fmla="*/ 0 w 2257"/>
                <a:gd name="T81" fmla="*/ 0 h 1851"/>
                <a:gd name="T82" fmla="*/ 0 w 2257"/>
                <a:gd name="T83" fmla="*/ 0 h 1851"/>
                <a:gd name="T84" fmla="*/ 0 w 2257"/>
                <a:gd name="T85" fmla="*/ 0 h 1851"/>
                <a:gd name="T86" fmla="*/ 0 w 2257"/>
                <a:gd name="T87" fmla="*/ 0 h 1851"/>
                <a:gd name="T88" fmla="*/ 0 w 2257"/>
                <a:gd name="T89" fmla="*/ 0 h 1851"/>
                <a:gd name="T90" fmla="*/ 0 w 2257"/>
                <a:gd name="T91" fmla="*/ 0 h 1851"/>
                <a:gd name="T92" fmla="*/ 0 w 2257"/>
                <a:gd name="T93" fmla="*/ 0 h 1851"/>
                <a:gd name="T94" fmla="*/ 0 w 2257"/>
                <a:gd name="T95" fmla="*/ 0 h 1851"/>
                <a:gd name="T96" fmla="*/ 0 w 2257"/>
                <a:gd name="T97" fmla="*/ 0 h 1851"/>
                <a:gd name="T98" fmla="*/ 0 w 2257"/>
                <a:gd name="T99" fmla="*/ 0 h 1851"/>
                <a:gd name="T100" fmla="*/ 0 w 2257"/>
                <a:gd name="T101" fmla="*/ 0 h 1851"/>
                <a:gd name="T102" fmla="*/ 0 w 2257"/>
                <a:gd name="T103" fmla="*/ 0 h 1851"/>
                <a:gd name="T104" fmla="*/ 0 w 2257"/>
                <a:gd name="T105" fmla="*/ 0 h 1851"/>
                <a:gd name="T106" fmla="*/ 0 w 2257"/>
                <a:gd name="T107" fmla="*/ 0 h 1851"/>
                <a:gd name="T108" fmla="*/ 0 w 2257"/>
                <a:gd name="T109" fmla="*/ 0 h 1851"/>
                <a:gd name="T110" fmla="*/ 0 w 2257"/>
                <a:gd name="T111" fmla="*/ 0 h 1851"/>
                <a:gd name="T112" fmla="*/ 0 w 2257"/>
                <a:gd name="T113" fmla="*/ 0 h 1851"/>
                <a:gd name="T114" fmla="*/ 0 w 2257"/>
                <a:gd name="T115" fmla="*/ 0 h 1851"/>
                <a:gd name="T116" fmla="*/ 0 w 2257"/>
                <a:gd name="T117" fmla="*/ 0 h 1851"/>
                <a:gd name="T118" fmla="*/ 0 w 2257"/>
                <a:gd name="T119" fmla="*/ 0 h 1851"/>
                <a:gd name="T120" fmla="*/ 0 w 2257"/>
                <a:gd name="T121" fmla="*/ 0 h 18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57"/>
                <a:gd name="T184" fmla="*/ 0 h 1851"/>
                <a:gd name="T185" fmla="*/ 2257 w 2257"/>
                <a:gd name="T186" fmla="*/ 1851 h 185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57" h="1851">
                  <a:moveTo>
                    <a:pt x="269" y="0"/>
                  </a:moveTo>
                  <a:lnTo>
                    <a:pt x="269" y="28"/>
                  </a:lnTo>
                  <a:lnTo>
                    <a:pt x="261" y="28"/>
                  </a:lnTo>
                  <a:lnTo>
                    <a:pt x="261" y="59"/>
                  </a:lnTo>
                  <a:lnTo>
                    <a:pt x="255" y="59"/>
                  </a:lnTo>
                  <a:lnTo>
                    <a:pt x="255" y="89"/>
                  </a:lnTo>
                  <a:lnTo>
                    <a:pt x="246" y="89"/>
                  </a:lnTo>
                  <a:lnTo>
                    <a:pt x="246" y="111"/>
                  </a:lnTo>
                  <a:lnTo>
                    <a:pt x="233" y="111"/>
                  </a:lnTo>
                  <a:lnTo>
                    <a:pt x="233" y="133"/>
                  </a:lnTo>
                  <a:lnTo>
                    <a:pt x="224" y="133"/>
                  </a:lnTo>
                  <a:lnTo>
                    <a:pt x="224" y="184"/>
                  </a:lnTo>
                  <a:lnTo>
                    <a:pt x="211" y="184"/>
                  </a:lnTo>
                  <a:lnTo>
                    <a:pt x="211" y="208"/>
                  </a:lnTo>
                  <a:lnTo>
                    <a:pt x="204" y="208"/>
                  </a:lnTo>
                  <a:lnTo>
                    <a:pt x="204" y="228"/>
                  </a:lnTo>
                  <a:lnTo>
                    <a:pt x="187" y="228"/>
                  </a:lnTo>
                  <a:lnTo>
                    <a:pt x="187" y="272"/>
                  </a:lnTo>
                  <a:lnTo>
                    <a:pt x="174" y="272"/>
                  </a:lnTo>
                  <a:lnTo>
                    <a:pt x="174" y="310"/>
                  </a:lnTo>
                  <a:lnTo>
                    <a:pt x="168" y="310"/>
                  </a:lnTo>
                  <a:lnTo>
                    <a:pt x="168" y="332"/>
                  </a:lnTo>
                  <a:lnTo>
                    <a:pt x="152" y="332"/>
                  </a:lnTo>
                  <a:lnTo>
                    <a:pt x="152" y="375"/>
                  </a:lnTo>
                  <a:lnTo>
                    <a:pt x="137" y="375"/>
                  </a:lnTo>
                  <a:lnTo>
                    <a:pt x="137" y="406"/>
                  </a:lnTo>
                  <a:lnTo>
                    <a:pt x="131" y="406"/>
                  </a:lnTo>
                  <a:lnTo>
                    <a:pt x="131" y="435"/>
                  </a:lnTo>
                  <a:lnTo>
                    <a:pt x="115" y="435"/>
                  </a:lnTo>
                  <a:lnTo>
                    <a:pt x="115" y="472"/>
                  </a:lnTo>
                  <a:lnTo>
                    <a:pt x="100" y="472"/>
                  </a:lnTo>
                  <a:lnTo>
                    <a:pt x="100" y="509"/>
                  </a:lnTo>
                  <a:lnTo>
                    <a:pt x="95" y="509"/>
                  </a:lnTo>
                  <a:lnTo>
                    <a:pt x="95" y="531"/>
                  </a:lnTo>
                  <a:lnTo>
                    <a:pt x="87" y="531"/>
                  </a:lnTo>
                  <a:lnTo>
                    <a:pt x="87" y="545"/>
                  </a:lnTo>
                  <a:lnTo>
                    <a:pt x="72" y="545"/>
                  </a:lnTo>
                  <a:lnTo>
                    <a:pt x="72" y="576"/>
                  </a:lnTo>
                  <a:lnTo>
                    <a:pt x="65" y="576"/>
                  </a:lnTo>
                  <a:lnTo>
                    <a:pt x="65" y="605"/>
                  </a:lnTo>
                  <a:lnTo>
                    <a:pt x="58" y="605"/>
                  </a:lnTo>
                  <a:lnTo>
                    <a:pt x="58" y="628"/>
                  </a:lnTo>
                  <a:lnTo>
                    <a:pt x="50" y="628"/>
                  </a:lnTo>
                  <a:lnTo>
                    <a:pt x="50" y="650"/>
                  </a:lnTo>
                  <a:lnTo>
                    <a:pt x="36" y="650"/>
                  </a:lnTo>
                  <a:lnTo>
                    <a:pt x="36" y="670"/>
                  </a:lnTo>
                  <a:lnTo>
                    <a:pt x="28" y="670"/>
                  </a:lnTo>
                  <a:lnTo>
                    <a:pt x="28" y="708"/>
                  </a:lnTo>
                  <a:lnTo>
                    <a:pt x="22" y="708"/>
                  </a:lnTo>
                  <a:lnTo>
                    <a:pt x="22" y="723"/>
                  </a:lnTo>
                  <a:lnTo>
                    <a:pt x="13" y="723"/>
                  </a:lnTo>
                  <a:lnTo>
                    <a:pt x="13" y="753"/>
                  </a:lnTo>
                  <a:lnTo>
                    <a:pt x="0" y="753"/>
                  </a:lnTo>
                  <a:lnTo>
                    <a:pt x="0" y="1388"/>
                  </a:lnTo>
                  <a:lnTo>
                    <a:pt x="22" y="1388"/>
                  </a:lnTo>
                  <a:lnTo>
                    <a:pt x="22" y="1403"/>
                  </a:lnTo>
                  <a:lnTo>
                    <a:pt x="95" y="1403"/>
                  </a:lnTo>
                  <a:lnTo>
                    <a:pt x="95" y="1417"/>
                  </a:lnTo>
                  <a:lnTo>
                    <a:pt x="137" y="1417"/>
                  </a:lnTo>
                  <a:lnTo>
                    <a:pt x="137" y="1425"/>
                  </a:lnTo>
                  <a:lnTo>
                    <a:pt x="174" y="1425"/>
                  </a:lnTo>
                  <a:lnTo>
                    <a:pt x="174" y="1431"/>
                  </a:lnTo>
                  <a:lnTo>
                    <a:pt x="211" y="1431"/>
                  </a:lnTo>
                  <a:lnTo>
                    <a:pt x="211" y="1440"/>
                  </a:lnTo>
                  <a:lnTo>
                    <a:pt x="246" y="1440"/>
                  </a:lnTo>
                  <a:lnTo>
                    <a:pt x="246" y="1446"/>
                  </a:lnTo>
                  <a:lnTo>
                    <a:pt x="283" y="1446"/>
                  </a:lnTo>
                  <a:lnTo>
                    <a:pt x="283" y="1462"/>
                  </a:lnTo>
                  <a:lnTo>
                    <a:pt x="328" y="1462"/>
                  </a:lnTo>
                  <a:lnTo>
                    <a:pt x="328" y="1468"/>
                  </a:lnTo>
                  <a:lnTo>
                    <a:pt x="364" y="1468"/>
                  </a:lnTo>
                  <a:lnTo>
                    <a:pt x="364" y="1477"/>
                  </a:lnTo>
                  <a:lnTo>
                    <a:pt x="400" y="1477"/>
                  </a:lnTo>
                  <a:lnTo>
                    <a:pt x="400" y="1482"/>
                  </a:lnTo>
                  <a:lnTo>
                    <a:pt x="437" y="1482"/>
                  </a:lnTo>
                  <a:lnTo>
                    <a:pt x="437" y="1499"/>
                  </a:lnTo>
                  <a:lnTo>
                    <a:pt x="479" y="1499"/>
                  </a:lnTo>
                  <a:lnTo>
                    <a:pt x="479" y="1505"/>
                  </a:lnTo>
                  <a:lnTo>
                    <a:pt x="516" y="1505"/>
                  </a:lnTo>
                  <a:lnTo>
                    <a:pt x="516" y="1513"/>
                  </a:lnTo>
                  <a:lnTo>
                    <a:pt x="552" y="1513"/>
                  </a:lnTo>
                  <a:lnTo>
                    <a:pt x="552" y="1519"/>
                  </a:lnTo>
                  <a:lnTo>
                    <a:pt x="583" y="1519"/>
                  </a:lnTo>
                  <a:lnTo>
                    <a:pt x="583" y="1536"/>
                  </a:lnTo>
                  <a:lnTo>
                    <a:pt x="662" y="1536"/>
                  </a:lnTo>
                  <a:lnTo>
                    <a:pt x="662" y="1550"/>
                  </a:lnTo>
                  <a:lnTo>
                    <a:pt x="698" y="1550"/>
                  </a:lnTo>
                  <a:lnTo>
                    <a:pt x="698" y="1556"/>
                  </a:lnTo>
                  <a:lnTo>
                    <a:pt x="735" y="1556"/>
                  </a:lnTo>
                  <a:lnTo>
                    <a:pt x="735" y="1565"/>
                  </a:lnTo>
                  <a:lnTo>
                    <a:pt x="779" y="1565"/>
                  </a:lnTo>
                  <a:lnTo>
                    <a:pt x="779" y="1579"/>
                  </a:lnTo>
                  <a:lnTo>
                    <a:pt x="824" y="1579"/>
                  </a:lnTo>
                  <a:lnTo>
                    <a:pt x="824" y="1587"/>
                  </a:lnTo>
                  <a:lnTo>
                    <a:pt x="860" y="1587"/>
                  </a:lnTo>
                  <a:lnTo>
                    <a:pt x="860" y="1594"/>
                  </a:lnTo>
                  <a:lnTo>
                    <a:pt x="897" y="1594"/>
                  </a:lnTo>
                  <a:lnTo>
                    <a:pt x="897" y="1601"/>
                  </a:lnTo>
                  <a:lnTo>
                    <a:pt x="933" y="1601"/>
                  </a:lnTo>
                  <a:lnTo>
                    <a:pt x="933" y="1616"/>
                  </a:lnTo>
                  <a:lnTo>
                    <a:pt x="975" y="1616"/>
                  </a:lnTo>
                  <a:lnTo>
                    <a:pt x="975" y="1624"/>
                  </a:lnTo>
                  <a:lnTo>
                    <a:pt x="1012" y="1624"/>
                  </a:lnTo>
                  <a:lnTo>
                    <a:pt x="1012" y="1638"/>
                  </a:lnTo>
                  <a:lnTo>
                    <a:pt x="1085" y="1638"/>
                  </a:lnTo>
                  <a:lnTo>
                    <a:pt x="1085" y="1647"/>
                  </a:lnTo>
                  <a:lnTo>
                    <a:pt x="1114" y="1647"/>
                  </a:lnTo>
                  <a:lnTo>
                    <a:pt x="1114" y="1653"/>
                  </a:lnTo>
                  <a:lnTo>
                    <a:pt x="1166" y="1653"/>
                  </a:lnTo>
                  <a:lnTo>
                    <a:pt x="1166" y="1667"/>
                  </a:lnTo>
                  <a:lnTo>
                    <a:pt x="1203" y="1667"/>
                  </a:lnTo>
                  <a:lnTo>
                    <a:pt x="1203" y="1675"/>
                  </a:lnTo>
                  <a:lnTo>
                    <a:pt x="1231" y="1675"/>
                  </a:lnTo>
                  <a:lnTo>
                    <a:pt x="1231" y="1684"/>
                  </a:lnTo>
                  <a:lnTo>
                    <a:pt x="1267" y="1684"/>
                  </a:lnTo>
                  <a:lnTo>
                    <a:pt x="1267" y="1698"/>
                  </a:lnTo>
                  <a:lnTo>
                    <a:pt x="1318" y="1698"/>
                  </a:lnTo>
                  <a:lnTo>
                    <a:pt x="1318" y="1704"/>
                  </a:lnTo>
                  <a:lnTo>
                    <a:pt x="1349" y="1704"/>
                  </a:lnTo>
                  <a:lnTo>
                    <a:pt x="1349" y="1712"/>
                  </a:lnTo>
                  <a:lnTo>
                    <a:pt x="1384" y="1712"/>
                  </a:lnTo>
                  <a:lnTo>
                    <a:pt x="1384" y="1720"/>
                  </a:lnTo>
                  <a:lnTo>
                    <a:pt x="1421" y="1720"/>
                  </a:lnTo>
                  <a:lnTo>
                    <a:pt x="1421" y="1735"/>
                  </a:lnTo>
                  <a:lnTo>
                    <a:pt x="1464" y="1735"/>
                  </a:lnTo>
                  <a:lnTo>
                    <a:pt x="1464" y="1741"/>
                  </a:lnTo>
                  <a:lnTo>
                    <a:pt x="1500" y="1741"/>
                  </a:lnTo>
                  <a:lnTo>
                    <a:pt x="1500" y="1757"/>
                  </a:lnTo>
                  <a:lnTo>
                    <a:pt x="1573" y="1757"/>
                  </a:lnTo>
                  <a:lnTo>
                    <a:pt x="1573" y="1763"/>
                  </a:lnTo>
                  <a:lnTo>
                    <a:pt x="1617" y="1763"/>
                  </a:lnTo>
                  <a:lnTo>
                    <a:pt x="1617" y="1772"/>
                  </a:lnTo>
                  <a:lnTo>
                    <a:pt x="1654" y="1772"/>
                  </a:lnTo>
                  <a:lnTo>
                    <a:pt x="1654" y="1786"/>
                  </a:lnTo>
                  <a:lnTo>
                    <a:pt x="1691" y="1786"/>
                  </a:lnTo>
                  <a:lnTo>
                    <a:pt x="1691" y="1794"/>
                  </a:lnTo>
                  <a:lnTo>
                    <a:pt x="1732" y="1794"/>
                  </a:lnTo>
                  <a:lnTo>
                    <a:pt x="1732" y="1800"/>
                  </a:lnTo>
                  <a:lnTo>
                    <a:pt x="1769" y="1800"/>
                  </a:lnTo>
                  <a:lnTo>
                    <a:pt x="1769" y="1814"/>
                  </a:lnTo>
                  <a:lnTo>
                    <a:pt x="1806" y="1814"/>
                  </a:lnTo>
                  <a:lnTo>
                    <a:pt x="1806" y="1823"/>
                  </a:lnTo>
                  <a:lnTo>
                    <a:pt x="1850" y="1823"/>
                  </a:lnTo>
                  <a:lnTo>
                    <a:pt x="1850" y="1829"/>
                  </a:lnTo>
                  <a:lnTo>
                    <a:pt x="1887" y="1829"/>
                  </a:lnTo>
                  <a:lnTo>
                    <a:pt x="1887" y="1845"/>
                  </a:lnTo>
                  <a:lnTo>
                    <a:pt x="1915" y="1845"/>
                  </a:lnTo>
                  <a:lnTo>
                    <a:pt x="1915" y="1851"/>
                  </a:lnTo>
                  <a:lnTo>
                    <a:pt x="1967" y="1851"/>
                  </a:lnTo>
                  <a:lnTo>
                    <a:pt x="1967" y="1845"/>
                  </a:lnTo>
                  <a:lnTo>
                    <a:pt x="1974" y="1845"/>
                  </a:lnTo>
                  <a:lnTo>
                    <a:pt x="1974" y="1800"/>
                  </a:lnTo>
                  <a:lnTo>
                    <a:pt x="1982" y="1800"/>
                  </a:lnTo>
                  <a:lnTo>
                    <a:pt x="1982" y="1772"/>
                  </a:lnTo>
                  <a:lnTo>
                    <a:pt x="1987" y="1772"/>
                  </a:lnTo>
                  <a:lnTo>
                    <a:pt x="1987" y="1757"/>
                  </a:lnTo>
                  <a:lnTo>
                    <a:pt x="2004" y="1757"/>
                  </a:lnTo>
                  <a:lnTo>
                    <a:pt x="2004" y="1712"/>
                  </a:lnTo>
                  <a:lnTo>
                    <a:pt x="2010" y="1712"/>
                  </a:lnTo>
                  <a:lnTo>
                    <a:pt x="2010" y="1684"/>
                  </a:lnTo>
                  <a:lnTo>
                    <a:pt x="2024" y="1684"/>
                  </a:lnTo>
                  <a:lnTo>
                    <a:pt x="2024" y="1667"/>
                  </a:lnTo>
                  <a:lnTo>
                    <a:pt x="2032" y="1667"/>
                  </a:lnTo>
                  <a:lnTo>
                    <a:pt x="2032" y="1638"/>
                  </a:lnTo>
                  <a:lnTo>
                    <a:pt x="2041" y="1638"/>
                  </a:lnTo>
                  <a:lnTo>
                    <a:pt x="2041" y="1624"/>
                  </a:lnTo>
                  <a:lnTo>
                    <a:pt x="2046" y="1624"/>
                  </a:lnTo>
                  <a:lnTo>
                    <a:pt x="2046" y="1587"/>
                  </a:lnTo>
                  <a:lnTo>
                    <a:pt x="2061" y="1587"/>
                  </a:lnTo>
                  <a:lnTo>
                    <a:pt x="2061" y="1565"/>
                  </a:lnTo>
                  <a:lnTo>
                    <a:pt x="2069" y="1565"/>
                  </a:lnTo>
                  <a:lnTo>
                    <a:pt x="2069" y="1536"/>
                  </a:lnTo>
                  <a:lnTo>
                    <a:pt x="2083" y="1536"/>
                  </a:lnTo>
                  <a:lnTo>
                    <a:pt x="2083" y="1482"/>
                  </a:lnTo>
                  <a:lnTo>
                    <a:pt x="2097" y="1482"/>
                  </a:lnTo>
                  <a:lnTo>
                    <a:pt x="2097" y="1468"/>
                  </a:lnTo>
                  <a:lnTo>
                    <a:pt x="2105" y="1468"/>
                  </a:lnTo>
                  <a:lnTo>
                    <a:pt x="2105" y="1440"/>
                  </a:lnTo>
                  <a:lnTo>
                    <a:pt x="2113" y="1440"/>
                  </a:lnTo>
                  <a:lnTo>
                    <a:pt x="2113" y="1425"/>
                  </a:lnTo>
                  <a:lnTo>
                    <a:pt x="2119" y="1425"/>
                  </a:lnTo>
                  <a:lnTo>
                    <a:pt x="2119" y="1403"/>
                  </a:lnTo>
                  <a:lnTo>
                    <a:pt x="2133" y="1403"/>
                  </a:lnTo>
                  <a:lnTo>
                    <a:pt x="2133" y="1380"/>
                  </a:lnTo>
                  <a:lnTo>
                    <a:pt x="2142" y="1380"/>
                  </a:lnTo>
                  <a:lnTo>
                    <a:pt x="2142" y="1357"/>
                  </a:lnTo>
                  <a:lnTo>
                    <a:pt x="2148" y="1357"/>
                  </a:lnTo>
                  <a:lnTo>
                    <a:pt x="2148" y="1321"/>
                  </a:lnTo>
                  <a:lnTo>
                    <a:pt x="2164" y="1321"/>
                  </a:lnTo>
                  <a:lnTo>
                    <a:pt x="2164" y="1297"/>
                  </a:lnTo>
                  <a:lnTo>
                    <a:pt x="2170" y="1297"/>
                  </a:lnTo>
                  <a:lnTo>
                    <a:pt x="2170" y="1261"/>
                  </a:lnTo>
                  <a:lnTo>
                    <a:pt x="2178" y="1261"/>
                  </a:lnTo>
                  <a:lnTo>
                    <a:pt x="2178" y="1240"/>
                  </a:lnTo>
                  <a:lnTo>
                    <a:pt x="2185" y="1240"/>
                  </a:lnTo>
                  <a:lnTo>
                    <a:pt x="2185" y="1224"/>
                  </a:lnTo>
                  <a:lnTo>
                    <a:pt x="2200" y="1224"/>
                  </a:lnTo>
                  <a:lnTo>
                    <a:pt x="2200" y="1196"/>
                  </a:lnTo>
                  <a:lnTo>
                    <a:pt x="2207" y="1196"/>
                  </a:lnTo>
                  <a:lnTo>
                    <a:pt x="2207" y="1181"/>
                  </a:lnTo>
                  <a:lnTo>
                    <a:pt x="2215" y="1181"/>
                  </a:lnTo>
                  <a:lnTo>
                    <a:pt x="2215" y="1145"/>
                  </a:lnTo>
                  <a:lnTo>
                    <a:pt x="2220" y="1145"/>
                  </a:lnTo>
                  <a:lnTo>
                    <a:pt x="2220" y="1121"/>
                  </a:lnTo>
                  <a:lnTo>
                    <a:pt x="2229" y="1121"/>
                  </a:lnTo>
                  <a:lnTo>
                    <a:pt x="2229" y="1108"/>
                  </a:lnTo>
                  <a:lnTo>
                    <a:pt x="2237" y="1108"/>
                  </a:lnTo>
                  <a:lnTo>
                    <a:pt x="2237" y="1077"/>
                  </a:lnTo>
                  <a:lnTo>
                    <a:pt x="2243" y="1077"/>
                  </a:lnTo>
                  <a:lnTo>
                    <a:pt x="2243" y="1048"/>
                  </a:lnTo>
                  <a:lnTo>
                    <a:pt x="2257" y="1048"/>
                  </a:lnTo>
                  <a:lnTo>
                    <a:pt x="2257" y="450"/>
                  </a:lnTo>
                  <a:lnTo>
                    <a:pt x="2237" y="450"/>
                  </a:lnTo>
                  <a:lnTo>
                    <a:pt x="2237" y="435"/>
                  </a:lnTo>
                  <a:lnTo>
                    <a:pt x="2164" y="435"/>
                  </a:lnTo>
                  <a:lnTo>
                    <a:pt x="2164" y="421"/>
                  </a:lnTo>
                  <a:lnTo>
                    <a:pt x="2119" y="421"/>
                  </a:lnTo>
                  <a:lnTo>
                    <a:pt x="2119" y="413"/>
                  </a:lnTo>
                  <a:lnTo>
                    <a:pt x="2083" y="413"/>
                  </a:lnTo>
                  <a:lnTo>
                    <a:pt x="2083" y="406"/>
                  </a:lnTo>
                  <a:lnTo>
                    <a:pt x="2041" y="406"/>
                  </a:lnTo>
                  <a:lnTo>
                    <a:pt x="2041" y="391"/>
                  </a:lnTo>
                  <a:lnTo>
                    <a:pt x="2004" y="391"/>
                  </a:lnTo>
                  <a:lnTo>
                    <a:pt x="2004" y="384"/>
                  </a:lnTo>
                  <a:lnTo>
                    <a:pt x="1967" y="384"/>
                  </a:lnTo>
                  <a:lnTo>
                    <a:pt x="1967" y="375"/>
                  </a:lnTo>
                  <a:lnTo>
                    <a:pt x="1915" y="375"/>
                  </a:lnTo>
                  <a:lnTo>
                    <a:pt x="1915" y="369"/>
                  </a:lnTo>
                  <a:lnTo>
                    <a:pt x="1887" y="369"/>
                  </a:lnTo>
                  <a:lnTo>
                    <a:pt x="1887" y="355"/>
                  </a:lnTo>
                  <a:lnTo>
                    <a:pt x="1836" y="355"/>
                  </a:lnTo>
                  <a:lnTo>
                    <a:pt x="1836" y="347"/>
                  </a:lnTo>
                  <a:lnTo>
                    <a:pt x="1800" y="347"/>
                  </a:lnTo>
                  <a:lnTo>
                    <a:pt x="1800" y="338"/>
                  </a:lnTo>
                  <a:lnTo>
                    <a:pt x="1754" y="338"/>
                  </a:lnTo>
                  <a:lnTo>
                    <a:pt x="1754" y="332"/>
                  </a:lnTo>
                  <a:lnTo>
                    <a:pt x="1719" y="332"/>
                  </a:lnTo>
                  <a:lnTo>
                    <a:pt x="1719" y="324"/>
                  </a:lnTo>
                  <a:lnTo>
                    <a:pt x="1676" y="324"/>
                  </a:lnTo>
                  <a:lnTo>
                    <a:pt x="1676" y="318"/>
                  </a:lnTo>
                  <a:lnTo>
                    <a:pt x="1639" y="318"/>
                  </a:lnTo>
                  <a:lnTo>
                    <a:pt x="1639" y="310"/>
                  </a:lnTo>
                  <a:lnTo>
                    <a:pt x="1595" y="310"/>
                  </a:lnTo>
                  <a:lnTo>
                    <a:pt x="1595" y="296"/>
                  </a:lnTo>
                  <a:lnTo>
                    <a:pt x="1558" y="296"/>
                  </a:lnTo>
                  <a:lnTo>
                    <a:pt x="1558" y="287"/>
                  </a:lnTo>
                  <a:lnTo>
                    <a:pt x="1514" y="287"/>
                  </a:lnTo>
                  <a:lnTo>
                    <a:pt x="1514" y="272"/>
                  </a:lnTo>
                  <a:lnTo>
                    <a:pt x="1436" y="272"/>
                  </a:lnTo>
                  <a:lnTo>
                    <a:pt x="1436" y="259"/>
                  </a:lnTo>
                  <a:lnTo>
                    <a:pt x="1399" y="259"/>
                  </a:lnTo>
                  <a:lnTo>
                    <a:pt x="1399" y="250"/>
                  </a:lnTo>
                  <a:lnTo>
                    <a:pt x="1362" y="250"/>
                  </a:lnTo>
                  <a:lnTo>
                    <a:pt x="1362" y="236"/>
                  </a:lnTo>
                  <a:lnTo>
                    <a:pt x="1318" y="236"/>
                  </a:lnTo>
                  <a:lnTo>
                    <a:pt x="1318" y="228"/>
                  </a:lnTo>
                  <a:lnTo>
                    <a:pt x="1281" y="228"/>
                  </a:lnTo>
                  <a:lnTo>
                    <a:pt x="1281" y="222"/>
                  </a:lnTo>
                  <a:lnTo>
                    <a:pt x="1231" y="222"/>
                  </a:lnTo>
                  <a:lnTo>
                    <a:pt x="1231" y="213"/>
                  </a:lnTo>
                  <a:lnTo>
                    <a:pt x="1203" y="213"/>
                  </a:lnTo>
                  <a:lnTo>
                    <a:pt x="1203" y="208"/>
                  </a:lnTo>
                  <a:lnTo>
                    <a:pt x="1149" y="208"/>
                  </a:lnTo>
                  <a:lnTo>
                    <a:pt x="1149" y="199"/>
                  </a:lnTo>
                  <a:lnTo>
                    <a:pt x="1114" y="199"/>
                  </a:lnTo>
                  <a:lnTo>
                    <a:pt x="1114" y="184"/>
                  </a:lnTo>
                  <a:lnTo>
                    <a:pt x="1071" y="184"/>
                  </a:lnTo>
                  <a:lnTo>
                    <a:pt x="1071" y="177"/>
                  </a:lnTo>
                  <a:lnTo>
                    <a:pt x="1034" y="177"/>
                  </a:lnTo>
                  <a:lnTo>
                    <a:pt x="1034" y="171"/>
                  </a:lnTo>
                  <a:lnTo>
                    <a:pt x="990" y="171"/>
                  </a:lnTo>
                  <a:lnTo>
                    <a:pt x="990" y="154"/>
                  </a:lnTo>
                  <a:lnTo>
                    <a:pt x="953" y="154"/>
                  </a:lnTo>
                  <a:lnTo>
                    <a:pt x="953" y="148"/>
                  </a:lnTo>
                  <a:lnTo>
                    <a:pt x="911" y="148"/>
                  </a:lnTo>
                  <a:lnTo>
                    <a:pt x="911" y="140"/>
                  </a:lnTo>
                  <a:lnTo>
                    <a:pt x="874" y="140"/>
                  </a:lnTo>
                  <a:lnTo>
                    <a:pt x="874" y="133"/>
                  </a:lnTo>
                  <a:lnTo>
                    <a:pt x="829" y="133"/>
                  </a:lnTo>
                  <a:lnTo>
                    <a:pt x="829" y="118"/>
                  </a:lnTo>
                  <a:lnTo>
                    <a:pt x="794" y="118"/>
                  </a:lnTo>
                  <a:lnTo>
                    <a:pt x="794" y="111"/>
                  </a:lnTo>
                  <a:lnTo>
                    <a:pt x="714" y="111"/>
                  </a:lnTo>
                  <a:lnTo>
                    <a:pt x="714" y="96"/>
                  </a:lnTo>
                  <a:lnTo>
                    <a:pt x="662" y="96"/>
                  </a:lnTo>
                  <a:lnTo>
                    <a:pt x="662" y="89"/>
                  </a:lnTo>
                  <a:lnTo>
                    <a:pt x="633" y="89"/>
                  </a:lnTo>
                  <a:lnTo>
                    <a:pt x="633" y="80"/>
                  </a:lnTo>
                  <a:lnTo>
                    <a:pt x="583" y="80"/>
                  </a:lnTo>
                  <a:lnTo>
                    <a:pt x="583" y="66"/>
                  </a:lnTo>
                  <a:lnTo>
                    <a:pt x="552" y="66"/>
                  </a:lnTo>
                  <a:lnTo>
                    <a:pt x="552" y="59"/>
                  </a:lnTo>
                  <a:lnTo>
                    <a:pt x="502" y="59"/>
                  </a:lnTo>
                  <a:lnTo>
                    <a:pt x="502" y="52"/>
                  </a:lnTo>
                  <a:lnTo>
                    <a:pt x="465" y="52"/>
                  </a:lnTo>
                  <a:lnTo>
                    <a:pt x="465" y="37"/>
                  </a:lnTo>
                  <a:lnTo>
                    <a:pt x="422" y="37"/>
                  </a:lnTo>
                  <a:lnTo>
                    <a:pt x="422" y="28"/>
                  </a:lnTo>
                  <a:lnTo>
                    <a:pt x="387" y="28"/>
                  </a:lnTo>
                  <a:lnTo>
                    <a:pt x="387" y="23"/>
                  </a:lnTo>
                  <a:lnTo>
                    <a:pt x="350" y="23"/>
                  </a:lnTo>
                  <a:lnTo>
                    <a:pt x="350" y="15"/>
                  </a:lnTo>
                  <a:lnTo>
                    <a:pt x="305" y="15"/>
                  </a:lnTo>
                  <a:lnTo>
                    <a:pt x="305" y="0"/>
                  </a:lnTo>
                  <a:lnTo>
                    <a:pt x="269" y="0"/>
                  </a:lnTo>
                  <a:close/>
                </a:path>
              </a:pathLst>
            </a:custGeom>
            <a:solidFill>
              <a:srgbClr val="0202CC"/>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86" name="Freeform 340"/>
            <p:cNvSpPr/>
            <p:nvPr/>
          </p:nvSpPr>
          <p:spPr bwMode="auto">
            <a:xfrm>
              <a:off x="3912" y="1907"/>
              <a:ext cx="212" cy="142"/>
            </a:xfrm>
            <a:custGeom>
              <a:avLst/>
              <a:gdLst>
                <a:gd name="T0" fmla="*/ 0 w 2127"/>
                <a:gd name="T1" fmla="*/ 0 h 1851"/>
                <a:gd name="T2" fmla="*/ 0 w 2127"/>
                <a:gd name="T3" fmla="*/ 0 h 1851"/>
                <a:gd name="T4" fmla="*/ 0 w 2127"/>
                <a:gd name="T5" fmla="*/ 0 h 1851"/>
                <a:gd name="T6" fmla="*/ 0 w 2127"/>
                <a:gd name="T7" fmla="*/ 0 h 1851"/>
                <a:gd name="T8" fmla="*/ 0 w 2127"/>
                <a:gd name="T9" fmla="*/ 0 h 1851"/>
                <a:gd name="T10" fmla="*/ 0 w 2127"/>
                <a:gd name="T11" fmla="*/ 0 h 1851"/>
                <a:gd name="T12" fmla="*/ 0 w 2127"/>
                <a:gd name="T13" fmla="*/ 0 h 1851"/>
                <a:gd name="T14" fmla="*/ 0 w 2127"/>
                <a:gd name="T15" fmla="*/ 0 h 1851"/>
                <a:gd name="T16" fmla="*/ 0 w 2127"/>
                <a:gd name="T17" fmla="*/ 0 h 1851"/>
                <a:gd name="T18" fmla="*/ 0 w 2127"/>
                <a:gd name="T19" fmla="*/ 0 h 1851"/>
                <a:gd name="T20" fmla="*/ 0 w 2127"/>
                <a:gd name="T21" fmla="*/ 0 h 1851"/>
                <a:gd name="T22" fmla="*/ 0 w 2127"/>
                <a:gd name="T23" fmla="*/ 0 h 1851"/>
                <a:gd name="T24" fmla="*/ 0 w 2127"/>
                <a:gd name="T25" fmla="*/ 0 h 1851"/>
                <a:gd name="T26" fmla="*/ 0 w 2127"/>
                <a:gd name="T27" fmla="*/ 0 h 1851"/>
                <a:gd name="T28" fmla="*/ 0 w 2127"/>
                <a:gd name="T29" fmla="*/ 0 h 1851"/>
                <a:gd name="T30" fmla="*/ 0 w 2127"/>
                <a:gd name="T31" fmla="*/ 0 h 1851"/>
                <a:gd name="T32" fmla="*/ 0 w 2127"/>
                <a:gd name="T33" fmla="*/ 0 h 1851"/>
                <a:gd name="T34" fmla="*/ 0 w 2127"/>
                <a:gd name="T35" fmla="*/ 0 h 1851"/>
                <a:gd name="T36" fmla="*/ 0 w 2127"/>
                <a:gd name="T37" fmla="*/ 0 h 1851"/>
                <a:gd name="T38" fmla="*/ 0 w 2127"/>
                <a:gd name="T39" fmla="*/ 0 h 1851"/>
                <a:gd name="T40" fmla="*/ 0 w 2127"/>
                <a:gd name="T41" fmla="*/ 0 h 1851"/>
                <a:gd name="T42" fmla="*/ 0 w 2127"/>
                <a:gd name="T43" fmla="*/ 0 h 1851"/>
                <a:gd name="T44" fmla="*/ 0 w 2127"/>
                <a:gd name="T45" fmla="*/ 0 h 1851"/>
                <a:gd name="T46" fmla="*/ 0 w 2127"/>
                <a:gd name="T47" fmla="*/ 0 h 1851"/>
                <a:gd name="T48" fmla="*/ 0 w 2127"/>
                <a:gd name="T49" fmla="*/ 0 h 1851"/>
                <a:gd name="T50" fmla="*/ 0 w 2127"/>
                <a:gd name="T51" fmla="*/ 0 h 1851"/>
                <a:gd name="T52" fmla="*/ 0 w 2127"/>
                <a:gd name="T53" fmla="*/ 0 h 1851"/>
                <a:gd name="T54" fmla="*/ 0 w 2127"/>
                <a:gd name="T55" fmla="*/ 0 h 1851"/>
                <a:gd name="T56" fmla="*/ 0 w 2127"/>
                <a:gd name="T57" fmla="*/ 0 h 1851"/>
                <a:gd name="T58" fmla="*/ 0 w 2127"/>
                <a:gd name="T59" fmla="*/ 0 h 1851"/>
                <a:gd name="T60" fmla="*/ 0 w 2127"/>
                <a:gd name="T61" fmla="*/ 0 h 1851"/>
                <a:gd name="T62" fmla="*/ 0 w 2127"/>
                <a:gd name="T63" fmla="*/ 0 h 1851"/>
                <a:gd name="T64" fmla="*/ 0 w 2127"/>
                <a:gd name="T65" fmla="*/ 0 h 1851"/>
                <a:gd name="T66" fmla="*/ 0 w 2127"/>
                <a:gd name="T67" fmla="*/ 0 h 1851"/>
                <a:gd name="T68" fmla="*/ 0 w 2127"/>
                <a:gd name="T69" fmla="*/ 0 h 1851"/>
                <a:gd name="T70" fmla="*/ 0 w 2127"/>
                <a:gd name="T71" fmla="*/ 0 h 1851"/>
                <a:gd name="T72" fmla="*/ 0 w 2127"/>
                <a:gd name="T73" fmla="*/ 0 h 1851"/>
                <a:gd name="T74" fmla="*/ 0 w 2127"/>
                <a:gd name="T75" fmla="*/ 0 h 1851"/>
                <a:gd name="T76" fmla="*/ 0 w 2127"/>
                <a:gd name="T77" fmla="*/ 0 h 1851"/>
                <a:gd name="T78" fmla="*/ 0 w 2127"/>
                <a:gd name="T79" fmla="*/ 0 h 1851"/>
                <a:gd name="T80" fmla="*/ 0 w 2127"/>
                <a:gd name="T81" fmla="*/ 0 h 1851"/>
                <a:gd name="T82" fmla="*/ 0 w 2127"/>
                <a:gd name="T83" fmla="*/ 0 h 1851"/>
                <a:gd name="T84" fmla="*/ 0 w 2127"/>
                <a:gd name="T85" fmla="*/ 0 h 1851"/>
                <a:gd name="T86" fmla="*/ 0 w 2127"/>
                <a:gd name="T87" fmla="*/ 0 h 1851"/>
                <a:gd name="T88" fmla="*/ 0 w 2127"/>
                <a:gd name="T89" fmla="*/ 0 h 1851"/>
                <a:gd name="T90" fmla="*/ 0 w 2127"/>
                <a:gd name="T91" fmla="*/ 0 h 1851"/>
                <a:gd name="T92" fmla="*/ 0 w 2127"/>
                <a:gd name="T93" fmla="*/ 0 h 1851"/>
                <a:gd name="T94" fmla="*/ 0 w 2127"/>
                <a:gd name="T95" fmla="*/ 0 h 1851"/>
                <a:gd name="T96" fmla="*/ 0 w 2127"/>
                <a:gd name="T97" fmla="*/ 0 h 1851"/>
                <a:gd name="T98" fmla="*/ 0 w 2127"/>
                <a:gd name="T99" fmla="*/ 0 h 1851"/>
                <a:gd name="T100" fmla="*/ 0 w 2127"/>
                <a:gd name="T101" fmla="*/ 0 h 1851"/>
                <a:gd name="T102" fmla="*/ 0 w 2127"/>
                <a:gd name="T103" fmla="*/ 0 h 1851"/>
                <a:gd name="T104" fmla="*/ 0 w 2127"/>
                <a:gd name="T105" fmla="*/ 0 h 1851"/>
                <a:gd name="T106" fmla="*/ 0 w 2127"/>
                <a:gd name="T107" fmla="*/ 0 h 18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27"/>
                <a:gd name="T163" fmla="*/ 0 h 1851"/>
                <a:gd name="T164" fmla="*/ 2127 w 2127"/>
                <a:gd name="T165" fmla="*/ 1851 h 18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27" h="1851">
                  <a:moveTo>
                    <a:pt x="211" y="0"/>
                  </a:moveTo>
                  <a:lnTo>
                    <a:pt x="211" y="28"/>
                  </a:lnTo>
                  <a:lnTo>
                    <a:pt x="203" y="28"/>
                  </a:lnTo>
                  <a:lnTo>
                    <a:pt x="203" y="59"/>
                  </a:lnTo>
                  <a:lnTo>
                    <a:pt x="197" y="59"/>
                  </a:lnTo>
                  <a:lnTo>
                    <a:pt x="197" y="89"/>
                  </a:lnTo>
                  <a:lnTo>
                    <a:pt x="188" y="89"/>
                  </a:lnTo>
                  <a:lnTo>
                    <a:pt x="188" y="111"/>
                  </a:lnTo>
                  <a:lnTo>
                    <a:pt x="175" y="111"/>
                  </a:lnTo>
                  <a:lnTo>
                    <a:pt x="175" y="133"/>
                  </a:lnTo>
                  <a:lnTo>
                    <a:pt x="166" y="133"/>
                  </a:lnTo>
                  <a:lnTo>
                    <a:pt x="166" y="184"/>
                  </a:lnTo>
                  <a:lnTo>
                    <a:pt x="153" y="184"/>
                  </a:lnTo>
                  <a:lnTo>
                    <a:pt x="153" y="208"/>
                  </a:lnTo>
                  <a:lnTo>
                    <a:pt x="146" y="208"/>
                  </a:lnTo>
                  <a:lnTo>
                    <a:pt x="146" y="228"/>
                  </a:lnTo>
                  <a:lnTo>
                    <a:pt x="129" y="228"/>
                  </a:lnTo>
                  <a:lnTo>
                    <a:pt x="129" y="272"/>
                  </a:lnTo>
                  <a:lnTo>
                    <a:pt x="116" y="272"/>
                  </a:lnTo>
                  <a:lnTo>
                    <a:pt x="116" y="310"/>
                  </a:lnTo>
                  <a:lnTo>
                    <a:pt x="110" y="310"/>
                  </a:lnTo>
                  <a:lnTo>
                    <a:pt x="110" y="332"/>
                  </a:lnTo>
                  <a:lnTo>
                    <a:pt x="94" y="332"/>
                  </a:lnTo>
                  <a:lnTo>
                    <a:pt x="94" y="375"/>
                  </a:lnTo>
                  <a:lnTo>
                    <a:pt x="79" y="375"/>
                  </a:lnTo>
                  <a:lnTo>
                    <a:pt x="79" y="406"/>
                  </a:lnTo>
                  <a:lnTo>
                    <a:pt x="73" y="406"/>
                  </a:lnTo>
                  <a:lnTo>
                    <a:pt x="73" y="435"/>
                  </a:lnTo>
                  <a:lnTo>
                    <a:pt x="57" y="435"/>
                  </a:lnTo>
                  <a:lnTo>
                    <a:pt x="57" y="472"/>
                  </a:lnTo>
                  <a:lnTo>
                    <a:pt x="42" y="472"/>
                  </a:lnTo>
                  <a:lnTo>
                    <a:pt x="42" y="509"/>
                  </a:lnTo>
                  <a:lnTo>
                    <a:pt x="37" y="509"/>
                  </a:lnTo>
                  <a:lnTo>
                    <a:pt x="37" y="531"/>
                  </a:lnTo>
                  <a:lnTo>
                    <a:pt x="29" y="531"/>
                  </a:lnTo>
                  <a:lnTo>
                    <a:pt x="29" y="545"/>
                  </a:lnTo>
                  <a:lnTo>
                    <a:pt x="14" y="545"/>
                  </a:lnTo>
                  <a:lnTo>
                    <a:pt x="14" y="576"/>
                  </a:lnTo>
                  <a:lnTo>
                    <a:pt x="7" y="576"/>
                  </a:lnTo>
                  <a:lnTo>
                    <a:pt x="7" y="605"/>
                  </a:lnTo>
                  <a:lnTo>
                    <a:pt x="0" y="605"/>
                  </a:lnTo>
                  <a:lnTo>
                    <a:pt x="0" y="1403"/>
                  </a:lnTo>
                  <a:lnTo>
                    <a:pt x="37" y="1403"/>
                  </a:lnTo>
                  <a:lnTo>
                    <a:pt x="37" y="1417"/>
                  </a:lnTo>
                  <a:lnTo>
                    <a:pt x="79" y="1417"/>
                  </a:lnTo>
                  <a:lnTo>
                    <a:pt x="79" y="1425"/>
                  </a:lnTo>
                  <a:lnTo>
                    <a:pt x="116" y="1425"/>
                  </a:lnTo>
                  <a:lnTo>
                    <a:pt x="116" y="1431"/>
                  </a:lnTo>
                  <a:lnTo>
                    <a:pt x="153" y="1431"/>
                  </a:lnTo>
                  <a:lnTo>
                    <a:pt x="153" y="1440"/>
                  </a:lnTo>
                  <a:lnTo>
                    <a:pt x="188" y="1440"/>
                  </a:lnTo>
                  <a:lnTo>
                    <a:pt x="188" y="1446"/>
                  </a:lnTo>
                  <a:lnTo>
                    <a:pt x="225" y="1446"/>
                  </a:lnTo>
                  <a:lnTo>
                    <a:pt x="225" y="1462"/>
                  </a:lnTo>
                  <a:lnTo>
                    <a:pt x="270" y="1462"/>
                  </a:lnTo>
                  <a:lnTo>
                    <a:pt x="270" y="1468"/>
                  </a:lnTo>
                  <a:lnTo>
                    <a:pt x="306" y="1468"/>
                  </a:lnTo>
                  <a:lnTo>
                    <a:pt x="306" y="1477"/>
                  </a:lnTo>
                  <a:lnTo>
                    <a:pt x="342" y="1477"/>
                  </a:lnTo>
                  <a:lnTo>
                    <a:pt x="342" y="1482"/>
                  </a:lnTo>
                  <a:lnTo>
                    <a:pt x="379" y="1482"/>
                  </a:lnTo>
                  <a:lnTo>
                    <a:pt x="379" y="1499"/>
                  </a:lnTo>
                  <a:lnTo>
                    <a:pt x="421" y="1499"/>
                  </a:lnTo>
                  <a:lnTo>
                    <a:pt x="421" y="1505"/>
                  </a:lnTo>
                  <a:lnTo>
                    <a:pt x="458" y="1505"/>
                  </a:lnTo>
                  <a:lnTo>
                    <a:pt x="458" y="1513"/>
                  </a:lnTo>
                  <a:lnTo>
                    <a:pt x="494" y="1513"/>
                  </a:lnTo>
                  <a:lnTo>
                    <a:pt x="494" y="1519"/>
                  </a:lnTo>
                  <a:lnTo>
                    <a:pt x="525" y="1519"/>
                  </a:lnTo>
                  <a:lnTo>
                    <a:pt x="525" y="1536"/>
                  </a:lnTo>
                  <a:lnTo>
                    <a:pt x="604" y="1536"/>
                  </a:lnTo>
                  <a:lnTo>
                    <a:pt x="604" y="1550"/>
                  </a:lnTo>
                  <a:lnTo>
                    <a:pt x="640" y="1550"/>
                  </a:lnTo>
                  <a:lnTo>
                    <a:pt x="640" y="1556"/>
                  </a:lnTo>
                  <a:lnTo>
                    <a:pt x="677" y="1556"/>
                  </a:lnTo>
                  <a:lnTo>
                    <a:pt x="677" y="1565"/>
                  </a:lnTo>
                  <a:lnTo>
                    <a:pt x="721" y="1565"/>
                  </a:lnTo>
                  <a:lnTo>
                    <a:pt x="721" y="1579"/>
                  </a:lnTo>
                  <a:lnTo>
                    <a:pt x="766" y="1579"/>
                  </a:lnTo>
                  <a:lnTo>
                    <a:pt x="766" y="1587"/>
                  </a:lnTo>
                  <a:lnTo>
                    <a:pt x="802" y="1587"/>
                  </a:lnTo>
                  <a:lnTo>
                    <a:pt x="802" y="1594"/>
                  </a:lnTo>
                  <a:lnTo>
                    <a:pt x="839" y="1594"/>
                  </a:lnTo>
                  <a:lnTo>
                    <a:pt x="839" y="1601"/>
                  </a:lnTo>
                  <a:lnTo>
                    <a:pt x="875" y="1601"/>
                  </a:lnTo>
                  <a:lnTo>
                    <a:pt x="875" y="1616"/>
                  </a:lnTo>
                  <a:lnTo>
                    <a:pt x="917" y="1616"/>
                  </a:lnTo>
                  <a:lnTo>
                    <a:pt x="917" y="1624"/>
                  </a:lnTo>
                  <a:lnTo>
                    <a:pt x="954" y="1624"/>
                  </a:lnTo>
                  <a:lnTo>
                    <a:pt x="954" y="1638"/>
                  </a:lnTo>
                  <a:lnTo>
                    <a:pt x="1027" y="1638"/>
                  </a:lnTo>
                  <a:lnTo>
                    <a:pt x="1027" y="1647"/>
                  </a:lnTo>
                  <a:lnTo>
                    <a:pt x="1056" y="1647"/>
                  </a:lnTo>
                  <a:lnTo>
                    <a:pt x="1056" y="1653"/>
                  </a:lnTo>
                  <a:lnTo>
                    <a:pt x="1108" y="1653"/>
                  </a:lnTo>
                  <a:lnTo>
                    <a:pt x="1108" y="1667"/>
                  </a:lnTo>
                  <a:lnTo>
                    <a:pt x="1145" y="1667"/>
                  </a:lnTo>
                  <a:lnTo>
                    <a:pt x="1145" y="1675"/>
                  </a:lnTo>
                  <a:lnTo>
                    <a:pt x="1173" y="1675"/>
                  </a:lnTo>
                  <a:lnTo>
                    <a:pt x="1173" y="1684"/>
                  </a:lnTo>
                  <a:lnTo>
                    <a:pt x="1209" y="1684"/>
                  </a:lnTo>
                  <a:lnTo>
                    <a:pt x="1209" y="1698"/>
                  </a:lnTo>
                  <a:lnTo>
                    <a:pt x="1260" y="1698"/>
                  </a:lnTo>
                  <a:lnTo>
                    <a:pt x="1260" y="1704"/>
                  </a:lnTo>
                  <a:lnTo>
                    <a:pt x="1291" y="1704"/>
                  </a:lnTo>
                  <a:lnTo>
                    <a:pt x="1291" y="1712"/>
                  </a:lnTo>
                  <a:lnTo>
                    <a:pt x="1326" y="1712"/>
                  </a:lnTo>
                  <a:lnTo>
                    <a:pt x="1326" y="1720"/>
                  </a:lnTo>
                  <a:lnTo>
                    <a:pt x="1363" y="1720"/>
                  </a:lnTo>
                  <a:lnTo>
                    <a:pt x="1363" y="1735"/>
                  </a:lnTo>
                  <a:lnTo>
                    <a:pt x="1406" y="1735"/>
                  </a:lnTo>
                  <a:lnTo>
                    <a:pt x="1406" y="1741"/>
                  </a:lnTo>
                  <a:lnTo>
                    <a:pt x="1442" y="1741"/>
                  </a:lnTo>
                  <a:lnTo>
                    <a:pt x="1442" y="1757"/>
                  </a:lnTo>
                  <a:lnTo>
                    <a:pt x="1515" y="1757"/>
                  </a:lnTo>
                  <a:lnTo>
                    <a:pt x="1515" y="1763"/>
                  </a:lnTo>
                  <a:lnTo>
                    <a:pt x="1559" y="1763"/>
                  </a:lnTo>
                  <a:lnTo>
                    <a:pt x="1559" y="1772"/>
                  </a:lnTo>
                  <a:lnTo>
                    <a:pt x="1596" y="1772"/>
                  </a:lnTo>
                  <a:lnTo>
                    <a:pt x="1596" y="1786"/>
                  </a:lnTo>
                  <a:lnTo>
                    <a:pt x="1633" y="1786"/>
                  </a:lnTo>
                  <a:lnTo>
                    <a:pt x="1633" y="1794"/>
                  </a:lnTo>
                  <a:lnTo>
                    <a:pt x="1674" y="1794"/>
                  </a:lnTo>
                  <a:lnTo>
                    <a:pt x="1674" y="1800"/>
                  </a:lnTo>
                  <a:lnTo>
                    <a:pt x="1711" y="1800"/>
                  </a:lnTo>
                  <a:lnTo>
                    <a:pt x="1711" y="1814"/>
                  </a:lnTo>
                  <a:lnTo>
                    <a:pt x="1748" y="1814"/>
                  </a:lnTo>
                  <a:lnTo>
                    <a:pt x="1748" y="1823"/>
                  </a:lnTo>
                  <a:lnTo>
                    <a:pt x="1792" y="1823"/>
                  </a:lnTo>
                  <a:lnTo>
                    <a:pt x="1792" y="1829"/>
                  </a:lnTo>
                  <a:lnTo>
                    <a:pt x="1829" y="1829"/>
                  </a:lnTo>
                  <a:lnTo>
                    <a:pt x="1829" y="1845"/>
                  </a:lnTo>
                  <a:lnTo>
                    <a:pt x="1857" y="1845"/>
                  </a:lnTo>
                  <a:lnTo>
                    <a:pt x="1857" y="1851"/>
                  </a:lnTo>
                  <a:lnTo>
                    <a:pt x="1909" y="1851"/>
                  </a:lnTo>
                  <a:lnTo>
                    <a:pt x="1909" y="1845"/>
                  </a:lnTo>
                  <a:lnTo>
                    <a:pt x="1916" y="1845"/>
                  </a:lnTo>
                  <a:lnTo>
                    <a:pt x="1916" y="1800"/>
                  </a:lnTo>
                  <a:lnTo>
                    <a:pt x="1924" y="1800"/>
                  </a:lnTo>
                  <a:lnTo>
                    <a:pt x="1924" y="1772"/>
                  </a:lnTo>
                  <a:lnTo>
                    <a:pt x="1929" y="1772"/>
                  </a:lnTo>
                  <a:lnTo>
                    <a:pt x="1929" y="1757"/>
                  </a:lnTo>
                  <a:lnTo>
                    <a:pt x="1946" y="1757"/>
                  </a:lnTo>
                  <a:lnTo>
                    <a:pt x="1946" y="1712"/>
                  </a:lnTo>
                  <a:lnTo>
                    <a:pt x="1952" y="1712"/>
                  </a:lnTo>
                  <a:lnTo>
                    <a:pt x="1952" y="1684"/>
                  </a:lnTo>
                  <a:lnTo>
                    <a:pt x="1966" y="1684"/>
                  </a:lnTo>
                  <a:lnTo>
                    <a:pt x="1966" y="1667"/>
                  </a:lnTo>
                  <a:lnTo>
                    <a:pt x="1974" y="1667"/>
                  </a:lnTo>
                  <a:lnTo>
                    <a:pt x="1974" y="1638"/>
                  </a:lnTo>
                  <a:lnTo>
                    <a:pt x="1983" y="1638"/>
                  </a:lnTo>
                  <a:lnTo>
                    <a:pt x="1983" y="1624"/>
                  </a:lnTo>
                  <a:lnTo>
                    <a:pt x="1988" y="1624"/>
                  </a:lnTo>
                  <a:lnTo>
                    <a:pt x="1988" y="1587"/>
                  </a:lnTo>
                  <a:lnTo>
                    <a:pt x="2003" y="1587"/>
                  </a:lnTo>
                  <a:lnTo>
                    <a:pt x="2003" y="1565"/>
                  </a:lnTo>
                  <a:lnTo>
                    <a:pt x="2011" y="1565"/>
                  </a:lnTo>
                  <a:lnTo>
                    <a:pt x="2011" y="1536"/>
                  </a:lnTo>
                  <a:lnTo>
                    <a:pt x="2025" y="1536"/>
                  </a:lnTo>
                  <a:lnTo>
                    <a:pt x="2025" y="1482"/>
                  </a:lnTo>
                  <a:lnTo>
                    <a:pt x="2039" y="1482"/>
                  </a:lnTo>
                  <a:lnTo>
                    <a:pt x="2039" y="1468"/>
                  </a:lnTo>
                  <a:lnTo>
                    <a:pt x="2047" y="1468"/>
                  </a:lnTo>
                  <a:lnTo>
                    <a:pt x="2047" y="1440"/>
                  </a:lnTo>
                  <a:lnTo>
                    <a:pt x="2055" y="1440"/>
                  </a:lnTo>
                  <a:lnTo>
                    <a:pt x="2055" y="1425"/>
                  </a:lnTo>
                  <a:lnTo>
                    <a:pt x="2061" y="1425"/>
                  </a:lnTo>
                  <a:lnTo>
                    <a:pt x="2061" y="1403"/>
                  </a:lnTo>
                  <a:lnTo>
                    <a:pt x="2075" y="1403"/>
                  </a:lnTo>
                  <a:lnTo>
                    <a:pt x="2075" y="1380"/>
                  </a:lnTo>
                  <a:lnTo>
                    <a:pt x="2084" y="1380"/>
                  </a:lnTo>
                  <a:lnTo>
                    <a:pt x="2084" y="1357"/>
                  </a:lnTo>
                  <a:lnTo>
                    <a:pt x="2090" y="1357"/>
                  </a:lnTo>
                  <a:lnTo>
                    <a:pt x="2090" y="1321"/>
                  </a:lnTo>
                  <a:lnTo>
                    <a:pt x="2106" y="1321"/>
                  </a:lnTo>
                  <a:lnTo>
                    <a:pt x="2106" y="1297"/>
                  </a:lnTo>
                  <a:lnTo>
                    <a:pt x="2112" y="1297"/>
                  </a:lnTo>
                  <a:lnTo>
                    <a:pt x="2112" y="1261"/>
                  </a:lnTo>
                  <a:lnTo>
                    <a:pt x="2120" y="1261"/>
                  </a:lnTo>
                  <a:lnTo>
                    <a:pt x="2120" y="1240"/>
                  </a:lnTo>
                  <a:lnTo>
                    <a:pt x="2127" y="1240"/>
                  </a:lnTo>
                  <a:lnTo>
                    <a:pt x="2127" y="435"/>
                  </a:lnTo>
                  <a:lnTo>
                    <a:pt x="2106" y="435"/>
                  </a:lnTo>
                  <a:lnTo>
                    <a:pt x="2106" y="421"/>
                  </a:lnTo>
                  <a:lnTo>
                    <a:pt x="2061" y="421"/>
                  </a:lnTo>
                  <a:lnTo>
                    <a:pt x="2061" y="413"/>
                  </a:lnTo>
                  <a:lnTo>
                    <a:pt x="2025" y="413"/>
                  </a:lnTo>
                  <a:lnTo>
                    <a:pt x="2025" y="406"/>
                  </a:lnTo>
                  <a:lnTo>
                    <a:pt x="1983" y="406"/>
                  </a:lnTo>
                  <a:lnTo>
                    <a:pt x="1983" y="391"/>
                  </a:lnTo>
                  <a:lnTo>
                    <a:pt x="1946" y="391"/>
                  </a:lnTo>
                  <a:lnTo>
                    <a:pt x="1946" y="384"/>
                  </a:lnTo>
                  <a:lnTo>
                    <a:pt x="1909" y="384"/>
                  </a:lnTo>
                  <a:lnTo>
                    <a:pt x="1909" y="375"/>
                  </a:lnTo>
                  <a:lnTo>
                    <a:pt x="1857" y="375"/>
                  </a:lnTo>
                  <a:lnTo>
                    <a:pt x="1857" y="369"/>
                  </a:lnTo>
                  <a:lnTo>
                    <a:pt x="1829" y="369"/>
                  </a:lnTo>
                  <a:lnTo>
                    <a:pt x="1829" y="355"/>
                  </a:lnTo>
                  <a:lnTo>
                    <a:pt x="1778" y="355"/>
                  </a:lnTo>
                  <a:lnTo>
                    <a:pt x="1778" y="347"/>
                  </a:lnTo>
                  <a:lnTo>
                    <a:pt x="1742" y="347"/>
                  </a:lnTo>
                  <a:lnTo>
                    <a:pt x="1742" y="338"/>
                  </a:lnTo>
                  <a:lnTo>
                    <a:pt x="1696" y="338"/>
                  </a:lnTo>
                  <a:lnTo>
                    <a:pt x="1696" y="332"/>
                  </a:lnTo>
                  <a:lnTo>
                    <a:pt x="1661" y="332"/>
                  </a:lnTo>
                  <a:lnTo>
                    <a:pt x="1661" y="324"/>
                  </a:lnTo>
                  <a:lnTo>
                    <a:pt x="1618" y="324"/>
                  </a:lnTo>
                  <a:lnTo>
                    <a:pt x="1618" y="318"/>
                  </a:lnTo>
                  <a:lnTo>
                    <a:pt x="1581" y="318"/>
                  </a:lnTo>
                  <a:lnTo>
                    <a:pt x="1581" y="310"/>
                  </a:lnTo>
                  <a:lnTo>
                    <a:pt x="1537" y="310"/>
                  </a:lnTo>
                  <a:lnTo>
                    <a:pt x="1537" y="296"/>
                  </a:lnTo>
                  <a:lnTo>
                    <a:pt x="1500" y="296"/>
                  </a:lnTo>
                  <a:lnTo>
                    <a:pt x="1500" y="287"/>
                  </a:lnTo>
                  <a:lnTo>
                    <a:pt x="1456" y="287"/>
                  </a:lnTo>
                  <a:lnTo>
                    <a:pt x="1456" y="272"/>
                  </a:lnTo>
                  <a:lnTo>
                    <a:pt x="1378" y="272"/>
                  </a:lnTo>
                  <a:lnTo>
                    <a:pt x="1378" y="259"/>
                  </a:lnTo>
                  <a:lnTo>
                    <a:pt x="1341" y="259"/>
                  </a:lnTo>
                  <a:lnTo>
                    <a:pt x="1341" y="250"/>
                  </a:lnTo>
                  <a:lnTo>
                    <a:pt x="1304" y="250"/>
                  </a:lnTo>
                  <a:lnTo>
                    <a:pt x="1304" y="236"/>
                  </a:lnTo>
                  <a:lnTo>
                    <a:pt x="1260" y="236"/>
                  </a:lnTo>
                  <a:lnTo>
                    <a:pt x="1260" y="228"/>
                  </a:lnTo>
                  <a:lnTo>
                    <a:pt x="1223" y="228"/>
                  </a:lnTo>
                  <a:lnTo>
                    <a:pt x="1223" y="222"/>
                  </a:lnTo>
                  <a:lnTo>
                    <a:pt x="1173" y="222"/>
                  </a:lnTo>
                  <a:lnTo>
                    <a:pt x="1173" y="213"/>
                  </a:lnTo>
                  <a:lnTo>
                    <a:pt x="1145" y="213"/>
                  </a:lnTo>
                  <a:lnTo>
                    <a:pt x="1145" y="208"/>
                  </a:lnTo>
                  <a:lnTo>
                    <a:pt x="1091" y="208"/>
                  </a:lnTo>
                  <a:lnTo>
                    <a:pt x="1091" y="199"/>
                  </a:lnTo>
                  <a:lnTo>
                    <a:pt x="1056" y="199"/>
                  </a:lnTo>
                  <a:lnTo>
                    <a:pt x="1056" y="184"/>
                  </a:lnTo>
                  <a:lnTo>
                    <a:pt x="1013" y="184"/>
                  </a:lnTo>
                  <a:lnTo>
                    <a:pt x="1013" y="177"/>
                  </a:lnTo>
                  <a:lnTo>
                    <a:pt x="976" y="177"/>
                  </a:lnTo>
                  <a:lnTo>
                    <a:pt x="976" y="171"/>
                  </a:lnTo>
                  <a:lnTo>
                    <a:pt x="932" y="171"/>
                  </a:lnTo>
                  <a:lnTo>
                    <a:pt x="932" y="154"/>
                  </a:lnTo>
                  <a:lnTo>
                    <a:pt x="895" y="154"/>
                  </a:lnTo>
                  <a:lnTo>
                    <a:pt x="895" y="148"/>
                  </a:lnTo>
                  <a:lnTo>
                    <a:pt x="853" y="148"/>
                  </a:lnTo>
                  <a:lnTo>
                    <a:pt x="853" y="140"/>
                  </a:lnTo>
                  <a:lnTo>
                    <a:pt x="816" y="140"/>
                  </a:lnTo>
                  <a:lnTo>
                    <a:pt x="816" y="133"/>
                  </a:lnTo>
                  <a:lnTo>
                    <a:pt x="771" y="133"/>
                  </a:lnTo>
                  <a:lnTo>
                    <a:pt x="771" y="118"/>
                  </a:lnTo>
                  <a:lnTo>
                    <a:pt x="736" y="118"/>
                  </a:lnTo>
                  <a:lnTo>
                    <a:pt x="736" y="111"/>
                  </a:lnTo>
                  <a:lnTo>
                    <a:pt x="656" y="111"/>
                  </a:lnTo>
                  <a:lnTo>
                    <a:pt x="656" y="96"/>
                  </a:lnTo>
                  <a:lnTo>
                    <a:pt x="604" y="96"/>
                  </a:lnTo>
                  <a:lnTo>
                    <a:pt x="604" y="89"/>
                  </a:lnTo>
                  <a:lnTo>
                    <a:pt x="575" y="89"/>
                  </a:lnTo>
                  <a:lnTo>
                    <a:pt x="575" y="80"/>
                  </a:lnTo>
                  <a:lnTo>
                    <a:pt x="525" y="80"/>
                  </a:lnTo>
                  <a:lnTo>
                    <a:pt x="525" y="66"/>
                  </a:lnTo>
                  <a:lnTo>
                    <a:pt x="494" y="66"/>
                  </a:lnTo>
                  <a:lnTo>
                    <a:pt x="494" y="59"/>
                  </a:lnTo>
                  <a:lnTo>
                    <a:pt x="444" y="59"/>
                  </a:lnTo>
                  <a:lnTo>
                    <a:pt x="444" y="52"/>
                  </a:lnTo>
                  <a:lnTo>
                    <a:pt x="407" y="52"/>
                  </a:lnTo>
                  <a:lnTo>
                    <a:pt x="407" y="37"/>
                  </a:lnTo>
                  <a:lnTo>
                    <a:pt x="364" y="37"/>
                  </a:lnTo>
                  <a:lnTo>
                    <a:pt x="364" y="28"/>
                  </a:lnTo>
                  <a:lnTo>
                    <a:pt x="329" y="28"/>
                  </a:lnTo>
                  <a:lnTo>
                    <a:pt x="329" y="23"/>
                  </a:lnTo>
                  <a:lnTo>
                    <a:pt x="292" y="23"/>
                  </a:lnTo>
                  <a:lnTo>
                    <a:pt x="292" y="15"/>
                  </a:lnTo>
                  <a:lnTo>
                    <a:pt x="247" y="15"/>
                  </a:lnTo>
                  <a:lnTo>
                    <a:pt x="247" y="0"/>
                  </a:lnTo>
                  <a:lnTo>
                    <a:pt x="211" y="0"/>
                  </a:lnTo>
                  <a:close/>
                </a:path>
              </a:pathLst>
            </a:custGeom>
            <a:solidFill>
              <a:srgbClr val="0202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87" name="Freeform 341"/>
            <p:cNvSpPr/>
            <p:nvPr/>
          </p:nvSpPr>
          <p:spPr bwMode="auto">
            <a:xfrm>
              <a:off x="3919" y="1907"/>
              <a:ext cx="199" cy="142"/>
            </a:xfrm>
            <a:custGeom>
              <a:avLst/>
              <a:gdLst>
                <a:gd name="T0" fmla="*/ 0 w 1988"/>
                <a:gd name="T1" fmla="*/ 0 h 1851"/>
                <a:gd name="T2" fmla="*/ 0 w 1988"/>
                <a:gd name="T3" fmla="*/ 0 h 1851"/>
                <a:gd name="T4" fmla="*/ 0 w 1988"/>
                <a:gd name="T5" fmla="*/ 0 h 1851"/>
                <a:gd name="T6" fmla="*/ 0 w 1988"/>
                <a:gd name="T7" fmla="*/ 0 h 1851"/>
                <a:gd name="T8" fmla="*/ 0 w 1988"/>
                <a:gd name="T9" fmla="*/ 0 h 1851"/>
                <a:gd name="T10" fmla="*/ 0 w 1988"/>
                <a:gd name="T11" fmla="*/ 0 h 1851"/>
                <a:gd name="T12" fmla="*/ 0 w 1988"/>
                <a:gd name="T13" fmla="*/ 0 h 1851"/>
                <a:gd name="T14" fmla="*/ 0 w 1988"/>
                <a:gd name="T15" fmla="*/ 0 h 1851"/>
                <a:gd name="T16" fmla="*/ 0 w 1988"/>
                <a:gd name="T17" fmla="*/ 0 h 1851"/>
                <a:gd name="T18" fmla="*/ 0 w 1988"/>
                <a:gd name="T19" fmla="*/ 0 h 1851"/>
                <a:gd name="T20" fmla="*/ 0 w 1988"/>
                <a:gd name="T21" fmla="*/ 0 h 1851"/>
                <a:gd name="T22" fmla="*/ 0 w 1988"/>
                <a:gd name="T23" fmla="*/ 0 h 1851"/>
                <a:gd name="T24" fmla="*/ 0 w 1988"/>
                <a:gd name="T25" fmla="*/ 0 h 1851"/>
                <a:gd name="T26" fmla="*/ 0 w 1988"/>
                <a:gd name="T27" fmla="*/ 0 h 1851"/>
                <a:gd name="T28" fmla="*/ 0 w 1988"/>
                <a:gd name="T29" fmla="*/ 0 h 1851"/>
                <a:gd name="T30" fmla="*/ 0 w 1988"/>
                <a:gd name="T31" fmla="*/ 0 h 1851"/>
                <a:gd name="T32" fmla="*/ 0 w 1988"/>
                <a:gd name="T33" fmla="*/ 0 h 1851"/>
                <a:gd name="T34" fmla="*/ 0 w 1988"/>
                <a:gd name="T35" fmla="*/ 0 h 1851"/>
                <a:gd name="T36" fmla="*/ 0 w 1988"/>
                <a:gd name="T37" fmla="*/ 0 h 1851"/>
                <a:gd name="T38" fmla="*/ 0 w 1988"/>
                <a:gd name="T39" fmla="*/ 0 h 1851"/>
                <a:gd name="T40" fmla="*/ 0 w 1988"/>
                <a:gd name="T41" fmla="*/ 0 h 1851"/>
                <a:gd name="T42" fmla="*/ 0 w 1988"/>
                <a:gd name="T43" fmla="*/ 0 h 1851"/>
                <a:gd name="T44" fmla="*/ 0 w 1988"/>
                <a:gd name="T45" fmla="*/ 0 h 1851"/>
                <a:gd name="T46" fmla="*/ 0 w 1988"/>
                <a:gd name="T47" fmla="*/ 0 h 1851"/>
                <a:gd name="T48" fmla="*/ 0 w 1988"/>
                <a:gd name="T49" fmla="*/ 0 h 1851"/>
                <a:gd name="T50" fmla="*/ 0 w 1988"/>
                <a:gd name="T51" fmla="*/ 0 h 1851"/>
                <a:gd name="T52" fmla="*/ 0 w 1988"/>
                <a:gd name="T53" fmla="*/ 0 h 1851"/>
                <a:gd name="T54" fmla="*/ 0 w 1988"/>
                <a:gd name="T55" fmla="*/ 0 h 1851"/>
                <a:gd name="T56" fmla="*/ 0 w 1988"/>
                <a:gd name="T57" fmla="*/ 0 h 1851"/>
                <a:gd name="T58" fmla="*/ 0 w 1988"/>
                <a:gd name="T59" fmla="*/ 0 h 1851"/>
                <a:gd name="T60" fmla="*/ 0 w 1988"/>
                <a:gd name="T61" fmla="*/ 0 h 1851"/>
                <a:gd name="T62" fmla="*/ 0 w 1988"/>
                <a:gd name="T63" fmla="*/ 0 h 1851"/>
                <a:gd name="T64" fmla="*/ 0 w 1988"/>
                <a:gd name="T65" fmla="*/ 0 h 1851"/>
                <a:gd name="T66" fmla="*/ 0 w 1988"/>
                <a:gd name="T67" fmla="*/ 0 h 1851"/>
                <a:gd name="T68" fmla="*/ 0 w 1988"/>
                <a:gd name="T69" fmla="*/ 0 h 1851"/>
                <a:gd name="T70" fmla="*/ 0 w 1988"/>
                <a:gd name="T71" fmla="*/ 0 h 1851"/>
                <a:gd name="T72" fmla="*/ 0 w 1988"/>
                <a:gd name="T73" fmla="*/ 0 h 1851"/>
                <a:gd name="T74" fmla="*/ 0 w 1988"/>
                <a:gd name="T75" fmla="*/ 0 h 1851"/>
                <a:gd name="T76" fmla="*/ 0 w 1988"/>
                <a:gd name="T77" fmla="*/ 0 h 1851"/>
                <a:gd name="T78" fmla="*/ 0 w 1988"/>
                <a:gd name="T79" fmla="*/ 0 h 1851"/>
                <a:gd name="T80" fmla="*/ 0 w 1988"/>
                <a:gd name="T81" fmla="*/ 0 h 1851"/>
                <a:gd name="T82" fmla="*/ 0 w 1988"/>
                <a:gd name="T83" fmla="*/ 0 h 1851"/>
                <a:gd name="T84" fmla="*/ 0 w 1988"/>
                <a:gd name="T85" fmla="*/ 0 h 1851"/>
                <a:gd name="T86" fmla="*/ 0 w 1988"/>
                <a:gd name="T87" fmla="*/ 0 h 1851"/>
                <a:gd name="T88" fmla="*/ 0 w 1988"/>
                <a:gd name="T89" fmla="*/ 0 h 1851"/>
                <a:gd name="T90" fmla="*/ 0 w 1988"/>
                <a:gd name="T91" fmla="*/ 0 h 1851"/>
                <a:gd name="T92" fmla="*/ 0 w 1988"/>
                <a:gd name="T93" fmla="*/ 0 h 1851"/>
                <a:gd name="T94" fmla="*/ 0 w 1988"/>
                <a:gd name="T95" fmla="*/ 0 h 1851"/>
                <a:gd name="T96" fmla="*/ 0 w 1988"/>
                <a:gd name="T97" fmla="*/ 0 h 1851"/>
                <a:gd name="T98" fmla="*/ 0 w 1988"/>
                <a:gd name="T99" fmla="*/ 0 h 1851"/>
                <a:gd name="T100" fmla="*/ 0 w 1988"/>
                <a:gd name="T101" fmla="*/ 0 h 1851"/>
                <a:gd name="T102" fmla="*/ 0 w 1988"/>
                <a:gd name="T103" fmla="*/ 0 h 1851"/>
                <a:gd name="T104" fmla="*/ 0 w 1988"/>
                <a:gd name="T105" fmla="*/ 0 h 1851"/>
                <a:gd name="T106" fmla="*/ 0 w 1988"/>
                <a:gd name="T107" fmla="*/ 0 h 1851"/>
                <a:gd name="T108" fmla="*/ 0 w 1988"/>
                <a:gd name="T109" fmla="*/ 0 h 1851"/>
                <a:gd name="T110" fmla="*/ 0 w 1988"/>
                <a:gd name="T111" fmla="*/ 0 h 1851"/>
                <a:gd name="T112" fmla="*/ 0 w 1988"/>
                <a:gd name="T113" fmla="*/ 0 h 1851"/>
                <a:gd name="T114" fmla="*/ 0 w 1988"/>
                <a:gd name="T115" fmla="*/ 0 h 1851"/>
                <a:gd name="T116" fmla="*/ 0 w 1988"/>
                <a:gd name="T117" fmla="*/ 0 h 18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88"/>
                <a:gd name="T178" fmla="*/ 0 h 1851"/>
                <a:gd name="T179" fmla="*/ 1988 w 1988"/>
                <a:gd name="T180" fmla="*/ 1851 h 18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88" h="1851">
                  <a:moveTo>
                    <a:pt x="138" y="0"/>
                  </a:moveTo>
                  <a:lnTo>
                    <a:pt x="138" y="28"/>
                  </a:lnTo>
                  <a:lnTo>
                    <a:pt x="130" y="28"/>
                  </a:lnTo>
                  <a:lnTo>
                    <a:pt x="130" y="59"/>
                  </a:lnTo>
                  <a:lnTo>
                    <a:pt x="124" y="59"/>
                  </a:lnTo>
                  <a:lnTo>
                    <a:pt x="124" y="89"/>
                  </a:lnTo>
                  <a:lnTo>
                    <a:pt x="115" y="89"/>
                  </a:lnTo>
                  <a:lnTo>
                    <a:pt x="115" y="111"/>
                  </a:lnTo>
                  <a:lnTo>
                    <a:pt x="102" y="111"/>
                  </a:lnTo>
                  <a:lnTo>
                    <a:pt x="102" y="133"/>
                  </a:lnTo>
                  <a:lnTo>
                    <a:pt x="93" y="133"/>
                  </a:lnTo>
                  <a:lnTo>
                    <a:pt x="93" y="184"/>
                  </a:lnTo>
                  <a:lnTo>
                    <a:pt x="80" y="184"/>
                  </a:lnTo>
                  <a:lnTo>
                    <a:pt x="80" y="208"/>
                  </a:lnTo>
                  <a:lnTo>
                    <a:pt x="73" y="208"/>
                  </a:lnTo>
                  <a:lnTo>
                    <a:pt x="73" y="228"/>
                  </a:lnTo>
                  <a:lnTo>
                    <a:pt x="56" y="228"/>
                  </a:lnTo>
                  <a:lnTo>
                    <a:pt x="56" y="272"/>
                  </a:lnTo>
                  <a:lnTo>
                    <a:pt x="43" y="272"/>
                  </a:lnTo>
                  <a:lnTo>
                    <a:pt x="43" y="310"/>
                  </a:lnTo>
                  <a:lnTo>
                    <a:pt x="37" y="310"/>
                  </a:lnTo>
                  <a:lnTo>
                    <a:pt x="37" y="332"/>
                  </a:lnTo>
                  <a:lnTo>
                    <a:pt x="21" y="332"/>
                  </a:lnTo>
                  <a:lnTo>
                    <a:pt x="21" y="375"/>
                  </a:lnTo>
                  <a:lnTo>
                    <a:pt x="6" y="375"/>
                  </a:lnTo>
                  <a:lnTo>
                    <a:pt x="6" y="406"/>
                  </a:lnTo>
                  <a:lnTo>
                    <a:pt x="0" y="406"/>
                  </a:lnTo>
                  <a:lnTo>
                    <a:pt x="0" y="1417"/>
                  </a:lnTo>
                  <a:lnTo>
                    <a:pt x="6" y="1417"/>
                  </a:lnTo>
                  <a:lnTo>
                    <a:pt x="6" y="1425"/>
                  </a:lnTo>
                  <a:lnTo>
                    <a:pt x="43" y="1425"/>
                  </a:lnTo>
                  <a:lnTo>
                    <a:pt x="43" y="1431"/>
                  </a:lnTo>
                  <a:lnTo>
                    <a:pt x="80" y="1431"/>
                  </a:lnTo>
                  <a:lnTo>
                    <a:pt x="80" y="1440"/>
                  </a:lnTo>
                  <a:lnTo>
                    <a:pt x="115" y="1440"/>
                  </a:lnTo>
                  <a:lnTo>
                    <a:pt x="115" y="1446"/>
                  </a:lnTo>
                  <a:lnTo>
                    <a:pt x="152" y="1446"/>
                  </a:lnTo>
                  <a:lnTo>
                    <a:pt x="152" y="1462"/>
                  </a:lnTo>
                  <a:lnTo>
                    <a:pt x="197" y="1462"/>
                  </a:lnTo>
                  <a:lnTo>
                    <a:pt x="197" y="1468"/>
                  </a:lnTo>
                  <a:lnTo>
                    <a:pt x="233" y="1468"/>
                  </a:lnTo>
                  <a:lnTo>
                    <a:pt x="233" y="1477"/>
                  </a:lnTo>
                  <a:lnTo>
                    <a:pt x="269" y="1477"/>
                  </a:lnTo>
                  <a:lnTo>
                    <a:pt x="269" y="1482"/>
                  </a:lnTo>
                  <a:lnTo>
                    <a:pt x="306" y="1482"/>
                  </a:lnTo>
                  <a:lnTo>
                    <a:pt x="306" y="1499"/>
                  </a:lnTo>
                  <a:lnTo>
                    <a:pt x="348" y="1499"/>
                  </a:lnTo>
                  <a:lnTo>
                    <a:pt x="348" y="1505"/>
                  </a:lnTo>
                  <a:lnTo>
                    <a:pt x="385" y="1505"/>
                  </a:lnTo>
                  <a:lnTo>
                    <a:pt x="385" y="1513"/>
                  </a:lnTo>
                  <a:lnTo>
                    <a:pt x="421" y="1513"/>
                  </a:lnTo>
                  <a:lnTo>
                    <a:pt x="421" y="1519"/>
                  </a:lnTo>
                  <a:lnTo>
                    <a:pt x="452" y="1519"/>
                  </a:lnTo>
                  <a:lnTo>
                    <a:pt x="452" y="1536"/>
                  </a:lnTo>
                  <a:lnTo>
                    <a:pt x="531" y="1536"/>
                  </a:lnTo>
                  <a:lnTo>
                    <a:pt x="531" y="1550"/>
                  </a:lnTo>
                  <a:lnTo>
                    <a:pt x="567" y="1550"/>
                  </a:lnTo>
                  <a:lnTo>
                    <a:pt x="567" y="1556"/>
                  </a:lnTo>
                  <a:lnTo>
                    <a:pt x="604" y="1556"/>
                  </a:lnTo>
                  <a:lnTo>
                    <a:pt x="604" y="1565"/>
                  </a:lnTo>
                  <a:lnTo>
                    <a:pt x="648" y="1565"/>
                  </a:lnTo>
                  <a:lnTo>
                    <a:pt x="648" y="1579"/>
                  </a:lnTo>
                  <a:lnTo>
                    <a:pt x="693" y="1579"/>
                  </a:lnTo>
                  <a:lnTo>
                    <a:pt x="693" y="1587"/>
                  </a:lnTo>
                  <a:lnTo>
                    <a:pt x="729" y="1587"/>
                  </a:lnTo>
                  <a:lnTo>
                    <a:pt x="729" y="1594"/>
                  </a:lnTo>
                  <a:lnTo>
                    <a:pt x="766" y="1594"/>
                  </a:lnTo>
                  <a:lnTo>
                    <a:pt x="766" y="1601"/>
                  </a:lnTo>
                  <a:lnTo>
                    <a:pt x="802" y="1601"/>
                  </a:lnTo>
                  <a:lnTo>
                    <a:pt x="802" y="1616"/>
                  </a:lnTo>
                  <a:lnTo>
                    <a:pt x="844" y="1616"/>
                  </a:lnTo>
                  <a:lnTo>
                    <a:pt x="844" y="1624"/>
                  </a:lnTo>
                  <a:lnTo>
                    <a:pt x="881" y="1624"/>
                  </a:lnTo>
                  <a:lnTo>
                    <a:pt x="881" y="1638"/>
                  </a:lnTo>
                  <a:lnTo>
                    <a:pt x="954" y="1638"/>
                  </a:lnTo>
                  <a:lnTo>
                    <a:pt x="954" y="1647"/>
                  </a:lnTo>
                  <a:lnTo>
                    <a:pt x="983" y="1647"/>
                  </a:lnTo>
                  <a:lnTo>
                    <a:pt x="983" y="1653"/>
                  </a:lnTo>
                  <a:lnTo>
                    <a:pt x="1035" y="1653"/>
                  </a:lnTo>
                  <a:lnTo>
                    <a:pt x="1035" y="1667"/>
                  </a:lnTo>
                  <a:lnTo>
                    <a:pt x="1072" y="1667"/>
                  </a:lnTo>
                  <a:lnTo>
                    <a:pt x="1072" y="1675"/>
                  </a:lnTo>
                  <a:lnTo>
                    <a:pt x="1100" y="1675"/>
                  </a:lnTo>
                  <a:lnTo>
                    <a:pt x="1100" y="1684"/>
                  </a:lnTo>
                  <a:lnTo>
                    <a:pt x="1136" y="1684"/>
                  </a:lnTo>
                  <a:lnTo>
                    <a:pt x="1136" y="1698"/>
                  </a:lnTo>
                  <a:lnTo>
                    <a:pt x="1187" y="1698"/>
                  </a:lnTo>
                  <a:lnTo>
                    <a:pt x="1187" y="1704"/>
                  </a:lnTo>
                  <a:lnTo>
                    <a:pt x="1218" y="1704"/>
                  </a:lnTo>
                  <a:lnTo>
                    <a:pt x="1218" y="1712"/>
                  </a:lnTo>
                  <a:lnTo>
                    <a:pt x="1253" y="1712"/>
                  </a:lnTo>
                  <a:lnTo>
                    <a:pt x="1253" y="1720"/>
                  </a:lnTo>
                  <a:lnTo>
                    <a:pt x="1290" y="1720"/>
                  </a:lnTo>
                  <a:lnTo>
                    <a:pt x="1290" y="1735"/>
                  </a:lnTo>
                  <a:lnTo>
                    <a:pt x="1333" y="1735"/>
                  </a:lnTo>
                  <a:lnTo>
                    <a:pt x="1333" y="1741"/>
                  </a:lnTo>
                  <a:lnTo>
                    <a:pt x="1369" y="1741"/>
                  </a:lnTo>
                  <a:lnTo>
                    <a:pt x="1369" y="1757"/>
                  </a:lnTo>
                  <a:lnTo>
                    <a:pt x="1442" y="1757"/>
                  </a:lnTo>
                  <a:lnTo>
                    <a:pt x="1442" y="1763"/>
                  </a:lnTo>
                  <a:lnTo>
                    <a:pt x="1486" y="1763"/>
                  </a:lnTo>
                  <a:lnTo>
                    <a:pt x="1486" y="1772"/>
                  </a:lnTo>
                  <a:lnTo>
                    <a:pt x="1523" y="1772"/>
                  </a:lnTo>
                  <a:lnTo>
                    <a:pt x="1523" y="1786"/>
                  </a:lnTo>
                  <a:lnTo>
                    <a:pt x="1560" y="1786"/>
                  </a:lnTo>
                  <a:lnTo>
                    <a:pt x="1560" y="1794"/>
                  </a:lnTo>
                  <a:lnTo>
                    <a:pt x="1601" y="1794"/>
                  </a:lnTo>
                  <a:lnTo>
                    <a:pt x="1601" y="1800"/>
                  </a:lnTo>
                  <a:lnTo>
                    <a:pt x="1638" y="1800"/>
                  </a:lnTo>
                  <a:lnTo>
                    <a:pt x="1638" y="1814"/>
                  </a:lnTo>
                  <a:lnTo>
                    <a:pt x="1675" y="1814"/>
                  </a:lnTo>
                  <a:lnTo>
                    <a:pt x="1675" y="1823"/>
                  </a:lnTo>
                  <a:lnTo>
                    <a:pt x="1719" y="1823"/>
                  </a:lnTo>
                  <a:lnTo>
                    <a:pt x="1719" y="1829"/>
                  </a:lnTo>
                  <a:lnTo>
                    <a:pt x="1756" y="1829"/>
                  </a:lnTo>
                  <a:lnTo>
                    <a:pt x="1756" y="1845"/>
                  </a:lnTo>
                  <a:lnTo>
                    <a:pt x="1784" y="1845"/>
                  </a:lnTo>
                  <a:lnTo>
                    <a:pt x="1784" y="1851"/>
                  </a:lnTo>
                  <a:lnTo>
                    <a:pt x="1836" y="1851"/>
                  </a:lnTo>
                  <a:lnTo>
                    <a:pt x="1836" y="1845"/>
                  </a:lnTo>
                  <a:lnTo>
                    <a:pt x="1843" y="1845"/>
                  </a:lnTo>
                  <a:lnTo>
                    <a:pt x="1843" y="1800"/>
                  </a:lnTo>
                  <a:lnTo>
                    <a:pt x="1851" y="1800"/>
                  </a:lnTo>
                  <a:lnTo>
                    <a:pt x="1851" y="1772"/>
                  </a:lnTo>
                  <a:lnTo>
                    <a:pt x="1856" y="1772"/>
                  </a:lnTo>
                  <a:lnTo>
                    <a:pt x="1856" y="1757"/>
                  </a:lnTo>
                  <a:lnTo>
                    <a:pt x="1873" y="1757"/>
                  </a:lnTo>
                  <a:lnTo>
                    <a:pt x="1873" y="1712"/>
                  </a:lnTo>
                  <a:lnTo>
                    <a:pt x="1879" y="1712"/>
                  </a:lnTo>
                  <a:lnTo>
                    <a:pt x="1879" y="1684"/>
                  </a:lnTo>
                  <a:lnTo>
                    <a:pt x="1893" y="1684"/>
                  </a:lnTo>
                  <a:lnTo>
                    <a:pt x="1893" y="1667"/>
                  </a:lnTo>
                  <a:lnTo>
                    <a:pt x="1901" y="1667"/>
                  </a:lnTo>
                  <a:lnTo>
                    <a:pt x="1901" y="1638"/>
                  </a:lnTo>
                  <a:lnTo>
                    <a:pt x="1910" y="1638"/>
                  </a:lnTo>
                  <a:lnTo>
                    <a:pt x="1910" y="1624"/>
                  </a:lnTo>
                  <a:lnTo>
                    <a:pt x="1915" y="1624"/>
                  </a:lnTo>
                  <a:lnTo>
                    <a:pt x="1915" y="1587"/>
                  </a:lnTo>
                  <a:lnTo>
                    <a:pt x="1930" y="1587"/>
                  </a:lnTo>
                  <a:lnTo>
                    <a:pt x="1930" y="1565"/>
                  </a:lnTo>
                  <a:lnTo>
                    <a:pt x="1938" y="1565"/>
                  </a:lnTo>
                  <a:lnTo>
                    <a:pt x="1938" y="1536"/>
                  </a:lnTo>
                  <a:lnTo>
                    <a:pt x="1952" y="1536"/>
                  </a:lnTo>
                  <a:lnTo>
                    <a:pt x="1952" y="1482"/>
                  </a:lnTo>
                  <a:lnTo>
                    <a:pt x="1966" y="1482"/>
                  </a:lnTo>
                  <a:lnTo>
                    <a:pt x="1966" y="1468"/>
                  </a:lnTo>
                  <a:lnTo>
                    <a:pt x="1974" y="1468"/>
                  </a:lnTo>
                  <a:lnTo>
                    <a:pt x="1974" y="1440"/>
                  </a:lnTo>
                  <a:lnTo>
                    <a:pt x="1982" y="1440"/>
                  </a:lnTo>
                  <a:lnTo>
                    <a:pt x="1982" y="1425"/>
                  </a:lnTo>
                  <a:lnTo>
                    <a:pt x="1988" y="1425"/>
                  </a:lnTo>
                  <a:lnTo>
                    <a:pt x="1988" y="413"/>
                  </a:lnTo>
                  <a:lnTo>
                    <a:pt x="1952" y="413"/>
                  </a:lnTo>
                  <a:lnTo>
                    <a:pt x="1952" y="406"/>
                  </a:lnTo>
                  <a:lnTo>
                    <a:pt x="1910" y="406"/>
                  </a:lnTo>
                  <a:lnTo>
                    <a:pt x="1910" y="391"/>
                  </a:lnTo>
                  <a:lnTo>
                    <a:pt x="1873" y="391"/>
                  </a:lnTo>
                  <a:lnTo>
                    <a:pt x="1873" y="384"/>
                  </a:lnTo>
                  <a:lnTo>
                    <a:pt x="1836" y="384"/>
                  </a:lnTo>
                  <a:lnTo>
                    <a:pt x="1836" y="375"/>
                  </a:lnTo>
                  <a:lnTo>
                    <a:pt x="1784" y="375"/>
                  </a:lnTo>
                  <a:lnTo>
                    <a:pt x="1784" y="369"/>
                  </a:lnTo>
                  <a:lnTo>
                    <a:pt x="1756" y="369"/>
                  </a:lnTo>
                  <a:lnTo>
                    <a:pt x="1756" y="355"/>
                  </a:lnTo>
                  <a:lnTo>
                    <a:pt x="1705" y="355"/>
                  </a:lnTo>
                  <a:lnTo>
                    <a:pt x="1705" y="347"/>
                  </a:lnTo>
                  <a:lnTo>
                    <a:pt x="1669" y="347"/>
                  </a:lnTo>
                  <a:lnTo>
                    <a:pt x="1669" y="338"/>
                  </a:lnTo>
                  <a:lnTo>
                    <a:pt x="1623" y="338"/>
                  </a:lnTo>
                  <a:lnTo>
                    <a:pt x="1623" y="332"/>
                  </a:lnTo>
                  <a:lnTo>
                    <a:pt x="1588" y="332"/>
                  </a:lnTo>
                  <a:lnTo>
                    <a:pt x="1588" y="324"/>
                  </a:lnTo>
                  <a:lnTo>
                    <a:pt x="1545" y="324"/>
                  </a:lnTo>
                  <a:lnTo>
                    <a:pt x="1545" y="318"/>
                  </a:lnTo>
                  <a:lnTo>
                    <a:pt x="1508" y="318"/>
                  </a:lnTo>
                  <a:lnTo>
                    <a:pt x="1508" y="310"/>
                  </a:lnTo>
                  <a:lnTo>
                    <a:pt x="1464" y="310"/>
                  </a:lnTo>
                  <a:lnTo>
                    <a:pt x="1464" y="296"/>
                  </a:lnTo>
                  <a:lnTo>
                    <a:pt x="1427" y="296"/>
                  </a:lnTo>
                  <a:lnTo>
                    <a:pt x="1427" y="287"/>
                  </a:lnTo>
                  <a:lnTo>
                    <a:pt x="1383" y="287"/>
                  </a:lnTo>
                  <a:lnTo>
                    <a:pt x="1383" y="272"/>
                  </a:lnTo>
                  <a:lnTo>
                    <a:pt x="1305" y="272"/>
                  </a:lnTo>
                  <a:lnTo>
                    <a:pt x="1305" y="259"/>
                  </a:lnTo>
                  <a:lnTo>
                    <a:pt x="1268" y="259"/>
                  </a:lnTo>
                  <a:lnTo>
                    <a:pt x="1268" y="250"/>
                  </a:lnTo>
                  <a:lnTo>
                    <a:pt x="1231" y="250"/>
                  </a:lnTo>
                  <a:lnTo>
                    <a:pt x="1231" y="236"/>
                  </a:lnTo>
                  <a:lnTo>
                    <a:pt x="1187" y="236"/>
                  </a:lnTo>
                  <a:lnTo>
                    <a:pt x="1187" y="228"/>
                  </a:lnTo>
                  <a:lnTo>
                    <a:pt x="1150" y="228"/>
                  </a:lnTo>
                  <a:lnTo>
                    <a:pt x="1150" y="222"/>
                  </a:lnTo>
                  <a:lnTo>
                    <a:pt x="1100" y="222"/>
                  </a:lnTo>
                  <a:lnTo>
                    <a:pt x="1100" y="213"/>
                  </a:lnTo>
                  <a:lnTo>
                    <a:pt x="1072" y="213"/>
                  </a:lnTo>
                  <a:lnTo>
                    <a:pt x="1072" y="208"/>
                  </a:lnTo>
                  <a:lnTo>
                    <a:pt x="1018" y="208"/>
                  </a:lnTo>
                  <a:lnTo>
                    <a:pt x="1018" y="199"/>
                  </a:lnTo>
                  <a:lnTo>
                    <a:pt x="983" y="199"/>
                  </a:lnTo>
                  <a:lnTo>
                    <a:pt x="983" y="184"/>
                  </a:lnTo>
                  <a:lnTo>
                    <a:pt x="940" y="184"/>
                  </a:lnTo>
                  <a:lnTo>
                    <a:pt x="940" y="177"/>
                  </a:lnTo>
                  <a:lnTo>
                    <a:pt x="903" y="177"/>
                  </a:lnTo>
                  <a:lnTo>
                    <a:pt x="903" y="171"/>
                  </a:lnTo>
                  <a:lnTo>
                    <a:pt x="859" y="171"/>
                  </a:lnTo>
                  <a:lnTo>
                    <a:pt x="859" y="154"/>
                  </a:lnTo>
                  <a:lnTo>
                    <a:pt x="822" y="154"/>
                  </a:lnTo>
                  <a:lnTo>
                    <a:pt x="822" y="148"/>
                  </a:lnTo>
                  <a:lnTo>
                    <a:pt x="780" y="148"/>
                  </a:lnTo>
                  <a:lnTo>
                    <a:pt x="780" y="140"/>
                  </a:lnTo>
                  <a:lnTo>
                    <a:pt x="743" y="140"/>
                  </a:lnTo>
                  <a:lnTo>
                    <a:pt x="743" y="133"/>
                  </a:lnTo>
                  <a:lnTo>
                    <a:pt x="698" y="133"/>
                  </a:lnTo>
                  <a:lnTo>
                    <a:pt x="698" y="118"/>
                  </a:lnTo>
                  <a:lnTo>
                    <a:pt x="663" y="118"/>
                  </a:lnTo>
                  <a:lnTo>
                    <a:pt x="663" y="111"/>
                  </a:lnTo>
                  <a:lnTo>
                    <a:pt x="583" y="111"/>
                  </a:lnTo>
                  <a:lnTo>
                    <a:pt x="583" y="96"/>
                  </a:lnTo>
                  <a:lnTo>
                    <a:pt x="531" y="96"/>
                  </a:lnTo>
                  <a:lnTo>
                    <a:pt x="531" y="89"/>
                  </a:lnTo>
                  <a:lnTo>
                    <a:pt x="502" y="89"/>
                  </a:lnTo>
                  <a:lnTo>
                    <a:pt x="502" y="80"/>
                  </a:lnTo>
                  <a:lnTo>
                    <a:pt x="452" y="80"/>
                  </a:lnTo>
                  <a:lnTo>
                    <a:pt x="452" y="66"/>
                  </a:lnTo>
                  <a:lnTo>
                    <a:pt x="421" y="66"/>
                  </a:lnTo>
                  <a:lnTo>
                    <a:pt x="421" y="59"/>
                  </a:lnTo>
                  <a:lnTo>
                    <a:pt x="371" y="59"/>
                  </a:lnTo>
                  <a:lnTo>
                    <a:pt x="371" y="52"/>
                  </a:lnTo>
                  <a:lnTo>
                    <a:pt x="334" y="52"/>
                  </a:lnTo>
                  <a:lnTo>
                    <a:pt x="334" y="37"/>
                  </a:lnTo>
                  <a:lnTo>
                    <a:pt x="291" y="37"/>
                  </a:lnTo>
                  <a:lnTo>
                    <a:pt x="291" y="28"/>
                  </a:lnTo>
                  <a:lnTo>
                    <a:pt x="256" y="28"/>
                  </a:lnTo>
                  <a:lnTo>
                    <a:pt x="256" y="23"/>
                  </a:lnTo>
                  <a:lnTo>
                    <a:pt x="219" y="23"/>
                  </a:lnTo>
                  <a:lnTo>
                    <a:pt x="219" y="15"/>
                  </a:lnTo>
                  <a:lnTo>
                    <a:pt x="174" y="15"/>
                  </a:lnTo>
                  <a:lnTo>
                    <a:pt x="174" y="0"/>
                  </a:lnTo>
                  <a:lnTo>
                    <a:pt x="138" y="0"/>
                  </a:lnTo>
                  <a:close/>
                </a:path>
              </a:pathLst>
            </a:custGeom>
            <a:solidFill>
              <a:srgbClr val="0202A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88" name="Freeform 342"/>
            <p:cNvSpPr/>
            <p:nvPr/>
          </p:nvSpPr>
          <p:spPr bwMode="auto">
            <a:xfrm>
              <a:off x="3925" y="1907"/>
              <a:ext cx="185" cy="142"/>
            </a:xfrm>
            <a:custGeom>
              <a:avLst/>
              <a:gdLst>
                <a:gd name="T0" fmla="*/ 0 w 1859"/>
                <a:gd name="T1" fmla="*/ 0 h 1851"/>
                <a:gd name="T2" fmla="*/ 0 w 1859"/>
                <a:gd name="T3" fmla="*/ 0 h 1851"/>
                <a:gd name="T4" fmla="*/ 0 w 1859"/>
                <a:gd name="T5" fmla="*/ 0 h 1851"/>
                <a:gd name="T6" fmla="*/ 0 w 1859"/>
                <a:gd name="T7" fmla="*/ 0 h 1851"/>
                <a:gd name="T8" fmla="*/ 0 w 1859"/>
                <a:gd name="T9" fmla="*/ 0 h 1851"/>
                <a:gd name="T10" fmla="*/ 0 w 1859"/>
                <a:gd name="T11" fmla="*/ 0 h 1851"/>
                <a:gd name="T12" fmla="*/ 0 w 1859"/>
                <a:gd name="T13" fmla="*/ 0 h 1851"/>
                <a:gd name="T14" fmla="*/ 0 w 1859"/>
                <a:gd name="T15" fmla="*/ 0 h 1851"/>
                <a:gd name="T16" fmla="*/ 0 w 1859"/>
                <a:gd name="T17" fmla="*/ 0 h 1851"/>
                <a:gd name="T18" fmla="*/ 0 w 1859"/>
                <a:gd name="T19" fmla="*/ 0 h 1851"/>
                <a:gd name="T20" fmla="*/ 0 w 1859"/>
                <a:gd name="T21" fmla="*/ 0 h 1851"/>
                <a:gd name="T22" fmla="*/ 0 w 1859"/>
                <a:gd name="T23" fmla="*/ 0 h 1851"/>
                <a:gd name="T24" fmla="*/ 0 w 1859"/>
                <a:gd name="T25" fmla="*/ 0 h 1851"/>
                <a:gd name="T26" fmla="*/ 0 w 1859"/>
                <a:gd name="T27" fmla="*/ 0 h 1851"/>
                <a:gd name="T28" fmla="*/ 0 w 1859"/>
                <a:gd name="T29" fmla="*/ 0 h 1851"/>
                <a:gd name="T30" fmla="*/ 0 w 1859"/>
                <a:gd name="T31" fmla="*/ 0 h 1851"/>
                <a:gd name="T32" fmla="*/ 0 w 1859"/>
                <a:gd name="T33" fmla="*/ 0 h 1851"/>
                <a:gd name="T34" fmla="*/ 0 w 1859"/>
                <a:gd name="T35" fmla="*/ 0 h 1851"/>
                <a:gd name="T36" fmla="*/ 0 w 1859"/>
                <a:gd name="T37" fmla="*/ 0 h 1851"/>
                <a:gd name="T38" fmla="*/ 0 w 1859"/>
                <a:gd name="T39" fmla="*/ 0 h 1851"/>
                <a:gd name="T40" fmla="*/ 0 w 1859"/>
                <a:gd name="T41" fmla="*/ 0 h 1851"/>
                <a:gd name="T42" fmla="*/ 0 w 1859"/>
                <a:gd name="T43" fmla="*/ 0 h 1851"/>
                <a:gd name="T44" fmla="*/ 0 w 1859"/>
                <a:gd name="T45" fmla="*/ 0 h 1851"/>
                <a:gd name="T46" fmla="*/ 0 w 1859"/>
                <a:gd name="T47" fmla="*/ 0 h 1851"/>
                <a:gd name="T48" fmla="*/ 0 w 1859"/>
                <a:gd name="T49" fmla="*/ 0 h 1851"/>
                <a:gd name="T50" fmla="*/ 0 w 1859"/>
                <a:gd name="T51" fmla="*/ 0 h 1851"/>
                <a:gd name="T52" fmla="*/ 0 w 1859"/>
                <a:gd name="T53" fmla="*/ 0 h 1851"/>
                <a:gd name="T54" fmla="*/ 0 w 1859"/>
                <a:gd name="T55" fmla="*/ 0 h 1851"/>
                <a:gd name="T56" fmla="*/ 0 w 1859"/>
                <a:gd name="T57" fmla="*/ 0 h 1851"/>
                <a:gd name="T58" fmla="*/ 0 w 1859"/>
                <a:gd name="T59" fmla="*/ 0 h 1851"/>
                <a:gd name="T60" fmla="*/ 0 w 1859"/>
                <a:gd name="T61" fmla="*/ 0 h 1851"/>
                <a:gd name="T62" fmla="*/ 0 w 1859"/>
                <a:gd name="T63" fmla="*/ 0 h 1851"/>
                <a:gd name="T64" fmla="*/ 0 w 1859"/>
                <a:gd name="T65" fmla="*/ 0 h 1851"/>
                <a:gd name="T66" fmla="*/ 0 w 1859"/>
                <a:gd name="T67" fmla="*/ 0 h 1851"/>
                <a:gd name="T68" fmla="*/ 0 w 1859"/>
                <a:gd name="T69" fmla="*/ 0 h 1851"/>
                <a:gd name="T70" fmla="*/ 0 w 1859"/>
                <a:gd name="T71" fmla="*/ 0 h 1851"/>
                <a:gd name="T72" fmla="*/ 0 w 1859"/>
                <a:gd name="T73" fmla="*/ 0 h 1851"/>
                <a:gd name="T74" fmla="*/ 0 w 1859"/>
                <a:gd name="T75" fmla="*/ 0 h 1851"/>
                <a:gd name="T76" fmla="*/ 0 w 1859"/>
                <a:gd name="T77" fmla="*/ 0 h 1851"/>
                <a:gd name="T78" fmla="*/ 0 w 1859"/>
                <a:gd name="T79" fmla="*/ 0 h 1851"/>
                <a:gd name="T80" fmla="*/ 0 w 1859"/>
                <a:gd name="T81" fmla="*/ 0 h 1851"/>
                <a:gd name="T82" fmla="*/ 0 w 1859"/>
                <a:gd name="T83" fmla="*/ 0 h 1851"/>
                <a:gd name="T84" fmla="*/ 0 w 1859"/>
                <a:gd name="T85" fmla="*/ 0 h 1851"/>
                <a:gd name="T86" fmla="*/ 0 w 1859"/>
                <a:gd name="T87" fmla="*/ 0 h 1851"/>
                <a:gd name="T88" fmla="*/ 0 w 1859"/>
                <a:gd name="T89" fmla="*/ 0 h 1851"/>
                <a:gd name="T90" fmla="*/ 0 w 1859"/>
                <a:gd name="T91" fmla="*/ 0 h 1851"/>
                <a:gd name="T92" fmla="*/ 0 w 1859"/>
                <a:gd name="T93" fmla="*/ 0 h 1851"/>
                <a:gd name="T94" fmla="*/ 0 w 1859"/>
                <a:gd name="T95" fmla="*/ 0 h 1851"/>
                <a:gd name="T96" fmla="*/ 0 w 1859"/>
                <a:gd name="T97" fmla="*/ 0 h 1851"/>
                <a:gd name="T98" fmla="*/ 0 w 1859"/>
                <a:gd name="T99" fmla="*/ 0 h 1851"/>
                <a:gd name="T100" fmla="*/ 0 w 1859"/>
                <a:gd name="T101" fmla="*/ 0 h 1851"/>
                <a:gd name="T102" fmla="*/ 0 w 1859"/>
                <a:gd name="T103" fmla="*/ 0 h 18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59"/>
                <a:gd name="T157" fmla="*/ 0 h 1851"/>
                <a:gd name="T158" fmla="*/ 1859 w 1859"/>
                <a:gd name="T159" fmla="*/ 1851 h 185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59" h="1851">
                  <a:moveTo>
                    <a:pt x="82" y="0"/>
                  </a:moveTo>
                  <a:lnTo>
                    <a:pt x="82" y="28"/>
                  </a:lnTo>
                  <a:lnTo>
                    <a:pt x="74" y="28"/>
                  </a:lnTo>
                  <a:lnTo>
                    <a:pt x="74" y="59"/>
                  </a:lnTo>
                  <a:lnTo>
                    <a:pt x="68" y="59"/>
                  </a:lnTo>
                  <a:lnTo>
                    <a:pt x="68" y="89"/>
                  </a:lnTo>
                  <a:lnTo>
                    <a:pt x="59" y="89"/>
                  </a:lnTo>
                  <a:lnTo>
                    <a:pt x="59" y="111"/>
                  </a:lnTo>
                  <a:lnTo>
                    <a:pt x="46" y="111"/>
                  </a:lnTo>
                  <a:lnTo>
                    <a:pt x="46" y="133"/>
                  </a:lnTo>
                  <a:lnTo>
                    <a:pt x="37" y="133"/>
                  </a:lnTo>
                  <a:lnTo>
                    <a:pt x="37" y="184"/>
                  </a:lnTo>
                  <a:lnTo>
                    <a:pt x="24" y="184"/>
                  </a:lnTo>
                  <a:lnTo>
                    <a:pt x="24" y="208"/>
                  </a:lnTo>
                  <a:lnTo>
                    <a:pt x="17" y="208"/>
                  </a:lnTo>
                  <a:lnTo>
                    <a:pt x="17" y="228"/>
                  </a:lnTo>
                  <a:lnTo>
                    <a:pt x="0" y="228"/>
                  </a:lnTo>
                  <a:lnTo>
                    <a:pt x="0" y="1431"/>
                  </a:lnTo>
                  <a:lnTo>
                    <a:pt x="24" y="1431"/>
                  </a:lnTo>
                  <a:lnTo>
                    <a:pt x="24" y="1440"/>
                  </a:lnTo>
                  <a:lnTo>
                    <a:pt x="59" y="1440"/>
                  </a:lnTo>
                  <a:lnTo>
                    <a:pt x="59" y="1446"/>
                  </a:lnTo>
                  <a:lnTo>
                    <a:pt x="96" y="1446"/>
                  </a:lnTo>
                  <a:lnTo>
                    <a:pt x="96" y="1462"/>
                  </a:lnTo>
                  <a:lnTo>
                    <a:pt x="141" y="1462"/>
                  </a:lnTo>
                  <a:lnTo>
                    <a:pt x="141" y="1468"/>
                  </a:lnTo>
                  <a:lnTo>
                    <a:pt x="177" y="1468"/>
                  </a:lnTo>
                  <a:lnTo>
                    <a:pt x="177" y="1477"/>
                  </a:lnTo>
                  <a:lnTo>
                    <a:pt x="213" y="1477"/>
                  </a:lnTo>
                  <a:lnTo>
                    <a:pt x="213" y="1482"/>
                  </a:lnTo>
                  <a:lnTo>
                    <a:pt x="250" y="1482"/>
                  </a:lnTo>
                  <a:lnTo>
                    <a:pt x="250" y="1499"/>
                  </a:lnTo>
                  <a:lnTo>
                    <a:pt x="292" y="1499"/>
                  </a:lnTo>
                  <a:lnTo>
                    <a:pt x="292" y="1505"/>
                  </a:lnTo>
                  <a:lnTo>
                    <a:pt x="329" y="1505"/>
                  </a:lnTo>
                  <a:lnTo>
                    <a:pt x="329" y="1513"/>
                  </a:lnTo>
                  <a:lnTo>
                    <a:pt x="365" y="1513"/>
                  </a:lnTo>
                  <a:lnTo>
                    <a:pt x="365" y="1519"/>
                  </a:lnTo>
                  <a:lnTo>
                    <a:pt x="396" y="1519"/>
                  </a:lnTo>
                  <a:lnTo>
                    <a:pt x="396" y="1536"/>
                  </a:lnTo>
                  <a:lnTo>
                    <a:pt x="475" y="1536"/>
                  </a:lnTo>
                  <a:lnTo>
                    <a:pt x="475" y="1550"/>
                  </a:lnTo>
                  <a:lnTo>
                    <a:pt x="511" y="1550"/>
                  </a:lnTo>
                  <a:lnTo>
                    <a:pt x="511" y="1556"/>
                  </a:lnTo>
                  <a:lnTo>
                    <a:pt x="548" y="1556"/>
                  </a:lnTo>
                  <a:lnTo>
                    <a:pt x="548" y="1565"/>
                  </a:lnTo>
                  <a:lnTo>
                    <a:pt x="592" y="1565"/>
                  </a:lnTo>
                  <a:lnTo>
                    <a:pt x="592" y="1579"/>
                  </a:lnTo>
                  <a:lnTo>
                    <a:pt x="637" y="1579"/>
                  </a:lnTo>
                  <a:lnTo>
                    <a:pt x="637" y="1587"/>
                  </a:lnTo>
                  <a:lnTo>
                    <a:pt x="673" y="1587"/>
                  </a:lnTo>
                  <a:lnTo>
                    <a:pt x="673" y="1594"/>
                  </a:lnTo>
                  <a:lnTo>
                    <a:pt x="710" y="1594"/>
                  </a:lnTo>
                  <a:lnTo>
                    <a:pt x="710" y="1601"/>
                  </a:lnTo>
                  <a:lnTo>
                    <a:pt x="746" y="1601"/>
                  </a:lnTo>
                  <a:lnTo>
                    <a:pt x="746" y="1616"/>
                  </a:lnTo>
                  <a:lnTo>
                    <a:pt x="788" y="1616"/>
                  </a:lnTo>
                  <a:lnTo>
                    <a:pt x="788" y="1624"/>
                  </a:lnTo>
                  <a:lnTo>
                    <a:pt x="825" y="1624"/>
                  </a:lnTo>
                  <a:lnTo>
                    <a:pt x="825" y="1638"/>
                  </a:lnTo>
                  <a:lnTo>
                    <a:pt x="898" y="1638"/>
                  </a:lnTo>
                  <a:lnTo>
                    <a:pt x="898" y="1647"/>
                  </a:lnTo>
                  <a:lnTo>
                    <a:pt x="927" y="1647"/>
                  </a:lnTo>
                  <a:lnTo>
                    <a:pt x="927" y="1653"/>
                  </a:lnTo>
                  <a:lnTo>
                    <a:pt x="979" y="1653"/>
                  </a:lnTo>
                  <a:lnTo>
                    <a:pt x="979" y="1667"/>
                  </a:lnTo>
                  <a:lnTo>
                    <a:pt x="1016" y="1667"/>
                  </a:lnTo>
                  <a:lnTo>
                    <a:pt x="1016" y="1675"/>
                  </a:lnTo>
                  <a:lnTo>
                    <a:pt x="1044" y="1675"/>
                  </a:lnTo>
                  <a:lnTo>
                    <a:pt x="1044" y="1684"/>
                  </a:lnTo>
                  <a:lnTo>
                    <a:pt x="1080" y="1684"/>
                  </a:lnTo>
                  <a:lnTo>
                    <a:pt x="1080" y="1698"/>
                  </a:lnTo>
                  <a:lnTo>
                    <a:pt x="1131" y="1698"/>
                  </a:lnTo>
                  <a:lnTo>
                    <a:pt x="1131" y="1704"/>
                  </a:lnTo>
                  <a:lnTo>
                    <a:pt x="1162" y="1704"/>
                  </a:lnTo>
                  <a:lnTo>
                    <a:pt x="1162" y="1712"/>
                  </a:lnTo>
                  <a:lnTo>
                    <a:pt x="1197" y="1712"/>
                  </a:lnTo>
                  <a:lnTo>
                    <a:pt x="1197" y="1720"/>
                  </a:lnTo>
                  <a:lnTo>
                    <a:pt x="1234" y="1720"/>
                  </a:lnTo>
                  <a:lnTo>
                    <a:pt x="1234" y="1735"/>
                  </a:lnTo>
                  <a:lnTo>
                    <a:pt x="1277" y="1735"/>
                  </a:lnTo>
                  <a:lnTo>
                    <a:pt x="1277" y="1741"/>
                  </a:lnTo>
                  <a:lnTo>
                    <a:pt x="1313" y="1741"/>
                  </a:lnTo>
                  <a:lnTo>
                    <a:pt x="1313" y="1757"/>
                  </a:lnTo>
                  <a:lnTo>
                    <a:pt x="1386" y="1757"/>
                  </a:lnTo>
                  <a:lnTo>
                    <a:pt x="1386" y="1763"/>
                  </a:lnTo>
                  <a:lnTo>
                    <a:pt x="1430" y="1763"/>
                  </a:lnTo>
                  <a:lnTo>
                    <a:pt x="1430" y="1772"/>
                  </a:lnTo>
                  <a:lnTo>
                    <a:pt x="1467" y="1772"/>
                  </a:lnTo>
                  <a:lnTo>
                    <a:pt x="1467" y="1786"/>
                  </a:lnTo>
                  <a:lnTo>
                    <a:pt x="1504" y="1786"/>
                  </a:lnTo>
                  <a:lnTo>
                    <a:pt x="1504" y="1794"/>
                  </a:lnTo>
                  <a:lnTo>
                    <a:pt x="1545" y="1794"/>
                  </a:lnTo>
                  <a:lnTo>
                    <a:pt x="1545" y="1800"/>
                  </a:lnTo>
                  <a:lnTo>
                    <a:pt x="1582" y="1800"/>
                  </a:lnTo>
                  <a:lnTo>
                    <a:pt x="1582" y="1814"/>
                  </a:lnTo>
                  <a:lnTo>
                    <a:pt x="1619" y="1814"/>
                  </a:lnTo>
                  <a:lnTo>
                    <a:pt x="1619" y="1823"/>
                  </a:lnTo>
                  <a:lnTo>
                    <a:pt x="1663" y="1823"/>
                  </a:lnTo>
                  <a:lnTo>
                    <a:pt x="1663" y="1829"/>
                  </a:lnTo>
                  <a:lnTo>
                    <a:pt x="1700" y="1829"/>
                  </a:lnTo>
                  <a:lnTo>
                    <a:pt x="1700" y="1845"/>
                  </a:lnTo>
                  <a:lnTo>
                    <a:pt x="1728" y="1845"/>
                  </a:lnTo>
                  <a:lnTo>
                    <a:pt x="1728" y="1851"/>
                  </a:lnTo>
                  <a:lnTo>
                    <a:pt x="1780" y="1851"/>
                  </a:lnTo>
                  <a:lnTo>
                    <a:pt x="1780" y="1845"/>
                  </a:lnTo>
                  <a:lnTo>
                    <a:pt x="1787" y="1845"/>
                  </a:lnTo>
                  <a:lnTo>
                    <a:pt x="1787" y="1800"/>
                  </a:lnTo>
                  <a:lnTo>
                    <a:pt x="1795" y="1800"/>
                  </a:lnTo>
                  <a:lnTo>
                    <a:pt x="1795" y="1772"/>
                  </a:lnTo>
                  <a:lnTo>
                    <a:pt x="1800" y="1772"/>
                  </a:lnTo>
                  <a:lnTo>
                    <a:pt x="1800" y="1757"/>
                  </a:lnTo>
                  <a:lnTo>
                    <a:pt x="1817" y="1757"/>
                  </a:lnTo>
                  <a:lnTo>
                    <a:pt x="1817" y="1712"/>
                  </a:lnTo>
                  <a:lnTo>
                    <a:pt x="1823" y="1712"/>
                  </a:lnTo>
                  <a:lnTo>
                    <a:pt x="1823" y="1684"/>
                  </a:lnTo>
                  <a:lnTo>
                    <a:pt x="1837" y="1684"/>
                  </a:lnTo>
                  <a:lnTo>
                    <a:pt x="1837" y="1667"/>
                  </a:lnTo>
                  <a:lnTo>
                    <a:pt x="1845" y="1667"/>
                  </a:lnTo>
                  <a:lnTo>
                    <a:pt x="1845" y="1638"/>
                  </a:lnTo>
                  <a:lnTo>
                    <a:pt x="1854" y="1638"/>
                  </a:lnTo>
                  <a:lnTo>
                    <a:pt x="1854" y="1624"/>
                  </a:lnTo>
                  <a:lnTo>
                    <a:pt x="1859" y="1624"/>
                  </a:lnTo>
                  <a:lnTo>
                    <a:pt x="1859" y="406"/>
                  </a:lnTo>
                  <a:lnTo>
                    <a:pt x="1854" y="406"/>
                  </a:lnTo>
                  <a:lnTo>
                    <a:pt x="1854" y="391"/>
                  </a:lnTo>
                  <a:lnTo>
                    <a:pt x="1817" y="391"/>
                  </a:lnTo>
                  <a:lnTo>
                    <a:pt x="1817" y="384"/>
                  </a:lnTo>
                  <a:lnTo>
                    <a:pt x="1780" y="384"/>
                  </a:lnTo>
                  <a:lnTo>
                    <a:pt x="1780" y="375"/>
                  </a:lnTo>
                  <a:lnTo>
                    <a:pt x="1728" y="375"/>
                  </a:lnTo>
                  <a:lnTo>
                    <a:pt x="1728" y="369"/>
                  </a:lnTo>
                  <a:lnTo>
                    <a:pt x="1700" y="369"/>
                  </a:lnTo>
                  <a:lnTo>
                    <a:pt x="1700" y="355"/>
                  </a:lnTo>
                  <a:lnTo>
                    <a:pt x="1649" y="355"/>
                  </a:lnTo>
                  <a:lnTo>
                    <a:pt x="1649" y="347"/>
                  </a:lnTo>
                  <a:lnTo>
                    <a:pt x="1613" y="347"/>
                  </a:lnTo>
                  <a:lnTo>
                    <a:pt x="1613" y="338"/>
                  </a:lnTo>
                  <a:lnTo>
                    <a:pt x="1567" y="338"/>
                  </a:lnTo>
                  <a:lnTo>
                    <a:pt x="1567" y="332"/>
                  </a:lnTo>
                  <a:lnTo>
                    <a:pt x="1532" y="332"/>
                  </a:lnTo>
                  <a:lnTo>
                    <a:pt x="1532" y="324"/>
                  </a:lnTo>
                  <a:lnTo>
                    <a:pt x="1489" y="324"/>
                  </a:lnTo>
                  <a:lnTo>
                    <a:pt x="1489" y="318"/>
                  </a:lnTo>
                  <a:lnTo>
                    <a:pt x="1452" y="318"/>
                  </a:lnTo>
                  <a:lnTo>
                    <a:pt x="1452" y="310"/>
                  </a:lnTo>
                  <a:lnTo>
                    <a:pt x="1408" y="310"/>
                  </a:lnTo>
                  <a:lnTo>
                    <a:pt x="1408" y="296"/>
                  </a:lnTo>
                  <a:lnTo>
                    <a:pt x="1371" y="296"/>
                  </a:lnTo>
                  <a:lnTo>
                    <a:pt x="1371" y="287"/>
                  </a:lnTo>
                  <a:lnTo>
                    <a:pt x="1327" y="287"/>
                  </a:lnTo>
                  <a:lnTo>
                    <a:pt x="1327" y="272"/>
                  </a:lnTo>
                  <a:lnTo>
                    <a:pt x="1249" y="272"/>
                  </a:lnTo>
                  <a:lnTo>
                    <a:pt x="1249" y="259"/>
                  </a:lnTo>
                  <a:lnTo>
                    <a:pt x="1212" y="259"/>
                  </a:lnTo>
                  <a:lnTo>
                    <a:pt x="1212" y="250"/>
                  </a:lnTo>
                  <a:lnTo>
                    <a:pt x="1175" y="250"/>
                  </a:lnTo>
                  <a:lnTo>
                    <a:pt x="1175" y="236"/>
                  </a:lnTo>
                  <a:lnTo>
                    <a:pt x="1131" y="236"/>
                  </a:lnTo>
                  <a:lnTo>
                    <a:pt x="1131" y="228"/>
                  </a:lnTo>
                  <a:lnTo>
                    <a:pt x="1094" y="228"/>
                  </a:lnTo>
                  <a:lnTo>
                    <a:pt x="1094" y="222"/>
                  </a:lnTo>
                  <a:lnTo>
                    <a:pt x="1044" y="222"/>
                  </a:lnTo>
                  <a:lnTo>
                    <a:pt x="1044" y="213"/>
                  </a:lnTo>
                  <a:lnTo>
                    <a:pt x="1016" y="213"/>
                  </a:lnTo>
                  <a:lnTo>
                    <a:pt x="1016" y="208"/>
                  </a:lnTo>
                  <a:lnTo>
                    <a:pt x="962" y="208"/>
                  </a:lnTo>
                  <a:lnTo>
                    <a:pt x="962" y="199"/>
                  </a:lnTo>
                  <a:lnTo>
                    <a:pt x="927" y="199"/>
                  </a:lnTo>
                  <a:lnTo>
                    <a:pt x="927" y="184"/>
                  </a:lnTo>
                  <a:lnTo>
                    <a:pt x="884" y="184"/>
                  </a:lnTo>
                  <a:lnTo>
                    <a:pt x="884" y="177"/>
                  </a:lnTo>
                  <a:lnTo>
                    <a:pt x="847" y="177"/>
                  </a:lnTo>
                  <a:lnTo>
                    <a:pt x="847" y="171"/>
                  </a:lnTo>
                  <a:lnTo>
                    <a:pt x="803" y="171"/>
                  </a:lnTo>
                  <a:lnTo>
                    <a:pt x="803" y="154"/>
                  </a:lnTo>
                  <a:lnTo>
                    <a:pt x="766" y="154"/>
                  </a:lnTo>
                  <a:lnTo>
                    <a:pt x="766" y="148"/>
                  </a:lnTo>
                  <a:lnTo>
                    <a:pt x="724" y="148"/>
                  </a:lnTo>
                  <a:lnTo>
                    <a:pt x="724" y="140"/>
                  </a:lnTo>
                  <a:lnTo>
                    <a:pt x="687" y="140"/>
                  </a:lnTo>
                  <a:lnTo>
                    <a:pt x="687" y="133"/>
                  </a:lnTo>
                  <a:lnTo>
                    <a:pt x="642" y="133"/>
                  </a:lnTo>
                  <a:lnTo>
                    <a:pt x="642" y="118"/>
                  </a:lnTo>
                  <a:lnTo>
                    <a:pt x="607" y="118"/>
                  </a:lnTo>
                  <a:lnTo>
                    <a:pt x="607" y="111"/>
                  </a:lnTo>
                  <a:lnTo>
                    <a:pt x="527" y="111"/>
                  </a:lnTo>
                  <a:lnTo>
                    <a:pt x="527" y="96"/>
                  </a:lnTo>
                  <a:lnTo>
                    <a:pt x="475" y="96"/>
                  </a:lnTo>
                  <a:lnTo>
                    <a:pt x="475" y="89"/>
                  </a:lnTo>
                  <a:lnTo>
                    <a:pt x="446" y="89"/>
                  </a:lnTo>
                  <a:lnTo>
                    <a:pt x="446" y="80"/>
                  </a:lnTo>
                  <a:lnTo>
                    <a:pt x="396" y="80"/>
                  </a:lnTo>
                  <a:lnTo>
                    <a:pt x="396" y="66"/>
                  </a:lnTo>
                  <a:lnTo>
                    <a:pt x="365" y="66"/>
                  </a:lnTo>
                  <a:lnTo>
                    <a:pt x="365" y="59"/>
                  </a:lnTo>
                  <a:lnTo>
                    <a:pt x="315" y="59"/>
                  </a:lnTo>
                  <a:lnTo>
                    <a:pt x="315" y="52"/>
                  </a:lnTo>
                  <a:lnTo>
                    <a:pt x="278" y="52"/>
                  </a:lnTo>
                  <a:lnTo>
                    <a:pt x="278" y="37"/>
                  </a:lnTo>
                  <a:lnTo>
                    <a:pt x="235" y="37"/>
                  </a:lnTo>
                  <a:lnTo>
                    <a:pt x="235" y="28"/>
                  </a:lnTo>
                  <a:lnTo>
                    <a:pt x="200" y="28"/>
                  </a:lnTo>
                  <a:lnTo>
                    <a:pt x="200" y="23"/>
                  </a:lnTo>
                  <a:lnTo>
                    <a:pt x="163" y="23"/>
                  </a:lnTo>
                  <a:lnTo>
                    <a:pt x="163" y="15"/>
                  </a:lnTo>
                  <a:lnTo>
                    <a:pt x="118" y="15"/>
                  </a:lnTo>
                  <a:lnTo>
                    <a:pt x="118" y="0"/>
                  </a:lnTo>
                  <a:lnTo>
                    <a:pt x="82" y="0"/>
                  </a:lnTo>
                  <a:close/>
                </a:path>
              </a:pathLst>
            </a:custGeom>
            <a:solidFill>
              <a:srgbClr val="0202A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89" name="Freeform 343"/>
            <p:cNvSpPr/>
            <p:nvPr/>
          </p:nvSpPr>
          <p:spPr bwMode="auto">
            <a:xfrm>
              <a:off x="3932" y="1912"/>
              <a:ext cx="173" cy="134"/>
            </a:xfrm>
            <a:custGeom>
              <a:avLst/>
              <a:gdLst>
                <a:gd name="T0" fmla="*/ 0 w 1726"/>
                <a:gd name="T1" fmla="*/ 0 h 1741"/>
                <a:gd name="T2" fmla="*/ 0 w 1726"/>
                <a:gd name="T3" fmla="*/ 0 h 1741"/>
                <a:gd name="T4" fmla="*/ 0 w 1726"/>
                <a:gd name="T5" fmla="*/ 0 h 1741"/>
                <a:gd name="T6" fmla="*/ 0 w 1726"/>
                <a:gd name="T7" fmla="*/ 0 h 1741"/>
                <a:gd name="T8" fmla="*/ 0 w 1726"/>
                <a:gd name="T9" fmla="*/ 0 h 1741"/>
                <a:gd name="T10" fmla="*/ 0 w 1726"/>
                <a:gd name="T11" fmla="*/ 0 h 1741"/>
                <a:gd name="T12" fmla="*/ 0 w 1726"/>
                <a:gd name="T13" fmla="*/ 0 h 1741"/>
                <a:gd name="T14" fmla="*/ 0 w 1726"/>
                <a:gd name="T15" fmla="*/ 0 h 1741"/>
                <a:gd name="T16" fmla="*/ 0 w 1726"/>
                <a:gd name="T17" fmla="*/ 0 h 1741"/>
                <a:gd name="T18" fmla="*/ 0 w 1726"/>
                <a:gd name="T19" fmla="*/ 0 h 1741"/>
                <a:gd name="T20" fmla="*/ 0 w 1726"/>
                <a:gd name="T21" fmla="*/ 0 h 1741"/>
                <a:gd name="T22" fmla="*/ 0 w 1726"/>
                <a:gd name="T23" fmla="*/ 0 h 1741"/>
                <a:gd name="T24" fmla="*/ 0 w 1726"/>
                <a:gd name="T25" fmla="*/ 0 h 1741"/>
                <a:gd name="T26" fmla="*/ 0 w 1726"/>
                <a:gd name="T27" fmla="*/ 0 h 1741"/>
                <a:gd name="T28" fmla="*/ 0 w 1726"/>
                <a:gd name="T29" fmla="*/ 0 h 1741"/>
                <a:gd name="T30" fmla="*/ 0 w 1726"/>
                <a:gd name="T31" fmla="*/ 0 h 1741"/>
                <a:gd name="T32" fmla="*/ 0 w 1726"/>
                <a:gd name="T33" fmla="*/ 0 h 1741"/>
                <a:gd name="T34" fmla="*/ 0 w 1726"/>
                <a:gd name="T35" fmla="*/ 0 h 1741"/>
                <a:gd name="T36" fmla="*/ 0 w 1726"/>
                <a:gd name="T37" fmla="*/ 0 h 1741"/>
                <a:gd name="T38" fmla="*/ 0 w 1726"/>
                <a:gd name="T39" fmla="*/ 0 h 1741"/>
                <a:gd name="T40" fmla="*/ 0 w 1726"/>
                <a:gd name="T41" fmla="*/ 0 h 1741"/>
                <a:gd name="T42" fmla="*/ 0 w 1726"/>
                <a:gd name="T43" fmla="*/ 0 h 1741"/>
                <a:gd name="T44" fmla="*/ 0 w 1726"/>
                <a:gd name="T45" fmla="*/ 0 h 1741"/>
                <a:gd name="T46" fmla="*/ 0 w 1726"/>
                <a:gd name="T47" fmla="*/ 0 h 1741"/>
                <a:gd name="T48" fmla="*/ 0 w 1726"/>
                <a:gd name="T49" fmla="*/ 0 h 1741"/>
                <a:gd name="T50" fmla="*/ 0 w 1726"/>
                <a:gd name="T51" fmla="*/ 0 h 1741"/>
                <a:gd name="T52" fmla="*/ 0 w 1726"/>
                <a:gd name="T53" fmla="*/ 0 h 1741"/>
                <a:gd name="T54" fmla="*/ 0 w 1726"/>
                <a:gd name="T55" fmla="*/ 0 h 1741"/>
                <a:gd name="T56" fmla="*/ 0 w 1726"/>
                <a:gd name="T57" fmla="*/ 0 h 1741"/>
                <a:gd name="T58" fmla="*/ 0 w 1726"/>
                <a:gd name="T59" fmla="*/ 0 h 1741"/>
                <a:gd name="T60" fmla="*/ 0 w 1726"/>
                <a:gd name="T61" fmla="*/ 0 h 1741"/>
                <a:gd name="T62" fmla="*/ 0 w 1726"/>
                <a:gd name="T63" fmla="*/ 0 h 1741"/>
                <a:gd name="T64" fmla="*/ 0 w 1726"/>
                <a:gd name="T65" fmla="*/ 0 h 1741"/>
                <a:gd name="T66" fmla="*/ 0 w 1726"/>
                <a:gd name="T67" fmla="*/ 0 h 1741"/>
                <a:gd name="T68" fmla="*/ 0 w 1726"/>
                <a:gd name="T69" fmla="*/ 0 h 1741"/>
                <a:gd name="T70" fmla="*/ 0 w 1726"/>
                <a:gd name="T71" fmla="*/ 0 h 1741"/>
                <a:gd name="T72" fmla="*/ 0 w 1726"/>
                <a:gd name="T73" fmla="*/ 0 h 1741"/>
                <a:gd name="T74" fmla="*/ 0 w 1726"/>
                <a:gd name="T75" fmla="*/ 0 h 1741"/>
                <a:gd name="T76" fmla="*/ 0 w 1726"/>
                <a:gd name="T77" fmla="*/ 0 h 1741"/>
                <a:gd name="T78" fmla="*/ 0 w 1726"/>
                <a:gd name="T79" fmla="*/ 0 h 1741"/>
                <a:gd name="T80" fmla="*/ 0 w 1726"/>
                <a:gd name="T81" fmla="*/ 0 h 1741"/>
                <a:gd name="T82" fmla="*/ 0 w 1726"/>
                <a:gd name="T83" fmla="*/ 0 h 1741"/>
                <a:gd name="T84" fmla="*/ 0 w 1726"/>
                <a:gd name="T85" fmla="*/ 0 h 1741"/>
                <a:gd name="T86" fmla="*/ 0 w 1726"/>
                <a:gd name="T87" fmla="*/ 0 h 1741"/>
                <a:gd name="T88" fmla="*/ 0 w 1726"/>
                <a:gd name="T89" fmla="*/ 0 h 1741"/>
                <a:gd name="T90" fmla="*/ 0 w 1726"/>
                <a:gd name="T91" fmla="*/ 0 h 1741"/>
                <a:gd name="T92" fmla="*/ 0 w 1726"/>
                <a:gd name="T93" fmla="*/ 0 h 1741"/>
                <a:gd name="T94" fmla="*/ 0 w 1726"/>
                <a:gd name="T95" fmla="*/ 0 h 1741"/>
                <a:gd name="T96" fmla="*/ 0 w 1726"/>
                <a:gd name="T97" fmla="*/ 0 h 17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26"/>
                <a:gd name="T148" fmla="*/ 0 h 1741"/>
                <a:gd name="T149" fmla="*/ 1726 w 1726"/>
                <a:gd name="T150" fmla="*/ 1741 h 174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26" h="1741">
                  <a:moveTo>
                    <a:pt x="0" y="0"/>
                  </a:moveTo>
                  <a:lnTo>
                    <a:pt x="0" y="1387"/>
                  </a:lnTo>
                  <a:lnTo>
                    <a:pt x="22" y="1387"/>
                  </a:lnTo>
                  <a:lnTo>
                    <a:pt x="22" y="1403"/>
                  </a:lnTo>
                  <a:lnTo>
                    <a:pt x="67" y="1403"/>
                  </a:lnTo>
                  <a:lnTo>
                    <a:pt x="67" y="1409"/>
                  </a:lnTo>
                  <a:lnTo>
                    <a:pt x="103" y="1409"/>
                  </a:lnTo>
                  <a:lnTo>
                    <a:pt x="103" y="1418"/>
                  </a:lnTo>
                  <a:lnTo>
                    <a:pt x="139" y="1418"/>
                  </a:lnTo>
                  <a:lnTo>
                    <a:pt x="139" y="1423"/>
                  </a:lnTo>
                  <a:lnTo>
                    <a:pt x="176" y="1423"/>
                  </a:lnTo>
                  <a:lnTo>
                    <a:pt x="176" y="1440"/>
                  </a:lnTo>
                  <a:lnTo>
                    <a:pt x="218" y="1440"/>
                  </a:lnTo>
                  <a:lnTo>
                    <a:pt x="218" y="1446"/>
                  </a:lnTo>
                  <a:lnTo>
                    <a:pt x="255" y="1446"/>
                  </a:lnTo>
                  <a:lnTo>
                    <a:pt x="255" y="1454"/>
                  </a:lnTo>
                  <a:lnTo>
                    <a:pt x="291" y="1454"/>
                  </a:lnTo>
                  <a:lnTo>
                    <a:pt x="291" y="1460"/>
                  </a:lnTo>
                  <a:lnTo>
                    <a:pt x="322" y="1460"/>
                  </a:lnTo>
                  <a:lnTo>
                    <a:pt x="322" y="1477"/>
                  </a:lnTo>
                  <a:lnTo>
                    <a:pt x="401" y="1477"/>
                  </a:lnTo>
                  <a:lnTo>
                    <a:pt x="401" y="1491"/>
                  </a:lnTo>
                  <a:lnTo>
                    <a:pt x="437" y="1491"/>
                  </a:lnTo>
                  <a:lnTo>
                    <a:pt x="437" y="1497"/>
                  </a:lnTo>
                  <a:lnTo>
                    <a:pt x="474" y="1497"/>
                  </a:lnTo>
                  <a:lnTo>
                    <a:pt x="474" y="1506"/>
                  </a:lnTo>
                  <a:lnTo>
                    <a:pt x="518" y="1506"/>
                  </a:lnTo>
                  <a:lnTo>
                    <a:pt x="518" y="1520"/>
                  </a:lnTo>
                  <a:lnTo>
                    <a:pt x="563" y="1520"/>
                  </a:lnTo>
                  <a:lnTo>
                    <a:pt x="563" y="1528"/>
                  </a:lnTo>
                  <a:lnTo>
                    <a:pt x="599" y="1528"/>
                  </a:lnTo>
                  <a:lnTo>
                    <a:pt x="599" y="1535"/>
                  </a:lnTo>
                  <a:lnTo>
                    <a:pt x="636" y="1535"/>
                  </a:lnTo>
                  <a:lnTo>
                    <a:pt x="636" y="1542"/>
                  </a:lnTo>
                  <a:lnTo>
                    <a:pt x="672" y="1542"/>
                  </a:lnTo>
                  <a:lnTo>
                    <a:pt x="672" y="1557"/>
                  </a:lnTo>
                  <a:lnTo>
                    <a:pt x="714" y="1557"/>
                  </a:lnTo>
                  <a:lnTo>
                    <a:pt x="714" y="1565"/>
                  </a:lnTo>
                  <a:lnTo>
                    <a:pt x="751" y="1565"/>
                  </a:lnTo>
                  <a:lnTo>
                    <a:pt x="751" y="1579"/>
                  </a:lnTo>
                  <a:lnTo>
                    <a:pt x="824" y="1579"/>
                  </a:lnTo>
                  <a:lnTo>
                    <a:pt x="824" y="1588"/>
                  </a:lnTo>
                  <a:lnTo>
                    <a:pt x="853" y="1588"/>
                  </a:lnTo>
                  <a:lnTo>
                    <a:pt x="853" y="1594"/>
                  </a:lnTo>
                  <a:lnTo>
                    <a:pt x="905" y="1594"/>
                  </a:lnTo>
                  <a:lnTo>
                    <a:pt x="905" y="1608"/>
                  </a:lnTo>
                  <a:lnTo>
                    <a:pt x="942" y="1608"/>
                  </a:lnTo>
                  <a:lnTo>
                    <a:pt x="942" y="1616"/>
                  </a:lnTo>
                  <a:lnTo>
                    <a:pt x="970" y="1616"/>
                  </a:lnTo>
                  <a:lnTo>
                    <a:pt x="970" y="1625"/>
                  </a:lnTo>
                  <a:lnTo>
                    <a:pt x="1006" y="1625"/>
                  </a:lnTo>
                  <a:lnTo>
                    <a:pt x="1006" y="1639"/>
                  </a:lnTo>
                  <a:lnTo>
                    <a:pt x="1057" y="1639"/>
                  </a:lnTo>
                  <a:lnTo>
                    <a:pt x="1057" y="1645"/>
                  </a:lnTo>
                  <a:lnTo>
                    <a:pt x="1088" y="1645"/>
                  </a:lnTo>
                  <a:lnTo>
                    <a:pt x="1088" y="1653"/>
                  </a:lnTo>
                  <a:lnTo>
                    <a:pt x="1123" y="1653"/>
                  </a:lnTo>
                  <a:lnTo>
                    <a:pt x="1123" y="1661"/>
                  </a:lnTo>
                  <a:lnTo>
                    <a:pt x="1160" y="1661"/>
                  </a:lnTo>
                  <a:lnTo>
                    <a:pt x="1160" y="1676"/>
                  </a:lnTo>
                  <a:lnTo>
                    <a:pt x="1203" y="1676"/>
                  </a:lnTo>
                  <a:lnTo>
                    <a:pt x="1203" y="1682"/>
                  </a:lnTo>
                  <a:lnTo>
                    <a:pt x="1239" y="1682"/>
                  </a:lnTo>
                  <a:lnTo>
                    <a:pt x="1239" y="1698"/>
                  </a:lnTo>
                  <a:lnTo>
                    <a:pt x="1312" y="1698"/>
                  </a:lnTo>
                  <a:lnTo>
                    <a:pt x="1312" y="1704"/>
                  </a:lnTo>
                  <a:lnTo>
                    <a:pt x="1356" y="1704"/>
                  </a:lnTo>
                  <a:lnTo>
                    <a:pt x="1356" y="1713"/>
                  </a:lnTo>
                  <a:lnTo>
                    <a:pt x="1393" y="1713"/>
                  </a:lnTo>
                  <a:lnTo>
                    <a:pt x="1393" y="1727"/>
                  </a:lnTo>
                  <a:lnTo>
                    <a:pt x="1430" y="1727"/>
                  </a:lnTo>
                  <a:lnTo>
                    <a:pt x="1430" y="1735"/>
                  </a:lnTo>
                  <a:lnTo>
                    <a:pt x="1471" y="1735"/>
                  </a:lnTo>
                  <a:lnTo>
                    <a:pt x="1471" y="1741"/>
                  </a:lnTo>
                  <a:lnTo>
                    <a:pt x="1721" y="1741"/>
                  </a:lnTo>
                  <a:lnTo>
                    <a:pt x="1721" y="1713"/>
                  </a:lnTo>
                  <a:lnTo>
                    <a:pt x="1726" y="1713"/>
                  </a:lnTo>
                  <a:lnTo>
                    <a:pt x="1726" y="325"/>
                  </a:lnTo>
                  <a:lnTo>
                    <a:pt x="1706" y="325"/>
                  </a:lnTo>
                  <a:lnTo>
                    <a:pt x="1706" y="316"/>
                  </a:lnTo>
                  <a:lnTo>
                    <a:pt x="1654" y="316"/>
                  </a:lnTo>
                  <a:lnTo>
                    <a:pt x="1654" y="310"/>
                  </a:lnTo>
                  <a:lnTo>
                    <a:pt x="1626" y="310"/>
                  </a:lnTo>
                  <a:lnTo>
                    <a:pt x="1626" y="296"/>
                  </a:lnTo>
                  <a:lnTo>
                    <a:pt x="1575" y="296"/>
                  </a:lnTo>
                  <a:lnTo>
                    <a:pt x="1575" y="288"/>
                  </a:lnTo>
                  <a:lnTo>
                    <a:pt x="1539" y="288"/>
                  </a:lnTo>
                  <a:lnTo>
                    <a:pt x="1539" y="279"/>
                  </a:lnTo>
                  <a:lnTo>
                    <a:pt x="1493" y="279"/>
                  </a:lnTo>
                  <a:lnTo>
                    <a:pt x="1493" y="273"/>
                  </a:lnTo>
                  <a:lnTo>
                    <a:pt x="1458" y="273"/>
                  </a:lnTo>
                  <a:lnTo>
                    <a:pt x="1458" y="265"/>
                  </a:lnTo>
                  <a:lnTo>
                    <a:pt x="1415" y="265"/>
                  </a:lnTo>
                  <a:lnTo>
                    <a:pt x="1415" y="259"/>
                  </a:lnTo>
                  <a:lnTo>
                    <a:pt x="1378" y="259"/>
                  </a:lnTo>
                  <a:lnTo>
                    <a:pt x="1378" y="251"/>
                  </a:lnTo>
                  <a:lnTo>
                    <a:pt x="1334" y="251"/>
                  </a:lnTo>
                  <a:lnTo>
                    <a:pt x="1334" y="237"/>
                  </a:lnTo>
                  <a:lnTo>
                    <a:pt x="1297" y="237"/>
                  </a:lnTo>
                  <a:lnTo>
                    <a:pt x="1297" y="228"/>
                  </a:lnTo>
                  <a:lnTo>
                    <a:pt x="1253" y="228"/>
                  </a:lnTo>
                  <a:lnTo>
                    <a:pt x="1253" y="213"/>
                  </a:lnTo>
                  <a:lnTo>
                    <a:pt x="1175" y="213"/>
                  </a:lnTo>
                  <a:lnTo>
                    <a:pt x="1175" y="200"/>
                  </a:lnTo>
                  <a:lnTo>
                    <a:pt x="1138" y="200"/>
                  </a:lnTo>
                  <a:lnTo>
                    <a:pt x="1138" y="191"/>
                  </a:lnTo>
                  <a:lnTo>
                    <a:pt x="1101" y="191"/>
                  </a:lnTo>
                  <a:lnTo>
                    <a:pt x="1101" y="177"/>
                  </a:lnTo>
                  <a:lnTo>
                    <a:pt x="1057" y="177"/>
                  </a:lnTo>
                  <a:lnTo>
                    <a:pt x="1057" y="169"/>
                  </a:lnTo>
                  <a:lnTo>
                    <a:pt x="1020" y="169"/>
                  </a:lnTo>
                  <a:lnTo>
                    <a:pt x="1020" y="163"/>
                  </a:lnTo>
                  <a:lnTo>
                    <a:pt x="970" y="163"/>
                  </a:lnTo>
                  <a:lnTo>
                    <a:pt x="970" y="154"/>
                  </a:lnTo>
                  <a:lnTo>
                    <a:pt x="942" y="154"/>
                  </a:lnTo>
                  <a:lnTo>
                    <a:pt x="942" y="149"/>
                  </a:lnTo>
                  <a:lnTo>
                    <a:pt x="888" y="149"/>
                  </a:lnTo>
                  <a:lnTo>
                    <a:pt x="888" y="140"/>
                  </a:lnTo>
                  <a:lnTo>
                    <a:pt x="853" y="140"/>
                  </a:lnTo>
                  <a:lnTo>
                    <a:pt x="853" y="125"/>
                  </a:lnTo>
                  <a:lnTo>
                    <a:pt x="810" y="125"/>
                  </a:lnTo>
                  <a:lnTo>
                    <a:pt x="810" y="118"/>
                  </a:lnTo>
                  <a:lnTo>
                    <a:pt x="773" y="118"/>
                  </a:lnTo>
                  <a:lnTo>
                    <a:pt x="773" y="112"/>
                  </a:lnTo>
                  <a:lnTo>
                    <a:pt x="729" y="112"/>
                  </a:lnTo>
                  <a:lnTo>
                    <a:pt x="729" y="95"/>
                  </a:lnTo>
                  <a:lnTo>
                    <a:pt x="692" y="95"/>
                  </a:lnTo>
                  <a:lnTo>
                    <a:pt x="692" y="89"/>
                  </a:lnTo>
                  <a:lnTo>
                    <a:pt x="650" y="89"/>
                  </a:lnTo>
                  <a:lnTo>
                    <a:pt x="650" y="81"/>
                  </a:lnTo>
                  <a:lnTo>
                    <a:pt x="613" y="81"/>
                  </a:lnTo>
                  <a:lnTo>
                    <a:pt x="613" y="74"/>
                  </a:lnTo>
                  <a:lnTo>
                    <a:pt x="568" y="74"/>
                  </a:lnTo>
                  <a:lnTo>
                    <a:pt x="568" y="59"/>
                  </a:lnTo>
                  <a:lnTo>
                    <a:pt x="533" y="59"/>
                  </a:lnTo>
                  <a:lnTo>
                    <a:pt x="533" y="52"/>
                  </a:lnTo>
                  <a:lnTo>
                    <a:pt x="453" y="52"/>
                  </a:lnTo>
                  <a:lnTo>
                    <a:pt x="453" y="37"/>
                  </a:lnTo>
                  <a:lnTo>
                    <a:pt x="401" y="37"/>
                  </a:lnTo>
                  <a:lnTo>
                    <a:pt x="401" y="30"/>
                  </a:lnTo>
                  <a:lnTo>
                    <a:pt x="372" y="30"/>
                  </a:lnTo>
                  <a:lnTo>
                    <a:pt x="372" y="21"/>
                  </a:lnTo>
                  <a:lnTo>
                    <a:pt x="322" y="21"/>
                  </a:lnTo>
                  <a:lnTo>
                    <a:pt x="322" y="7"/>
                  </a:lnTo>
                  <a:lnTo>
                    <a:pt x="291" y="7"/>
                  </a:lnTo>
                  <a:lnTo>
                    <a:pt x="291" y="0"/>
                  </a:lnTo>
                  <a:lnTo>
                    <a:pt x="0" y="0"/>
                  </a:lnTo>
                  <a:close/>
                </a:path>
              </a:pathLst>
            </a:custGeom>
            <a:solidFill>
              <a:srgbClr val="02029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90" name="Freeform 344"/>
            <p:cNvSpPr/>
            <p:nvPr/>
          </p:nvSpPr>
          <p:spPr bwMode="auto">
            <a:xfrm>
              <a:off x="3939" y="1916"/>
              <a:ext cx="158" cy="125"/>
            </a:xfrm>
            <a:custGeom>
              <a:avLst/>
              <a:gdLst>
                <a:gd name="T0" fmla="*/ 0 w 1587"/>
                <a:gd name="T1" fmla="*/ 0 h 1617"/>
                <a:gd name="T2" fmla="*/ 0 w 1587"/>
                <a:gd name="T3" fmla="*/ 0 h 1617"/>
                <a:gd name="T4" fmla="*/ 0 w 1587"/>
                <a:gd name="T5" fmla="*/ 0 h 1617"/>
                <a:gd name="T6" fmla="*/ 0 w 1587"/>
                <a:gd name="T7" fmla="*/ 0 h 1617"/>
                <a:gd name="T8" fmla="*/ 0 w 1587"/>
                <a:gd name="T9" fmla="*/ 0 h 1617"/>
                <a:gd name="T10" fmla="*/ 0 w 1587"/>
                <a:gd name="T11" fmla="*/ 0 h 1617"/>
                <a:gd name="T12" fmla="*/ 0 w 1587"/>
                <a:gd name="T13" fmla="*/ 0 h 1617"/>
                <a:gd name="T14" fmla="*/ 0 w 1587"/>
                <a:gd name="T15" fmla="*/ 0 h 1617"/>
                <a:gd name="T16" fmla="*/ 0 w 1587"/>
                <a:gd name="T17" fmla="*/ 0 h 1617"/>
                <a:gd name="T18" fmla="*/ 0 w 1587"/>
                <a:gd name="T19" fmla="*/ 0 h 1617"/>
                <a:gd name="T20" fmla="*/ 0 w 1587"/>
                <a:gd name="T21" fmla="*/ 0 h 1617"/>
                <a:gd name="T22" fmla="*/ 0 w 1587"/>
                <a:gd name="T23" fmla="*/ 0 h 1617"/>
                <a:gd name="T24" fmla="*/ 0 w 1587"/>
                <a:gd name="T25" fmla="*/ 0 h 1617"/>
                <a:gd name="T26" fmla="*/ 0 w 1587"/>
                <a:gd name="T27" fmla="*/ 0 h 1617"/>
                <a:gd name="T28" fmla="*/ 0 w 1587"/>
                <a:gd name="T29" fmla="*/ 0 h 1617"/>
                <a:gd name="T30" fmla="*/ 0 w 1587"/>
                <a:gd name="T31" fmla="*/ 0 h 1617"/>
                <a:gd name="T32" fmla="*/ 0 w 1587"/>
                <a:gd name="T33" fmla="*/ 0 h 1617"/>
                <a:gd name="T34" fmla="*/ 0 w 1587"/>
                <a:gd name="T35" fmla="*/ 0 h 1617"/>
                <a:gd name="T36" fmla="*/ 0 w 1587"/>
                <a:gd name="T37" fmla="*/ 0 h 1617"/>
                <a:gd name="T38" fmla="*/ 0 w 1587"/>
                <a:gd name="T39" fmla="*/ 0 h 1617"/>
                <a:gd name="T40" fmla="*/ 0 w 1587"/>
                <a:gd name="T41" fmla="*/ 0 h 1617"/>
                <a:gd name="T42" fmla="*/ 0 w 1587"/>
                <a:gd name="T43" fmla="*/ 0 h 1617"/>
                <a:gd name="T44" fmla="*/ 0 w 1587"/>
                <a:gd name="T45" fmla="*/ 0 h 1617"/>
                <a:gd name="T46" fmla="*/ 0 w 1587"/>
                <a:gd name="T47" fmla="*/ 0 h 1617"/>
                <a:gd name="T48" fmla="*/ 0 w 1587"/>
                <a:gd name="T49" fmla="*/ 0 h 1617"/>
                <a:gd name="T50" fmla="*/ 0 w 1587"/>
                <a:gd name="T51" fmla="*/ 0 h 1617"/>
                <a:gd name="T52" fmla="*/ 0 w 1587"/>
                <a:gd name="T53" fmla="*/ 0 h 1617"/>
                <a:gd name="T54" fmla="*/ 0 w 1587"/>
                <a:gd name="T55" fmla="*/ 0 h 1617"/>
                <a:gd name="T56" fmla="*/ 0 w 1587"/>
                <a:gd name="T57" fmla="*/ 0 h 1617"/>
                <a:gd name="T58" fmla="*/ 0 w 1587"/>
                <a:gd name="T59" fmla="*/ 0 h 1617"/>
                <a:gd name="T60" fmla="*/ 0 w 1587"/>
                <a:gd name="T61" fmla="*/ 0 h 1617"/>
                <a:gd name="T62" fmla="*/ 0 w 1587"/>
                <a:gd name="T63" fmla="*/ 0 h 1617"/>
                <a:gd name="T64" fmla="*/ 0 w 1587"/>
                <a:gd name="T65" fmla="*/ 0 h 1617"/>
                <a:gd name="T66" fmla="*/ 0 w 1587"/>
                <a:gd name="T67" fmla="*/ 0 h 1617"/>
                <a:gd name="T68" fmla="*/ 0 w 1587"/>
                <a:gd name="T69" fmla="*/ 0 h 1617"/>
                <a:gd name="T70" fmla="*/ 0 w 1587"/>
                <a:gd name="T71" fmla="*/ 0 h 1617"/>
                <a:gd name="T72" fmla="*/ 0 w 1587"/>
                <a:gd name="T73" fmla="*/ 0 h 1617"/>
                <a:gd name="T74" fmla="*/ 0 w 1587"/>
                <a:gd name="T75" fmla="*/ 0 h 1617"/>
                <a:gd name="T76" fmla="*/ 0 w 1587"/>
                <a:gd name="T77" fmla="*/ 0 h 1617"/>
                <a:gd name="T78" fmla="*/ 0 w 1587"/>
                <a:gd name="T79" fmla="*/ 0 h 1617"/>
                <a:gd name="T80" fmla="*/ 0 w 1587"/>
                <a:gd name="T81" fmla="*/ 0 h 1617"/>
                <a:gd name="T82" fmla="*/ 0 w 1587"/>
                <a:gd name="T83" fmla="*/ 0 h 1617"/>
                <a:gd name="T84" fmla="*/ 0 w 1587"/>
                <a:gd name="T85" fmla="*/ 0 h 1617"/>
                <a:gd name="T86" fmla="*/ 0 w 1587"/>
                <a:gd name="T87" fmla="*/ 0 h 1617"/>
                <a:gd name="T88" fmla="*/ 0 w 1587"/>
                <a:gd name="T89" fmla="*/ 0 h 1617"/>
                <a:gd name="T90" fmla="*/ 0 w 1587"/>
                <a:gd name="T91" fmla="*/ 0 h 1617"/>
                <a:gd name="T92" fmla="*/ 0 w 1587"/>
                <a:gd name="T93" fmla="*/ 0 h 1617"/>
                <a:gd name="T94" fmla="*/ 0 w 1587"/>
                <a:gd name="T95" fmla="*/ 0 h 1617"/>
                <a:gd name="T96" fmla="*/ 0 w 1587"/>
                <a:gd name="T97" fmla="*/ 0 h 1617"/>
                <a:gd name="T98" fmla="*/ 0 w 1587"/>
                <a:gd name="T99" fmla="*/ 0 h 1617"/>
                <a:gd name="T100" fmla="*/ 0 w 1587"/>
                <a:gd name="T101" fmla="*/ 0 h 1617"/>
                <a:gd name="T102" fmla="*/ 0 w 1587"/>
                <a:gd name="T103" fmla="*/ 0 h 1617"/>
                <a:gd name="T104" fmla="*/ 0 w 1587"/>
                <a:gd name="T105" fmla="*/ 0 h 1617"/>
                <a:gd name="T106" fmla="*/ 0 w 1587"/>
                <a:gd name="T107" fmla="*/ 0 h 1617"/>
                <a:gd name="T108" fmla="*/ 0 w 1587"/>
                <a:gd name="T109" fmla="*/ 0 h 1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87"/>
                <a:gd name="T166" fmla="*/ 0 h 1617"/>
                <a:gd name="T167" fmla="*/ 1587 w 1587"/>
                <a:gd name="T168" fmla="*/ 1617 h 1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87" h="1617">
                  <a:moveTo>
                    <a:pt x="0" y="0"/>
                  </a:moveTo>
                  <a:lnTo>
                    <a:pt x="0" y="1350"/>
                  </a:lnTo>
                  <a:lnTo>
                    <a:pt x="36" y="1350"/>
                  </a:lnTo>
                  <a:lnTo>
                    <a:pt x="36" y="1359"/>
                  </a:lnTo>
                  <a:lnTo>
                    <a:pt x="72" y="1359"/>
                  </a:lnTo>
                  <a:lnTo>
                    <a:pt x="72" y="1364"/>
                  </a:lnTo>
                  <a:lnTo>
                    <a:pt x="109" y="1364"/>
                  </a:lnTo>
                  <a:lnTo>
                    <a:pt x="109" y="1381"/>
                  </a:lnTo>
                  <a:lnTo>
                    <a:pt x="151" y="1381"/>
                  </a:lnTo>
                  <a:lnTo>
                    <a:pt x="151" y="1387"/>
                  </a:lnTo>
                  <a:lnTo>
                    <a:pt x="188" y="1387"/>
                  </a:lnTo>
                  <a:lnTo>
                    <a:pt x="188" y="1395"/>
                  </a:lnTo>
                  <a:lnTo>
                    <a:pt x="224" y="1395"/>
                  </a:lnTo>
                  <a:lnTo>
                    <a:pt x="224" y="1401"/>
                  </a:lnTo>
                  <a:lnTo>
                    <a:pt x="255" y="1401"/>
                  </a:lnTo>
                  <a:lnTo>
                    <a:pt x="255" y="1418"/>
                  </a:lnTo>
                  <a:lnTo>
                    <a:pt x="334" y="1418"/>
                  </a:lnTo>
                  <a:lnTo>
                    <a:pt x="334" y="1432"/>
                  </a:lnTo>
                  <a:lnTo>
                    <a:pt x="370" y="1432"/>
                  </a:lnTo>
                  <a:lnTo>
                    <a:pt x="370" y="1438"/>
                  </a:lnTo>
                  <a:lnTo>
                    <a:pt x="407" y="1438"/>
                  </a:lnTo>
                  <a:lnTo>
                    <a:pt x="407" y="1447"/>
                  </a:lnTo>
                  <a:lnTo>
                    <a:pt x="451" y="1447"/>
                  </a:lnTo>
                  <a:lnTo>
                    <a:pt x="451" y="1461"/>
                  </a:lnTo>
                  <a:lnTo>
                    <a:pt x="496" y="1461"/>
                  </a:lnTo>
                  <a:lnTo>
                    <a:pt x="496" y="1469"/>
                  </a:lnTo>
                  <a:lnTo>
                    <a:pt x="532" y="1469"/>
                  </a:lnTo>
                  <a:lnTo>
                    <a:pt x="532" y="1476"/>
                  </a:lnTo>
                  <a:lnTo>
                    <a:pt x="569" y="1476"/>
                  </a:lnTo>
                  <a:lnTo>
                    <a:pt x="569" y="1483"/>
                  </a:lnTo>
                  <a:lnTo>
                    <a:pt x="605" y="1483"/>
                  </a:lnTo>
                  <a:lnTo>
                    <a:pt x="605" y="1498"/>
                  </a:lnTo>
                  <a:lnTo>
                    <a:pt x="647" y="1498"/>
                  </a:lnTo>
                  <a:lnTo>
                    <a:pt x="647" y="1506"/>
                  </a:lnTo>
                  <a:lnTo>
                    <a:pt x="684" y="1506"/>
                  </a:lnTo>
                  <a:lnTo>
                    <a:pt x="684" y="1520"/>
                  </a:lnTo>
                  <a:lnTo>
                    <a:pt x="757" y="1520"/>
                  </a:lnTo>
                  <a:lnTo>
                    <a:pt x="757" y="1529"/>
                  </a:lnTo>
                  <a:lnTo>
                    <a:pt x="786" y="1529"/>
                  </a:lnTo>
                  <a:lnTo>
                    <a:pt x="786" y="1535"/>
                  </a:lnTo>
                  <a:lnTo>
                    <a:pt x="838" y="1535"/>
                  </a:lnTo>
                  <a:lnTo>
                    <a:pt x="838" y="1549"/>
                  </a:lnTo>
                  <a:lnTo>
                    <a:pt x="875" y="1549"/>
                  </a:lnTo>
                  <a:lnTo>
                    <a:pt x="875" y="1557"/>
                  </a:lnTo>
                  <a:lnTo>
                    <a:pt x="903" y="1557"/>
                  </a:lnTo>
                  <a:lnTo>
                    <a:pt x="903" y="1566"/>
                  </a:lnTo>
                  <a:lnTo>
                    <a:pt x="939" y="1566"/>
                  </a:lnTo>
                  <a:lnTo>
                    <a:pt x="939" y="1580"/>
                  </a:lnTo>
                  <a:lnTo>
                    <a:pt x="990" y="1580"/>
                  </a:lnTo>
                  <a:lnTo>
                    <a:pt x="990" y="1586"/>
                  </a:lnTo>
                  <a:lnTo>
                    <a:pt x="1021" y="1586"/>
                  </a:lnTo>
                  <a:lnTo>
                    <a:pt x="1021" y="1594"/>
                  </a:lnTo>
                  <a:lnTo>
                    <a:pt x="1056" y="1594"/>
                  </a:lnTo>
                  <a:lnTo>
                    <a:pt x="1056" y="1602"/>
                  </a:lnTo>
                  <a:lnTo>
                    <a:pt x="1093" y="1602"/>
                  </a:lnTo>
                  <a:lnTo>
                    <a:pt x="1093" y="1617"/>
                  </a:lnTo>
                  <a:lnTo>
                    <a:pt x="1587" y="1617"/>
                  </a:lnTo>
                  <a:lnTo>
                    <a:pt x="1587" y="251"/>
                  </a:lnTo>
                  <a:lnTo>
                    <a:pt x="1559" y="251"/>
                  </a:lnTo>
                  <a:lnTo>
                    <a:pt x="1559" y="237"/>
                  </a:lnTo>
                  <a:lnTo>
                    <a:pt x="1508" y="237"/>
                  </a:lnTo>
                  <a:lnTo>
                    <a:pt x="1508" y="229"/>
                  </a:lnTo>
                  <a:lnTo>
                    <a:pt x="1472" y="229"/>
                  </a:lnTo>
                  <a:lnTo>
                    <a:pt x="1472" y="220"/>
                  </a:lnTo>
                  <a:lnTo>
                    <a:pt x="1426" y="220"/>
                  </a:lnTo>
                  <a:lnTo>
                    <a:pt x="1426" y="214"/>
                  </a:lnTo>
                  <a:lnTo>
                    <a:pt x="1391" y="214"/>
                  </a:lnTo>
                  <a:lnTo>
                    <a:pt x="1391" y="206"/>
                  </a:lnTo>
                  <a:lnTo>
                    <a:pt x="1348" y="206"/>
                  </a:lnTo>
                  <a:lnTo>
                    <a:pt x="1348" y="200"/>
                  </a:lnTo>
                  <a:lnTo>
                    <a:pt x="1311" y="200"/>
                  </a:lnTo>
                  <a:lnTo>
                    <a:pt x="1311" y="192"/>
                  </a:lnTo>
                  <a:lnTo>
                    <a:pt x="1267" y="192"/>
                  </a:lnTo>
                  <a:lnTo>
                    <a:pt x="1267" y="178"/>
                  </a:lnTo>
                  <a:lnTo>
                    <a:pt x="1230" y="178"/>
                  </a:lnTo>
                  <a:lnTo>
                    <a:pt x="1230" y="169"/>
                  </a:lnTo>
                  <a:lnTo>
                    <a:pt x="1186" y="169"/>
                  </a:lnTo>
                  <a:lnTo>
                    <a:pt x="1186" y="154"/>
                  </a:lnTo>
                  <a:lnTo>
                    <a:pt x="1108" y="154"/>
                  </a:lnTo>
                  <a:lnTo>
                    <a:pt x="1108" y="141"/>
                  </a:lnTo>
                  <a:lnTo>
                    <a:pt x="1071" y="141"/>
                  </a:lnTo>
                  <a:lnTo>
                    <a:pt x="1071" y="132"/>
                  </a:lnTo>
                  <a:lnTo>
                    <a:pt x="1034" y="132"/>
                  </a:lnTo>
                  <a:lnTo>
                    <a:pt x="1034" y="118"/>
                  </a:lnTo>
                  <a:lnTo>
                    <a:pt x="990" y="118"/>
                  </a:lnTo>
                  <a:lnTo>
                    <a:pt x="990" y="110"/>
                  </a:lnTo>
                  <a:lnTo>
                    <a:pt x="953" y="110"/>
                  </a:lnTo>
                  <a:lnTo>
                    <a:pt x="953" y="104"/>
                  </a:lnTo>
                  <a:lnTo>
                    <a:pt x="903" y="104"/>
                  </a:lnTo>
                  <a:lnTo>
                    <a:pt x="903" y="95"/>
                  </a:lnTo>
                  <a:lnTo>
                    <a:pt x="875" y="95"/>
                  </a:lnTo>
                  <a:lnTo>
                    <a:pt x="875" y="90"/>
                  </a:lnTo>
                  <a:lnTo>
                    <a:pt x="821" y="90"/>
                  </a:lnTo>
                  <a:lnTo>
                    <a:pt x="821" y="81"/>
                  </a:lnTo>
                  <a:lnTo>
                    <a:pt x="786" y="81"/>
                  </a:lnTo>
                  <a:lnTo>
                    <a:pt x="786" y="66"/>
                  </a:lnTo>
                  <a:lnTo>
                    <a:pt x="743" y="66"/>
                  </a:lnTo>
                  <a:lnTo>
                    <a:pt x="743" y="59"/>
                  </a:lnTo>
                  <a:lnTo>
                    <a:pt x="706" y="59"/>
                  </a:lnTo>
                  <a:lnTo>
                    <a:pt x="706" y="53"/>
                  </a:lnTo>
                  <a:lnTo>
                    <a:pt x="662" y="53"/>
                  </a:lnTo>
                  <a:lnTo>
                    <a:pt x="662" y="36"/>
                  </a:lnTo>
                  <a:lnTo>
                    <a:pt x="625" y="36"/>
                  </a:lnTo>
                  <a:lnTo>
                    <a:pt x="625" y="30"/>
                  </a:lnTo>
                  <a:lnTo>
                    <a:pt x="583" y="30"/>
                  </a:lnTo>
                  <a:lnTo>
                    <a:pt x="583" y="22"/>
                  </a:lnTo>
                  <a:lnTo>
                    <a:pt x="546" y="22"/>
                  </a:lnTo>
                  <a:lnTo>
                    <a:pt x="546" y="15"/>
                  </a:lnTo>
                  <a:lnTo>
                    <a:pt x="501" y="15"/>
                  </a:lnTo>
                  <a:lnTo>
                    <a:pt x="501" y="0"/>
                  </a:lnTo>
                  <a:lnTo>
                    <a:pt x="0" y="0"/>
                  </a:lnTo>
                  <a:close/>
                </a:path>
              </a:pathLst>
            </a:custGeom>
            <a:solidFill>
              <a:srgbClr val="020287"/>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91" name="Freeform 345"/>
            <p:cNvSpPr/>
            <p:nvPr/>
          </p:nvSpPr>
          <p:spPr bwMode="auto">
            <a:xfrm>
              <a:off x="3946" y="1922"/>
              <a:ext cx="145" cy="113"/>
            </a:xfrm>
            <a:custGeom>
              <a:avLst/>
              <a:gdLst>
                <a:gd name="T0" fmla="*/ 0 w 1450"/>
                <a:gd name="T1" fmla="*/ 0 h 1468"/>
                <a:gd name="T2" fmla="*/ 0 w 1450"/>
                <a:gd name="T3" fmla="*/ 0 h 1468"/>
                <a:gd name="T4" fmla="*/ 0 w 1450"/>
                <a:gd name="T5" fmla="*/ 0 h 1468"/>
                <a:gd name="T6" fmla="*/ 0 w 1450"/>
                <a:gd name="T7" fmla="*/ 0 h 1468"/>
                <a:gd name="T8" fmla="*/ 0 w 1450"/>
                <a:gd name="T9" fmla="*/ 0 h 1468"/>
                <a:gd name="T10" fmla="*/ 0 w 1450"/>
                <a:gd name="T11" fmla="*/ 0 h 1468"/>
                <a:gd name="T12" fmla="*/ 0 w 1450"/>
                <a:gd name="T13" fmla="*/ 0 h 1468"/>
                <a:gd name="T14" fmla="*/ 0 w 1450"/>
                <a:gd name="T15" fmla="*/ 0 h 1468"/>
                <a:gd name="T16" fmla="*/ 0 w 1450"/>
                <a:gd name="T17" fmla="*/ 0 h 1468"/>
                <a:gd name="T18" fmla="*/ 0 w 1450"/>
                <a:gd name="T19" fmla="*/ 0 h 1468"/>
                <a:gd name="T20" fmla="*/ 0 w 1450"/>
                <a:gd name="T21" fmla="*/ 0 h 1468"/>
                <a:gd name="T22" fmla="*/ 0 w 1450"/>
                <a:gd name="T23" fmla="*/ 0 h 1468"/>
                <a:gd name="T24" fmla="*/ 0 w 1450"/>
                <a:gd name="T25" fmla="*/ 0 h 1468"/>
                <a:gd name="T26" fmla="*/ 0 w 1450"/>
                <a:gd name="T27" fmla="*/ 0 h 1468"/>
                <a:gd name="T28" fmla="*/ 0 w 1450"/>
                <a:gd name="T29" fmla="*/ 0 h 1468"/>
                <a:gd name="T30" fmla="*/ 0 w 1450"/>
                <a:gd name="T31" fmla="*/ 0 h 1468"/>
                <a:gd name="T32" fmla="*/ 0 w 1450"/>
                <a:gd name="T33" fmla="*/ 0 h 1468"/>
                <a:gd name="T34" fmla="*/ 0 w 1450"/>
                <a:gd name="T35" fmla="*/ 0 h 1468"/>
                <a:gd name="T36" fmla="*/ 0 w 1450"/>
                <a:gd name="T37" fmla="*/ 0 h 1468"/>
                <a:gd name="T38" fmla="*/ 0 w 1450"/>
                <a:gd name="T39" fmla="*/ 0 h 1468"/>
                <a:gd name="T40" fmla="*/ 0 w 1450"/>
                <a:gd name="T41" fmla="*/ 0 h 1468"/>
                <a:gd name="T42" fmla="*/ 0 w 1450"/>
                <a:gd name="T43" fmla="*/ 0 h 1468"/>
                <a:gd name="T44" fmla="*/ 0 w 1450"/>
                <a:gd name="T45" fmla="*/ 0 h 1468"/>
                <a:gd name="T46" fmla="*/ 0 w 1450"/>
                <a:gd name="T47" fmla="*/ 0 h 1468"/>
                <a:gd name="T48" fmla="*/ 0 w 1450"/>
                <a:gd name="T49" fmla="*/ 0 h 1468"/>
                <a:gd name="T50" fmla="*/ 0 w 1450"/>
                <a:gd name="T51" fmla="*/ 0 h 1468"/>
                <a:gd name="T52" fmla="*/ 0 w 1450"/>
                <a:gd name="T53" fmla="*/ 0 h 1468"/>
                <a:gd name="T54" fmla="*/ 0 w 1450"/>
                <a:gd name="T55" fmla="*/ 0 h 1468"/>
                <a:gd name="T56" fmla="*/ 0 w 1450"/>
                <a:gd name="T57" fmla="*/ 0 h 1468"/>
                <a:gd name="T58" fmla="*/ 0 w 1450"/>
                <a:gd name="T59" fmla="*/ 0 h 1468"/>
                <a:gd name="T60" fmla="*/ 0 w 1450"/>
                <a:gd name="T61" fmla="*/ 0 h 1468"/>
                <a:gd name="T62" fmla="*/ 0 w 1450"/>
                <a:gd name="T63" fmla="*/ 0 h 1468"/>
                <a:gd name="T64" fmla="*/ 0 w 1450"/>
                <a:gd name="T65" fmla="*/ 0 h 1468"/>
                <a:gd name="T66" fmla="*/ 0 w 1450"/>
                <a:gd name="T67" fmla="*/ 0 h 1468"/>
                <a:gd name="T68" fmla="*/ 0 w 1450"/>
                <a:gd name="T69" fmla="*/ 0 h 1468"/>
                <a:gd name="T70" fmla="*/ 0 w 1450"/>
                <a:gd name="T71" fmla="*/ 0 h 1468"/>
                <a:gd name="T72" fmla="*/ 0 w 1450"/>
                <a:gd name="T73" fmla="*/ 0 h 14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50"/>
                <a:gd name="T112" fmla="*/ 0 h 1468"/>
                <a:gd name="T113" fmla="*/ 1450 w 1450"/>
                <a:gd name="T114" fmla="*/ 1468 h 14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50" h="1468">
                  <a:moveTo>
                    <a:pt x="0" y="0"/>
                  </a:moveTo>
                  <a:lnTo>
                    <a:pt x="0" y="1283"/>
                  </a:lnTo>
                  <a:lnTo>
                    <a:pt x="37" y="1283"/>
                  </a:lnTo>
                  <a:lnTo>
                    <a:pt x="37" y="1300"/>
                  </a:lnTo>
                  <a:lnTo>
                    <a:pt x="79" y="1300"/>
                  </a:lnTo>
                  <a:lnTo>
                    <a:pt x="79" y="1306"/>
                  </a:lnTo>
                  <a:lnTo>
                    <a:pt x="116" y="1306"/>
                  </a:lnTo>
                  <a:lnTo>
                    <a:pt x="116" y="1314"/>
                  </a:lnTo>
                  <a:lnTo>
                    <a:pt x="152" y="1314"/>
                  </a:lnTo>
                  <a:lnTo>
                    <a:pt x="152" y="1320"/>
                  </a:lnTo>
                  <a:lnTo>
                    <a:pt x="183" y="1320"/>
                  </a:lnTo>
                  <a:lnTo>
                    <a:pt x="183" y="1337"/>
                  </a:lnTo>
                  <a:lnTo>
                    <a:pt x="262" y="1337"/>
                  </a:lnTo>
                  <a:lnTo>
                    <a:pt x="262" y="1351"/>
                  </a:lnTo>
                  <a:lnTo>
                    <a:pt x="298" y="1351"/>
                  </a:lnTo>
                  <a:lnTo>
                    <a:pt x="298" y="1357"/>
                  </a:lnTo>
                  <a:lnTo>
                    <a:pt x="335" y="1357"/>
                  </a:lnTo>
                  <a:lnTo>
                    <a:pt x="335" y="1366"/>
                  </a:lnTo>
                  <a:lnTo>
                    <a:pt x="379" y="1366"/>
                  </a:lnTo>
                  <a:lnTo>
                    <a:pt x="379" y="1380"/>
                  </a:lnTo>
                  <a:lnTo>
                    <a:pt x="424" y="1380"/>
                  </a:lnTo>
                  <a:lnTo>
                    <a:pt x="424" y="1388"/>
                  </a:lnTo>
                  <a:lnTo>
                    <a:pt x="460" y="1388"/>
                  </a:lnTo>
                  <a:lnTo>
                    <a:pt x="460" y="1395"/>
                  </a:lnTo>
                  <a:lnTo>
                    <a:pt x="497" y="1395"/>
                  </a:lnTo>
                  <a:lnTo>
                    <a:pt x="497" y="1402"/>
                  </a:lnTo>
                  <a:lnTo>
                    <a:pt x="533" y="1402"/>
                  </a:lnTo>
                  <a:lnTo>
                    <a:pt x="533" y="1417"/>
                  </a:lnTo>
                  <a:lnTo>
                    <a:pt x="575" y="1417"/>
                  </a:lnTo>
                  <a:lnTo>
                    <a:pt x="575" y="1425"/>
                  </a:lnTo>
                  <a:lnTo>
                    <a:pt x="612" y="1425"/>
                  </a:lnTo>
                  <a:lnTo>
                    <a:pt x="612" y="1439"/>
                  </a:lnTo>
                  <a:lnTo>
                    <a:pt x="685" y="1439"/>
                  </a:lnTo>
                  <a:lnTo>
                    <a:pt x="685" y="1448"/>
                  </a:lnTo>
                  <a:lnTo>
                    <a:pt x="714" y="1448"/>
                  </a:lnTo>
                  <a:lnTo>
                    <a:pt x="714" y="1454"/>
                  </a:lnTo>
                  <a:lnTo>
                    <a:pt x="766" y="1454"/>
                  </a:lnTo>
                  <a:lnTo>
                    <a:pt x="766" y="1468"/>
                  </a:lnTo>
                  <a:lnTo>
                    <a:pt x="1450" y="1468"/>
                  </a:lnTo>
                  <a:lnTo>
                    <a:pt x="1450" y="156"/>
                  </a:lnTo>
                  <a:lnTo>
                    <a:pt x="1436" y="156"/>
                  </a:lnTo>
                  <a:lnTo>
                    <a:pt x="1436" y="148"/>
                  </a:lnTo>
                  <a:lnTo>
                    <a:pt x="1400" y="148"/>
                  </a:lnTo>
                  <a:lnTo>
                    <a:pt x="1400" y="139"/>
                  </a:lnTo>
                  <a:lnTo>
                    <a:pt x="1354" y="139"/>
                  </a:lnTo>
                  <a:lnTo>
                    <a:pt x="1354" y="133"/>
                  </a:lnTo>
                  <a:lnTo>
                    <a:pt x="1319" y="133"/>
                  </a:lnTo>
                  <a:lnTo>
                    <a:pt x="1319" y="125"/>
                  </a:lnTo>
                  <a:lnTo>
                    <a:pt x="1276" y="125"/>
                  </a:lnTo>
                  <a:lnTo>
                    <a:pt x="1276" y="119"/>
                  </a:lnTo>
                  <a:lnTo>
                    <a:pt x="1239" y="119"/>
                  </a:lnTo>
                  <a:lnTo>
                    <a:pt x="1239" y="111"/>
                  </a:lnTo>
                  <a:lnTo>
                    <a:pt x="1195" y="111"/>
                  </a:lnTo>
                  <a:lnTo>
                    <a:pt x="1195" y="97"/>
                  </a:lnTo>
                  <a:lnTo>
                    <a:pt x="1158" y="97"/>
                  </a:lnTo>
                  <a:lnTo>
                    <a:pt x="1158" y="88"/>
                  </a:lnTo>
                  <a:lnTo>
                    <a:pt x="1114" y="88"/>
                  </a:lnTo>
                  <a:lnTo>
                    <a:pt x="1114" y="73"/>
                  </a:lnTo>
                  <a:lnTo>
                    <a:pt x="1036" y="73"/>
                  </a:lnTo>
                  <a:lnTo>
                    <a:pt x="1036" y="60"/>
                  </a:lnTo>
                  <a:lnTo>
                    <a:pt x="999" y="60"/>
                  </a:lnTo>
                  <a:lnTo>
                    <a:pt x="999" y="51"/>
                  </a:lnTo>
                  <a:lnTo>
                    <a:pt x="962" y="51"/>
                  </a:lnTo>
                  <a:lnTo>
                    <a:pt x="962" y="37"/>
                  </a:lnTo>
                  <a:lnTo>
                    <a:pt x="918" y="37"/>
                  </a:lnTo>
                  <a:lnTo>
                    <a:pt x="918" y="29"/>
                  </a:lnTo>
                  <a:lnTo>
                    <a:pt x="881" y="29"/>
                  </a:lnTo>
                  <a:lnTo>
                    <a:pt x="881" y="23"/>
                  </a:lnTo>
                  <a:lnTo>
                    <a:pt x="831" y="23"/>
                  </a:lnTo>
                  <a:lnTo>
                    <a:pt x="831" y="14"/>
                  </a:lnTo>
                  <a:lnTo>
                    <a:pt x="803" y="14"/>
                  </a:lnTo>
                  <a:lnTo>
                    <a:pt x="803" y="9"/>
                  </a:lnTo>
                  <a:lnTo>
                    <a:pt x="749" y="9"/>
                  </a:lnTo>
                  <a:lnTo>
                    <a:pt x="749" y="0"/>
                  </a:lnTo>
                  <a:lnTo>
                    <a:pt x="0" y="0"/>
                  </a:lnTo>
                  <a:close/>
                </a:path>
              </a:pathLst>
            </a:custGeom>
            <a:solidFill>
              <a:srgbClr val="02027A"/>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92" name="Freeform 346"/>
            <p:cNvSpPr/>
            <p:nvPr/>
          </p:nvSpPr>
          <p:spPr bwMode="auto">
            <a:xfrm>
              <a:off x="3952" y="1927"/>
              <a:ext cx="132" cy="103"/>
            </a:xfrm>
            <a:custGeom>
              <a:avLst/>
              <a:gdLst>
                <a:gd name="T0" fmla="*/ 0 w 1319"/>
                <a:gd name="T1" fmla="*/ 0 h 1335"/>
                <a:gd name="T2" fmla="*/ 0 w 1319"/>
                <a:gd name="T3" fmla="*/ 0 h 1335"/>
                <a:gd name="T4" fmla="*/ 0 w 1319"/>
                <a:gd name="T5" fmla="*/ 0 h 1335"/>
                <a:gd name="T6" fmla="*/ 0 w 1319"/>
                <a:gd name="T7" fmla="*/ 0 h 1335"/>
                <a:gd name="T8" fmla="*/ 0 w 1319"/>
                <a:gd name="T9" fmla="*/ 0 h 1335"/>
                <a:gd name="T10" fmla="*/ 0 w 1319"/>
                <a:gd name="T11" fmla="*/ 0 h 1335"/>
                <a:gd name="T12" fmla="*/ 0 w 1319"/>
                <a:gd name="T13" fmla="*/ 0 h 1335"/>
                <a:gd name="T14" fmla="*/ 0 w 1319"/>
                <a:gd name="T15" fmla="*/ 0 h 1335"/>
                <a:gd name="T16" fmla="*/ 0 w 1319"/>
                <a:gd name="T17" fmla="*/ 0 h 1335"/>
                <a:gd name="T18" fmla="*/ 0 w 1319"/>
                <a:gd name="T19" fmla="*/ 0 h 1335"/>
                <a:gd name="T20" fmla="*/ 0 w 1319"/>
                <a:gd name="T21" fmla="*/ 0 h 1335"/>
                <a:gd name="T22" fmla="*/ 0 w 1319"/>
                <a:gd name="T23" fmla="*/ 0 h 1335"/>
                <a:gd name="T24" fmla="*/ 0 w 1319"/>
                <a:gd name="T25" fmla="*/ 0 h 1335"/>
                <a:gd name="T26" fmla="*/ 0 w 1319"/>
                <a:gd name="T27" fmla="*/ 0 h 1335"/>
                <a:gd name="T28" fmla="*/ 0 w 1319"/>
                <a:gd name="T29" fmla="*/ 0 h 1335"/>
                <a:gd name="T30" fmla="*/ 0 w 1319"/>
                <a:gd name="T31" fmla="*/ 0 h 1335"/>
                <a:gd name="T32" fmla="*/ 0 w 1319"/>
                <a:gd name="T33" fmla="*/ 0 h 1335"/>
                <a:gd name="T34" fmla="*/ 0 w 1319"/>
                <a:gd name="T35" fmla="*/ 0 h 1335"/>
                <a:gd name="T36" fmla="*/ 0 w 1319"/>
                <a:gd name="T37" fmla="*/ 0 h 1335"/>
                <a:gd name="T38" fmla="*/ 0 w 1319"/>
                <a:gd name="T39" fmla="*/ 0 h 1335"/>
                <a:gd name="T40" fmla="*/ 0 w 1319"/>
                <a:gd name="T41" fmla="*/ 0 h 1335"/>
                <a:gd name="T42" fmla="*/ 0 w 1319"/>
                <a:gd name="T43" fmla="*/ 0 h 1335"/>
                <a:gd name="T44" fmla="*/ 0 w 1319"/>
                <a:gd name="T45" fmla="*/ 0 h 1335"/>
                <a:gd name="T46" fmla="*/ 0 w 1319"/>
                <a:gd name="T47" fmla="*/ 0 h 1335"/>
                <a:gd name="T48" fmla="*/ 0 w 1319"/>
                <a:gd name="T49" fmla="*/ 0 h 1335"/>
                <a:gd name="T50" fmla="*/ 0 w 1319"/>
                <a:gd name="T51" fmla="*/ 0 h 1335"/>
                <a:gd name="T52" fmla="*/ 0 w 1319"/>
                <a:gd name="T53" fmla="*/ 0 h 1335"/>
                <a:gd name="T54" fmla="*/ 0 w 1319"/>
                <a:gd name="T55" fmla="*/ 0 h 1335"/>
                <a:gd name="T56" fmla="*/ 0 w 1319"/>
                <a:gd name="T57" fmla="*/ 0 h 1335"/>
                <a:gd name="T58" fmla="*/ 0 w 1319"/>
                <a:gd name="T59" fmla="*/ 0 h 1335"/>
                <a:gd name="T60" fmla="*/ 0 w 1319"/>
                <a:gd name="T61" fmla="*/ 0 h 1335"/>
                <a:gd name="T62" fmla="*/ 0 w 1319"/>
                <a:gd name="T63" fmla="*/ 0 h 1335"/>
                <a:gd name="T64" fmla="*/ 0 w 1319"/>
                <a:gd name="T65" fmla="*/ 0 h 1335"/>
                <a:gd name="T66" fmla="*/ 0 w 1319"/>
                <a:gd name="T67" fmla="*/ 0 h 1335"/>
                <a:gd name="T68" fmla="*/ 0 w 1319"/>
                <a:gd name="T69" fmla="*/ 0 h 1335"/>
                <a:gd name="T70" fmla="*/ 0 w 1319"/>
                <a:gd name="T71" fmla="*/ 0 h 1335"/>
                <a:gd name="T72" fmla="*/ 0 w 1319"/>
                <a:gd name="T73" fmla="*/ 0 h 1335"/>
                <a:gd name="T74" fmla="*/ 0 w 1319"/>
                <a:gd name="T75" fmla="*/ 0 h 1335"/>
                <a:gd name="T76" fmla="*/ 0 w 1319"/>
                <a:gd name="T77" fmla="*/ 0 h 1335"/>
                <a:gd name="T78" fmla="*/ 0 w 1319"/>
                <a:gd name="T79" fmla="*/ 0 h 1335"/>
                <a:gd name="T80" fmla="*/ 0 w 1319"/>
                <a:gd name="T81" fmla="*/ 0 h 13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19"/>
                <a:gd name="T124" fmla="*/ 0 h 1335"/>
                <a:gd name="T125" fmla="*/ 1319 w 1319"/>
                <a:gd name="T126" fmla="*/ 1335 h 133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19" h="1335">
                  <a:moveTo>
                    <a:pt x="0" y="0"/>
                  </a:moveTo>
                  <a:lnTo>
                    <a:pt x="0" y="1240"/>
                  </a:lnTo>
                  <a:lnTo>
                    <a:pt x="20" y="1240"/>
                  </a:lnTo>
                  <a:lnTo>
                    <a:pt x="20" y="1246"/>
                  </a:lnTo>
                  <a:lnTo>
                    <a:pt x="57" y="1246"/>
                  </a:lnTo>
                  <a:lnTo>
                    <a:pt x="57" y="1254"/>
                  </a:lnTo>
                  <a:lnTo>
                    <a:pt x="93" y="1254"/>
                  </a:lnTo>
                  <a:lnTo>
                    <a:pt x="93" y="1260"/>
                  </a:lnTo>
                  <a:lnTo>
                    <a:pt x="124" y="1260"/>
                  </a:lnTo>
                  <a:lnTo>
                    <a:pt x="124" y="1277"/>
                  </a:lnTo>
                  <a:lnTo>
                    <a:pt x="203" y="1277"/>
                  </a:lnTo>
                  <a:lnTo>
                    <a:pt x="203" y="1291"/>
                  </a:lnTo>
                  <a:lnTo>
                    <a:pt x="239" y="1291"/>
                  </a:lnTo>
                  <a:lnTo>
                    <a:pt x="239" y="1297"/>
                  </a:lnTo>
                  <a:lnTo>
                    <a:pt x="276" y="1297"/>
                  </a:lnTo>
                  <a:lnTo>
                    <a:pt x="276" y="1306"/>
                  </a:lnTo>
                  <a:lnTo>
                    <a:pt x="320" y="1306"/>
                  </a:lnTo>
                  <a:lnTo>
                    <a:pt x="320" y="1320"/>
                  </a:lnTo>
                  <a:lnTo>
                    <a:pt x="365" y="1320"/>
                  </a:lnTo>
                  <a:lnTo>
                    <a:pt x="365" y="1328"/>
                  </a:lnTo>
                  <a:lnTo>
                    <a:pt x="401" y="1328"/>
                  </a:lnTo>
                  <a:lnTo>
                    <a:pt x="401" y="1335"/>
                  </a:lnTo>
                  <a:lnTo>
                    <a:pt x="1319" y="1335"/>
                  </a:lnTo>
                  <a:lnTo>
                    <a:pt x="1319" y="79"/>
                  </a:lnTo>
                  <a:lnTo>
                    <a:pt x="1295" y="79"/>
                  </a:lnTo>
                  <a:lnTo>
                    <a:pt x="1295" y="73"/>
                  </a:lnTo>
                  <a:lnTo>
                    <a:pt x="1260" y="73"/>
                  </a:lnTo>
                  <a:lnTo>
                    <a:pt x="1260" y="65"/>
                  </a:lnTo>
                  <a:lnTo>
                    <a:pt x="1217" y="65"/>
                  </a:lnTo>
                  <a:lnTo>
                    <a:pt x="1217" y="59"/>
                  </a:lnTo>
                  <a:lnTo>
                    <a:pt x="1180" y="59"/>
                  </a:lnTo>
                  <a:lnTo>
                    <a:pt x="1180" y="51"/>
                  </a:lnTo>
                  <a:lnTo>
                    <a:pt x="1136" y="51"/>
                  </a:lnTo>
                  <a:lnTo>
                    <a:pt x="1136" y="37"/>
                  </a:lnTo>
                  <a:lnTo>
                    <a:pt x="1099" y="37"/>
                  </a:lnTo>
                  <a:lnTo>
                    <a:pt x="1099" y="28"/>
                  </a:lnTo>
                  <a:lnTo>
                    <a:pt x="1055" y="28"/>
                  </a:lnTo>
                  <a:lnTo>
                    <a:pt x="1055" y="13"/>
                  </a:lnTo>
                  <a:lnTo>
                    <a:pt x="977" y="13"/>
                  </a:lnTo>
                  <a:lnTo>
                    <a:pt x="977" y="0"/>
                  </a:lnTo>
                  <a:lnTo>
                    <a:pt x="0" y="0"/>
                  </a:lnTo>
                  <a:close/>
                </a:path>
              </a:pathLst>
            </a:custGeom>
            <a:solidFill>
              <a:srgbClr val="02026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93" name="Freeform 347"/>
            <p:cNvSpPr/>
            <p:nvPr/>
          </p:nvSpPr>
          <p:spPr bwMode="auto">
            <a:xfrm>
              <a:off x="3960" y="1933"/>
              <a:ext cx="118" cy="92"/>
            </a:xfrm>
            <a:custGeom>
              <a:avLst/>
              <a:gdLst>
                <a:gd name="T0" fmla="*/ 0 w 1181"/>
                <a:gd name="T1" fmla="*/ 0 h 1204"/>
                <a:gd name="T2" fmla="*/ 0 w 1181"/>
                <a:gd name="T3" fmla="*/ 0 h 1204"/>
                <a:gd name="T4" fmla="*/ 0 w 1181"/>
                <a:gd name="T5" fmla="*/ 0 h 1204"/>
                <a:gd name="T6" fmla="*/ 0 w 1181"/>
                <a:gd name="T7" fmla="*/ 0 h 1204"/>
                <a:gd name="T8" fmla="*/ 0 w 1181"/>
                <a:gd name="T9" fmla="*/ 0 h 1204"/>
                <a:gd name="T10" fmla="*/ 0 w 1181"/>
                <a:gd name="T11" fmla="*/ 0 h 1204"/>
                <a:gd name="T12" fmla="*/ 0 w 1181"/>
                <a:gd name="T13" fmla="*/ 0 h 1204"/>
                <a:gd name="T14" fmla="*/ 0 w 1181"/>
                <a:gd name="T15" fmla="*/ 0 h 1204"/>
                <a:gd name="T16" fmla="*/ 0 w 1181"/>
                <a:gd name="T17" fmla="*/ 0 h 1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1"/>
                <a:gd name="T28" fmla="*/ 0 h 1204"/>
                <a:gd name="T29" fmla="*/ 1181 w 1181"/>
                <a:gd name="T30" fmla="*/ 1204 h 1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1" h="1204">
                  <a:moveTo>
                    <a:pt x="0" y="0"/>
                  </a:moveTo>
                  <a:lnTo>
                    <a:pt x="0" y="1181"/>
                  </a:lnTo>
                  <a:lnTo>
                    <a:pt x="14" y="1181"/>
                  </a:lnTo>
                  <a:lnTo>
                    <a:pt x="14" y="1187"/>
                  </a:lnTo>
                  <a:lnTo>
                    <a:pt x="45" y="1187"/>
                  </a:lnTo>
                  <a:lnTo>
                    <a:pt x="45" y="1204"/>
                  </a:lnTo>
                  <a:lnTo>
                    <a:pt x="1181" y="1204"/>
                  </a:lnTo>
                  <a:lnTo>
                    <a:pt x="1181" y="0"/>
                  </a:lnTo>
                  <a:lnTo>
                    <a:pt x="0" y="0"/>
                  </a:lnTo>
                  <a:close/>
                </a:path>
              </a:pathLst>
            </a:custGeom>
            <a:solidFill>
              <a:srgbClr val="02026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94" name="Rectangle 348"/>
            <p:cNvSpPr>
              <a:spLocks noChangeArrowheads="1"/>
            </p:cNvSpPr>
            <p:nvPr/>
          </p:nvSpPr>
          <p:spPr bwMode="auto">
            <a:xfrm>
              <a:off x="3965" y="1937"/>
              <a:ext cx="104" cy="81"/>
            </a:xfrm>
            <a:prstGeom prst="rect">
              <a:avLst/>
            </a:prstGeom>
            <a:solidFill>
              <a:srgbClr val="0202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495" name="Rectangle 349"/>
            <p:cNvSpPr>
              <a:spLocks noChangeArrowheads="1"/>
            </p:cNvSpPr>
            <p:nvPr/>
          </p:nvSpPr>
          <p:spPr bwMode="auto">
            <a:xfrm>
              <a:off x="3972" y="1943"/>
              <a:ext cx="90" cy="70"/>
            </a:xfrm>
            <a:prstGeom prst="rect">
              <a:avLst/>
            </a:prstGeom>
            <a:solidFill>
              <a:srgbClr val="0202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496" name="Rectangle 350"/>
            <p:cNvSpPr>
              <a:spLocks noChangeArrowheads="1"/>
            </p:cNvSpPr>
            <p:nvPr/>
          </p:nvSpPr>
          <p:spPr bwMode="auto">
            <a:xfrm>
              <a:off x="3979" y="1948"/>
              <a:ext cx="77" cy="60"/>
            </a:xfrm>
            <a:prstGeom prst="rect">
              <a:avLst/>
            </a:prstGeom>
            <a:solidFill>
              <a:srgbClr val="0202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497" name="Rectangle 351"/>
            <p:cNvSpPr>
              <a:spLocks noChangeArrowheads="1"/>
            </p:cNvSpPr>
            <p:nvPr/>
          </p:nvSpPr>
          <p:spPr bwMode="auto">
            <a:xfrm>
              <a:off x="3986" y="1954"/>
              <a:ext cx="63" cy="48"/>
            </a:xfrm>
            <a:prstGeom prst="rect">
              <a:avLst/>
            </a:prstGeom>
            <a:solidFill>
              <a:srgbClr val="0202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498" name="Rectangle 352"/>
            <p:cNvSpPr>
              <a:spLocks noChangeArrowheads="1"/>
            </p:cNvSpPr>
            <p:nvPr/>
          </p:nvSpPr>
          <p:spPr bwMode="auto">
            <a:xfrm>
              <a:off x="3992" y="1959"/>
              <a:ext cx="50" cy="38"/>
            </a:xfrm>
            <a:prstGeom prst="rect">
              <a:avLst/>
            </a:prstGeom>
            <a:solidFill>
              <a:srgbClr val="0202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499" name="Rectangle 353"/>
            <p:cNvSpPr>
              <a:spLocks noChangeArrowheads="1"/>
            </p:cNvSpPr>
            <p:nvPr/>
          </p:nvSpPr>
          <p:spPr bwMode="auto">
            <a:xfrm>
              <a:off x="3999" y="1964"/>
              <a:ext cx="37" cy="28"/>
            </a:xfrm>
            <a:prstGeom prst="rect">
              <a:avLst/>
            </a:prstGeom>
            <a:solidFill>
              <a:srgbClr val="02020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500" name="Rectangle 354"/>
            <p:cNvSpPr>
              <a:spLocks noChangeArrowheads="1"/>
            </p:cNvSpPr>
            <p:nvPr/>
          </p:nvSpPr>
          <p:spPr bwMode="auto">
            <a:xfrm>
              <a:off x="4006" y="1969"/>
              <a:ext cx="22"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501" name="Freeform 355"/>
            <p:cNvSpPr/>
            <p:nvPr/>
          </p:nvSpPr>
          <p:spPr bwMode="auto">
            <a:xfrm>
              <a:off x="3885" y="1907"/>
              <a:ext cx="265" cy="142"/>
            </a:xfrm>
            <a:custGeom>
              <a:avLst/>
              <a:gdLst>
                <a:gd name="T0" fmla="*/ 0 w 2644"/>
                <a:gd name="T1" fmla="*/ 0 h 1845"/>
                <a:gd name="T2" fmla="*/ 0 w 2644"/>
                <a:gd name="T3" fmla="*/ 0 h 1845"/>
                <a:gd name="T4" fmla="*/ 0 w 2644"/>
                <a:gd name="T5" fmla="*/ 0 h 1845"/>
                <a:gd name="T6" fmla="*/ 0 w 2644"/>
                <a:gd name="T7" fmla="*/ 0 h 1845"/>
                <a:gd name="T8" fmla="*/ 0 w 2644"/>
                <a:gd name="T9" fmla="*/ 0 h 1845"/>
                <a:gd name="T10" fmla="*/ 0 w 2644"/>
                <a:gd name="T11" fmla="*/ 0 h 1845"/>
                <a:gd name="T12" fmla="*/ 0 w 2644"/>
                <a:gd name="T13" fmla="*/ 0 h 1845"/>
                <a:gd name="T14" fmla="*/ 0 w 2644"/>
                <a:gd name="T15" fmla="*/ 0 h 1845"/>
                <a:gd name="T16" fmla="*/ 0 w 2644"/>
                <a:gd name="T17" fmla="*/ 0 h 1845"/>
                <a:gd name="T18" fmla="*/ 0 w 2644"/>
                <a:gd name="T19" fmla="*/ 0 h 1845"/>
                <a:gd name="T20" fmla="*/ 0 w 2644"/>
                <a:gd name="T21" fmla="*/ 0 h 1845"/>
                <a:gd name="T22" fmla="*/ 0 w 2644"/>
                <a:gd name="T23" fmla="*/ 0 h 1845"/>
                <a:gd name="T24" fmla="*/ 0 w 2644"/>
                <a:gd name="T25" fmla="*/ 0 h 1845"/>
                <a:gd name="T26" fmla="*/ 0 w 2644"/>
                <a:gd name="T27" fmla="*/ 0 h 1845"/>
                <a:gd name="T28" fmla="*/ 0 w 2644"/>
                <a:gd name="T29" fmla="*/ 0 h 1845"/>
                <a:gd name="T30" fmla="*/ 0 w 2644"/>
                <a:gd name="T31" fmla="*/ 0 h 1845"/>
                <a:gd name="T32" fmla="*/ 0 w 2644"/>
                <a:gd name="T33" fmla="*/ 0 h 1845"/>
                <a:gd name="T34" fmla="*/ 0 w 2644"/>
                <a:gd name="T35" fmla="*/ 0 h 1845"/>
                <a:gd name="T36" fmla="*/ 0 w 2644"/>
                <a:gd name="T37" fmla="*/ 0 h 1845"/>
                <a:gd name="T38" fmla="*/ 0 w 2644"/>
                <a:gd name="T39" fmla="*/ 0 h 1845"/>
                <a:gd name="T40" fmla="*/ 0 w 2644"/>
                <a:gd name="T41" fmla="*/ 0 h 1845"/>
                <a:gd name="T42" fmla="*/ 0 w 2644"/>
                <a:gd name="T43" fmla="*/ 0 h 1845"/>
                <a:gd name="T44" fmla="*/ 0 w 2644"/>
                <a:gd name="T45" fmla="*/ 0 h 1845"/>
                <a:gd name="T46" fmla="*/ 0 w 2644"/>
                <a:gd name="T47" fmla="*/ 0 h 1845"/>
                <a:gd name="T48" fmla="*/ 0 w 2644"/>
                <a:gd name="T49" fmla="*/ 0 h 1845"/>
                <a:gd name="T50" fmla="*/ 0 w 2644"/>
                <a:gd name="T51" fmla="*/ 0 h 1845"/>
                <a:gd name="T52" fmla="*/ 0 w 2644"/>
                <a:gd name="T53" fmla="*/ 0 h 1845"/>
                <a:gd name="T54" fmla="*/ 0 w 2644"/>
                <a:gd name="T55" fmla="*/ 0 h 1845"/>
                <a:gd name="T56" fmla="*/ 0 w 2644"/>
                <a:gd name="T57" fmla="*/ 0 h 1845"/>
                <a:gd name="T58" fmla="*/ 0 w 2644"/>
                <a:gd name="T59" fmla="*/ 0 h 1845"/>
                <a:gd name="T60" fmla="*/ 0 w 2644"/>
                <a:gd name="T61" fmla="*/ 0 h 1845"/>
                <a:gd name="T62" fmla="*/ 0 w 2644"/>
                <a:gd name="T63" fmla="*/ 0 h 1845"/>
                <a:gd name="T64" fmla="*/ 0 w 2644"/>
                <a:gd name="T65" fmla="*/ 0 h 1845"/>
                <a:gd name="T66" fmla="*/ 0 w 2644"/>
                <a:gd name="T67" fmla="*/ 0 h 1845"/>
                <a:gd name="T68" fmla="*/ 0 w 2644"/>
                <a:gd name="T69" fmla="*/ 0 h 18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44"/>
                <a:gd name="T106" fmla="*/ 0 h 1845"/>
                <a:gd name="T107" fmla="*/ 2644 w 2644"/>
                <a:gd name="T108" fmla="*/ 1845 h 18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44" h="1845">
                  <a:moveTo>
                    <a:pt x="474" y="0"/>
                  </a:moveTo>
                  <a:lnTo>
                    <a:pt x="0" y="1328"/>
                  </a:lnTo>
                  <a:lnTo>
                    <a:pt x="2157" y="1845"/>
                  </a:lnTo>
                  <a:lnTo>
                    <a:pt x="2172" y="1823"/>
                  </a:lnTo>
                  <a:lnTo>
                    <a:pt x="2172" y="1814"/>
                  </a:lnTo>
                  <a:lnTo>
                    <a:pt x="2179" y="1786"/>
                  </a:lnTo>
                  <a:lnTo>
                    <a:pt x="2187" y="1757"/>
                  </a:lnTo>
                  <a:lnTo>
                    <a:pt x="2209" y="1720"/>
                  </a:lnTo>
                  <a:lnTo>
                    <a:pt x="2209" y="1684"/>
                  </a:lnTo>
                  <a:lnTo>
                    <a:pt x="2229" y="1647"/>
                  </a:lnTo>
                  <a:lnTo>
                    <a:pt x="2246" y="1594"/>
                  </a:lnTo>
                  <a:lnTo>
                    <a:pt x="2266" y="1550"/>
                  </a:lnTo>
                  <a:lnTo>
                    <a:pt x="2288" y="1499"/>
                  </a:lnTo>
                  <a:lnTo>
                    <a:pt x="2302" y="1440"/>
                  </a:lnTo>
                  <a:lnTo>
                    <a:pt x="2324" y="1388"/>
                  </a:lnTo>
                  <a:lnTo>
                    <a:pt x="2347" y="1328"/>
                  </a:lnTo>
                  <a:lnTo>
                    <a:pt x="2369" y="1269"/>
                  </a:lnTo>
                  <a:lnTo>
                    <a:pt x="2390" y="1204"/>
                  </a:lnTo>
                  <a:lnTo>
                    <a:pt x="2412" y="1150"/>
                  </a:lnTo>
                  <a:lnTo>
                    <a:pt x="2434" y="1085"/>
                  </a:lnTo>
                  <a:lnTo>
                    <a:pt x="2448" y="1025"/>
                  </a:lnTo>
                  <a:lnTo>
                    <a:pt x="2484" y="965"/>
                  </a:lnTo>
                  <a:lnTo>
                    <a:pt x="2499" y="908"/>
                  </a:lnTo>
                  <a:lnTo>
                    <a:pt x="2521" y="849"/>
                  </a:lnTo>
                  <a:lnTo>
                    <a:pt x="2535" y="789"/>
                  </a:lnTo>
                  <a:lnTo>
                    <a:pt x="2551" y="753"/>
                  </a:lnTo>
                  <a:lnTo>
                    <a:pt x="2571" y="693"/>
                  </a:lnTo>
                  <a:lnTo>
                    <a:pt x="2588" y="657"/>
                  </a:lnTo>
                  <a:lnTo>
                    <a:pt x="2601" y="613"/>
                  </a:lnTo>
                  <a:lnTo>
                    <a:pt x="2616" y="576"/>
                  </a:lnTo>
                  <a:lnTo>
                    <a:pt x="2624" y="545"/>
                  </a:lnTo>
                  <a:lnTo>
                    <a:pt x="2638" y="523"/>
                  </a:lnTo>
                  <a:lnTo>
                    <a:pt x="2644" y="509"/>
                  </a:lnTo>
                  <a:lnTo>
                    <a:pt x="2644" y="486"/>
                  </a:lnTo>
                  <a:lnTo>
                    <a:pt x="474"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02" name="Freeform 356"/>
            <p:cNvSpPr/>
            <p:nvPr/>
          </p:nvSpPr>
          <p:spPr bwMode="auto">
            <a:xfrm>
              <a:off x="4131" y="2000"/>
              <a:ext cx="44" cy="59"/>
            </a:xfrm>
            <a:custGeom>
              <a:avLst/>
              <a:gdLst>
                <a:gd name="T0" fmla="*/ 0 w 437"/>
                <a:gd name="T1" fmla="*/ 0 h 761"/>
                <a:gd name="T2" fmla="*/ 0 w 437"/>
                <a:gd name="T3" fmla="*/ 0 h 761"/>
                <a:gd name="T4" fmla="*/ 0 w 437"/>
                <a:gd name="T5" fmla="*/ 0 h 761"/>
                <a:gd name="T6" fmla="*/ 0 w 437"/>
                <a:gd name="T7" fmla="*/ 0 h 761"/>
                <a:gd name="T8" fmla="*/ 0 w 437"/>
                <a:gd name="T9" fmla="*/ 0 h 761"/>
                <a:gd name="T10" fmla="*/ 0 60000 65536"/>
                <a:gd name="T11" fmla="*/ 0 60000 65536"/>
                <a:gd name="T12" fmla="*/ 0 60000 65536"/>
                <a:gd name="T13" fmla="*/ 0 60000 65536"/>
                <a:gd name="T14" fmla="*/ 0 60000 65536"/>
                <a:gd name="T15" fmla="*/ 0 w 437"/>
                <a:gd name="T16" fmla="*/ 0 h 761"/>
                <a:gd name="T17" fmla="*/ 437 w 437"/>
                <a:gd name="T18" fmla="*/ 761 h 761"/>
              </a:gdLst>
              <a:ahLst/>
              <a:cxnLst>
                <a:cxn ang="T10">
                  <a:pos x="T0" y="T1"/>
                </a:cxn>
                <a:cxn ang="T11">
                  <a:pos x="T2" y="T3"/>
                </a:cxn>
                <a:cxn ang="T12">
                  <a:pos x="T4" y="T5"/>
                </a:cxn>
                <a:cxn ang="T13">
                  <a:pos x="T6" y="T7"/>
                </a:cxn>
                <a:cxn ang="T14">
                  <a:pos x="T8" y="T9"/>
                </a:cxn>
              </a:cxnLst>
              <a:rect l="T15" t="T16" r="T17" b="T18"/>
              <a:pathLst>
                <a:path w="437" h="761">
                  <a:moveTo>
                    <a:pt x="241" y="0"/>
                  </a:moveTo>
                  <a:lnTo>
                    <a:pt x="0" y="702"/>
                  </a:lnTo>
                  <a:lnTo>
                    <a:pt x="182" y="761"/>
                  </a:lnTo>
                  <a:lnTo>
                    <a:pt x="437" y="52"/>
                  </a:lnTo>
                  <a:lnTo>
                    <a:pt x="241"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03" name="Freeform 357"/>
            <p:cNvSpPr/>
            <p:nvPr/>
          </p:nvSpPr>
          <p:spPr bwMode="auto">
            <a:xfrm>
              <a:off x="4131" y="2000"/>
              <a:ext cx="44" cy="59"/>
            </a:xfrm>
            <a:custGeom>
              <a:avLst/>
              <a:gdLst>
                <a:gd name="T0" fmla="*/ 0 w 437"/>
                <a:gd name="T1" fmla="*/ 0 h 761"/>
                <a:gd name="T2" fmla="*/ 0 w 437"/>
                <a:gd name="T3" fmla="*/ 0 h 761"/>
                <a:gd name="T4" fmla="*/ 0 w 437"/>
                <a:gd name="T5" fmla="*/ 0 h 761"/>
                <a:gd name="T6" fmla="*/ 0 w 437"/>
                <a:gd name="T7" fmla="*/ 0 h 761"/>
                <a:gd name="T8" fmla="*/ 0 w 437"/>
                <a:gd name="T9" fmla="*/ 0 h 761"/>
                <a:gd name="T10" fmla="*/ 0 60000 65536"/>
                <a:gd name="T11" fmla="*/ 0 60000 65536"/>
                <a:gd name="T12" fmla="*/ 0 60000 65536"/>
                <a:gd name="T13" fmla="*/ 0 60000 65536"/>
                <a:gd name="T14" fmla="*/ 0 60000 65536"/>
                <a:gd name="T15" fmla="*/ 0 w 437"/>
                <a:gd name="T16" fmla="*/ 0 h 761"/>
                <a:gd name="T17" fmla="*/ 437 w 437"/>
                <a:gd name="T18" fmla="*/ 761 h 761"/>
              </a:gdLst>
              <a:ahLst/>
              <a:cxnLst>
                <a:cxn ang="T10">
                  <a:pos x="T0" y="T1"/>
                </a:cxn>
                <a:cxn ang="T11">
                  <a:pos x="T2" y="T3"/>
                </a:cxn>
                <a:cxn ang="T12">
                  <a:pos x="T4" y="T5"/>
                </a:cxn>
                <a:cxn ang="T13">
                  <a:pos x="T6" y="T7"/>
                </a:cxn>
                <a:cxn ang="T14">
                  <a:pos x="T8" y="T9"/>
                </a:cxn>
              </a:cxnLst>
              <a:rect l="T15" t="T16" r="T17" b="T18"/>
              <a:pathLst>
                <a:path w="437" h="761">
                  <a:moveTo>
                    <a:pt x="241" y="0"/>
                  </a:moveTo>
                  <a:lnTo>
                    <a:pt x="0" y="702"/>
                  </a:lnTo>
                  <a:lnTo>
                    <a:pt x="182" y="761"/>
                  </a:lnTo>
                  <a:lnTo>
                    <a:pt x="437" y="52"/>
                  </a:lnTo>
                  <a:lnTo>
                    <a:pt x="241"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04" name="Freeform 358"/>
            <p:cNvSpPr/>
            <p:nvPr/>
          </p:nvSpPr>
          <p:spPr bwMode="auto">
            <a:xfrm>
              <a:off x="4158" y="2011"/>
              <a:ext cx="13" cy="14"/>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w 132"/>
                <a:gd name="T11" fmla="*/ 0 h 179"/>
                <a:gd name="T12" fmla="*/ 0 w 132"/>
                <a:gd name="T13" fmla="*/ 0 h 179"/>
                <a:gd name="T14" fmla="*/ 0 w 132"/>
                <a:gd name="T15" fmla="*/ 0 h 179"/>
                <a:gd name="T16" fmla="*/ 0 w 132"/>
                <a:gd name="T17" fmla="*/ 0 h 179"/>
                <a:gd name="T18" fmla="*/ 0 w 132"/>
                <a:gd name="T19" fmla="*/ 0 h 179"/>
                <a:gd name="T20" fmla="*/ 0 w 132"/>
                <a:gd name="T21" fmla="*/ 0 h 179"/>
                <a:gd name="T22" fmla="*/ 0 w 132"/>
                <a:gd name="T23" fmla="*/ 0 h 179"/>
                <a:gd name="T24" fmla="*/ 0 w 132"/>
                <a:gd name="T25" fmla="*/ 0 h 179"/>
                <a:gd name="T26" fmla="*/ 0 w 132"/>
                <a:gd name="T27" fmla="*/ 0 h 179"/>
                <a:gd name="T28" fmla="*/ 0 w 132"/>
                <a:gd name="T29" fmla="*/ 0 h 179"/>
                <a:gd name="T30" fmla="*/ 0 w 132"/>
                <a:gd name="T31" fmla="*/ 0 h 179"/>
                <a:gd name="T32" fmla="*/ 0 w 132"/>
                <a:gd name="T33" fmla="*/ 0 h 179"/>
                <a:gd name="T34" fmla="*/ 0 w 132"/>
                <a:gd name="T35" fmla="*/ 0 h 179"/>
                <a:gd name="T36" fmla="*/ 0 w 132"/>
                <a:gd name="T37" fmla="*/ 0 h 179"/>
                <a:gd name="T38" fmla="*/ 0 w 132"/>
                <a:gd name="T39" fmla="*/ 0 h 179"/>
                <a:gd name="T40" fmla="*/ 0 w 132"/>
                <a:gd name="T41" fmla="*/ 0 h 179"/>
                <a:gd name="T42" fmla="*/ 0 w 132"/>
                <a:gd name="T43" fmla="*/ 0 h 179"/>
                <a:gd name="T44" fmla="*/ 0 w 132"/>
                <a:gd name="T45" fmla="*/ 0 h 179"/>
                <a:gd name="T46" fmla="*/ 0 w 132"/>
                <a:gd name="T47" fmla="*/ 0 h 179"/>
                <a:gd name="T48" fmla="*/ 0 w 132"/>
                <a:gd name="T49" fmla="*/ 0 h 179"/>
                <a:gd name="T50" fmla="*/ 0 w 132"/>
                <a:gd name="T51" fmla="*/ 0 h 179"/>
                <a:gd name="T52" fmla="*/ 0 w 132"/>
                <a:gd name="T53" fmla="*/ 0 h 179"/>
                <a:gd name="T54" fmla="*/ 0 w 132"/>
                <a:gd name="T55" fmla="*/ 0 h 179"/>
                <a:gd name="T56" fmla="*/ 0 w 132"/>
                <a:gd name="T57" fmla="*/ 0 h 179"/>
                <a:gd name="T58" fmla="*/ 0 w 132"/>
                <a:gd name="T59" fmla="*/ 0 h 179"/>
                <a:gd name="T60" fmla="*/ 0 w 132"/>
                <a:gd name="T61" fmla="*/ 0 h 1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2"/>
                <a:gd name="T94" fmla="*/ 0 h 179"/>
                <a:gd name="T95" fmla="*/ 132 w 132"/>
                <a:gd name="T96" fmla="*/ 179 h 1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2" h="179">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05" name="Freeform 359"/>
            <p:cNvSpPr/>
            <p:nvPr/>
          </p:nvSpPr>
          <p:spPr bwMode="auto">
            <a:xfrm>
              <a:off x="4158" y="2011"/>
              <a:ext cx="13" cy="14"/>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w 132"/>
                <a:gd name="T11" fmla="*/ 0 h 179"/>
                <a:gd name="T12" fmla="*/ 0 w 132"/>
                <a:gd name="T13" fmla="*/ 0 h 179"/>
                <a:gd name="T14" fmla="*/ 0 w 132"/>
                <a:gd name="T15" fmla="*/ 0 h 179"/>
                <a:gd name="T16" fmla="*/ 0 w 132"/>
                <a:gd name="T17" fmla="*/ 0 h 179"/>
                <a:gd name="T18" fmla="*/ 0 w 132"/>
                <a:gd name="T19" fmla="*/ 0 h 179"/>
                <a:gd name="T20" fmla="*/ 0 w 132"/>
                <a:gd name="T21" fmla="*/ 0 h 179"/>
                <a:gd name="T22" fmla="*/ 0 w 132"/>
                <a:gd name="T23" fmla="*/ 0 h 179"/>
                <a:gd name="T24" fmla="*/ 0 w 132"/>
                <a:gd name="T25" fmla="*/ 0 h 179"/>
                <a:gd name="T26" fmla="*/ 0 w 132"/>
                <a:gd name="T27" fmla="*/ 0 h 179"/>
                <a:gd name="T28" fmla="*/ 0 w 132"/>
                <a:gd name="T29" fmla="*/ 0 h 179"/>
                <a:gd name="T30" fmla="*/ 0 w 132"/>
                <a:gd name="T31" fmla="*/ 0 h 179"/>
                <a:gd name="T32" fmla="*/ 0 w 132"/>
                <a:gd name="T33" fmla="*/ 0 h 179"/>
                <a:gd name="T34" fmla="*/ 0 w 132"/>
                <a:gd name="T35" fmla="*/ 0 h 179"/>
                <a:gd name="T36" fmla="*/ 0 w 132"/>
                <a:gd name="T37" fmla="*/ 0 h 179"/>
                <a:gd name="T38" fmla="*/ 0 w 132"/>
                <a:gd name="T39" fmla="*/ 0 h 179"/>
                <a:gd name="T40" fmla="*/ 0 w 132"/>
                <a:gd name="T41" fmla="*/ 0 h 179"/>
                <a:gd name="T42" fmla="*/ 0 w 132"/>
                <a:gd name="T43" fmla="*/ 0 h 179"/>
                <a:gd name="T44" fmla="*/ 0 w 132"/>
                <a:gd name="T45" fmla="*/ 0 h 179"/>
                <a:gd name="T46" fmla="*/ 0 w 132"/>
                <a:gd name="T47" fmla="*/ 0 h 179"/>
                <a:gd name="T48" fmla="*/ 0 w 132"/>
                <a:gd name="T49" fmla="*/ 0 h 179"/>
                <a:gd name="T50" fmla="*/ 0 w 132"/>
                <a:gd name="T51" fmla="*/ 0 h 179"/>
                <a:gd name="T52" fmla="*/ 0 w 132"/>
                <a:gd name="T53" fmla="*/ 0 h 179"/>
                <a:gd name="T54" fmla="*/ 0 w 132"/>
                <a:gd name="T55" fmla="*/ 0 h 179"/>
                <a:gd name="T56" fmla="*/ 0 w 132"/>
                <a:gd name="T57" fmla="*/ 0 h 179"/>
                <a:gd name="T58" fmla="*/ 0 w 132"/>
                <a:gd name="T59" fmla="*/ 0 h 179"/>
                <a:gd name="T60" fmla="*/ 0 w 132"/>
                <a:gd name="T61" fmla="*/ 0 h 1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2"/>
                <a:gd name="T94" fmla="*/ 0 h 179"/>
                <a:gd name="T95" fmla="*/ 132 w 132"/>
                <a:gd name="T96" fmla="*/ 179 h 1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2" h="179">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06" name="Freeform 360"/>
            <p:cNvSpPr/>
            <p:nvPr/>
          </p:nvSpPr>
          <p:spPr bwMode="auto">
            <a:xfrm>
              <a:off x="4146" y="2035"/>
              <a:ext cx="13" cy="14"/>
            </a:xfrm>
            <a:custGeom>
              <a:avLst/>
              <a:gdLst>
                <a:gd name="T0" fmla="*/ 0 w 132"/>
                <a:gd name="T1" fmla="*/ 0 h 184"/>
                <a:gd name="T2" fmla="*/ 0 w 132"/>
                <a:gd name="T3" fmla="*/ 0 h 184"/>
                <a:gd name="T4" fmla="*/ 0 w 132"/>
                <a:gd name="T5" fmla="*/ 0 h 184"/>
                <a:gd name="T6" fmla="*/ 0 w 132"/>
                <a:gd name="T7" fmla="*/ 0 h 184"/>
                <a:gd name="T8" fmla="*/ 0 w 132"/>
                <a:gd name="T9" fmla="*/ 0 h 184"/>
                <a:gd name="T10" fmla="*/ 0 w 132"/>
                <a:gd name="T11" fmla="*/ 0 h 184"/>
                <a:gd name="T12" fmla="*/ 0 w 132"/>
                <a:gd name="T13" fmla="*/ 0 h 184"/>
                <a:gd name="T14" fmla="*/ 0 w 132"/>
                <a:gd name="T15" fmla="*/ 0 h 184"/>
                <a:gd name="T16" fmla="*/ 0 w 132"/>
                <a:gd name="T17" fmla="*/ 0 h 184"/>
                <a:gd name="T18" fmla="*/ 0 w 132"/>
                <a:gd name="T19" fmla="*/ 0 h 184"/>
                <a:gd name="T20" fmla="*/ 0 w 132"/>
                <a:gd name="T21" fmla="*/ 0 h 184"/>
                <a:gd name="T22" fmla="*/ 0 w 132"/>
                <a:gd name="T23" fmla="*/ 0 h 184"/>
                <a:gd name="T24" fmla="*/ 0 w 132"/>
                <a:gd name="T25" fmla="*/ 0 h 184"/>
                <a:gd name="T26" fmla="*/ 0 w 132"/>
                <a:gd name="T27" fmla="*/ 0 h 184"/>
                <a:gd name="T28" fmla="*/ 0 w 132"/>
                <a:gd name="T29" fmla="*/ 0 h 184"/>
                <a:gd name="T30" fmla="*/ 0 w 132"/>
                <a:gd name="T31" fmla="*/ 0 h 184"/>
                <a:gd name="T32" fmla="*/ 0 w 132"/>
                <a:gd name="T33" fmla="*/ 0 h 184"/>
                <a:gd name="T34" fmla="*/ 0 w 132"/>
                <a:gd name="T35" fmla="*/ 0 h 184"/>
                <a:gd name="T36" fmla="*/ 0 w 132"/>
                <a:gd name="T37" fmla="*/ 0 h 184"/>
                <a:gd name="T38" fmla="*/ 0 w 132"/>
                <a:gd name="T39" fmla="*/ 0 h 184"/>
                <a:gd name="T40" fmla="*/ 0 w 132"/>
                <a:gd name="T41" fmla="*/ 0 h 184"/>
                <a:gd name="T42" fmla="*/ 0 w 132"/>
                <a:gd name="T43" fmla="*/ 0 h 184"/>
                <a:gd name="T44" fmla="*/ 0 w 132"/>
                <a:gd name="T45" fmla="*/ 0 h 184"/>
                <a:gd name="T46" fmla="*/ 0 w 132"/>
                <a:gd name="T47" fmla="*/ 0 h 184"/>
                <a:gd name="T48" fmla="*/ 0 w 132"/>
                <a:gd name="T49" fmla="*/ 0 h 184"/>
                <a:gd name="T50" fmla="*/ 0 w 132"/>
                <a:gd name="T51" fmla="*/ 0 h 184"/>
                <a:gd name="T52" fmla="*/ 0 w 132"/>
                <a:gd name="T53" fmla="*/ 0 h 184"/>
                <a:gd name="T54" fmla="*/ 0 w 132"/>
                <a:gd name="T55" fmla="*/ 0 h 184"/>
                <a:gd name="T56" fmla="*/ 0 w 132"/>
                <a:gd name="T57" fmla="*/ 0 h 184"/>
                <a:gd name="T58" fmla="*/ 0 w 132"/>
                <a:gd name="T59" fmla="*/ 0 h 184"/>
                <a:gd name="T60" fmla="*/ 0 w 132"/>
                <a:gd name="T61" fmla="*/ 0 h 184"/>
                <a:gd name="T62" fmla="*/ 0 w 132"/>
                <a:gd name="T63" fmla="*/ 0 h 184"/>
                <a:gd name="T64" fmla="*/ 0 w 132"/>
                <a:gd name="T65" fmla="*/ 0 h 184"/>
                <a:gd name="T66" fmla="*/ 0 w 132"/>
                <a:gd name="T67" fmla="*/ 0 h 184"/>
                <a:gd name="T68" fmla="*/ 0 w 132"/>
                <a:gd name="T69" fmla="*/ 0 h 184"/>
                <a:gd name="T70" fmla="*/ 0 w 132"/>
                <a:gd name="T71" fmla="*/ 0 h 184"/>
                <a:gd name="T72" fmla="*/ 0 w 132"/>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
                <a:gd name="T112" fmla="*/ 0 h 184"/>
                <a:gd name="T113" fmla="*/ 132 w 132"/>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 h="184">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507" name="Freeform 361"/>
            <p:cNvSpPr/>
            <p:nvPr/>
          </p:nvSpPr>
          <p:spPr bwMode="auto">
            <a:xfrm>
              <a:off x="4146" y="2035"/>
              <a:ext cx="13" cy="14"/>
            </a:xfrm>
            <a:custGeom>
              <a:avLst/>
              <a:gdLst>
                <a:gd name="T0" fmla="*/ 0 w 132"/>
                <a:gd name="T1" fmla="*/ 0 h 184"/>
                <a:gd name="T2" fmla="*/ 0 w 132"/>
                <a:gd name="T3" fmla="*/ 0 h 184"/>
                <a:gd name="T4" fmla="*/ 0 w 132"/>
                <a:gd name="T5" fmla="*/ 0 h 184"/>
                <a:gd name="T6" fmla="*/ 0 w 132"/>
                <a:gd name="T7" fmla="*/ 0 h 184"/>
                <a:gd name="T8" fmla="*/ 0 w 132"/>
                <a:gd name="T9" fmla="*/ 0 h 184"/>
                <a:gd name="T10" fmla="*/ 0 w 132"/>
                <a:gd name="T11" fmla="*/ 0 h 184"/>
                <a:gd name="T12" fmla="*/ 0 w 132"/>
                <a:gd name="T13" fmla="*/ 0 h 184"/>
                <a:gd name="T14" fmla="*/ 0 w 132"/>
                <a:gd name="T15" fmla="*/ 0 h 184"/>
                <a:gd name="T16" fmla="*/ 0 w 132"/>
                <a:gd name="T17" fmla="*/ 0 h 184"/>
                <a:gd name="T18" fmla="*/ 0 w 132"/>
                <a:gd name="T19" fmla="*/ 0 h 184"/>
                <a:gd name="T20" fmla="*/ 0 w 132"/>
                <a:gd name="T21" fmla="*/ 0 h 184"/>
                <a:gd name="T22" fmla="*/ 0 w 132"/>
                <a:gd name="T23" fmla="*/ 0 h 184"/>
                <a:gd name="T24" fmla="*/ 0 w 132"/>
                <a:gd name="T25" fmla="*/ 0 h 184"/>
                <a:gd name="T26" fmla="*/ 0 w 132"/>
                <a:gd name="T27" fmla="*/ 0 h 184"/>
                <a:gd name="T28" fmla="*/ 0 w 132"/>
                <a:gd name="T29" fmla="*/ 0 h 184"/>
                <a:gd name="T30" fmla="*/ 0 w 132"/>
                <a:gd name="T31" fmla="*/ 0 h 184"/>
                <a:gd name="T32" fmla="*/ 0 w 132"/>
                <a:gd name="T33" fmla="*/ 0 h 184"/>
                <a:gd name="T34" fmla="*/ 0 w 132"/>
                <a:gd name="T35" fmla="*/ 0 h 184"/>
                <a:gd name="T36" fmla="*/ 0 w 132"/>
                <a:gd name="T37" fmla="*/ 0 h 184"/>
                <a:gd name="T38" fmla="*/ 0 w 132"/>
                <a:gd name="T39" fmla="*/ 0 h 184"/>
                <a:gd name="T40" fmla="*/ 0 w 132"/>
                <a:gd name="T41" fmla="*/ 0 h 184"/>
                <a:gd name="T42" fmla="*/ 0 w 132"/>
                <a:gd name="T43" fmla="*/ 0 h 184"/>
                <a:gd name="T44" fmla="*/ 0 w 132"/>
                <a:gd name="T45" fmla="*/ 0 h 184"/>
                <a:gd name="T46" fmla="*/ 0 w 132"/>
                <a:gd name="T47" fmla="*/ 0 h 184"/>
                <a:gd name="T48" fmla="*/ 0 w 132"/>
                <a:gd name="T49" fmla="*/ 0 h 184"/>
                <a:gd name="T50" fmla="*/ 0 w 132"/>
                <a:gd name="T51" fmla="*/ 0 h 184"/>
                <a:gd name="T52" fmla="*/ 0 w 132"/>
                <a:gd name="T53" fmla="*/ 0 h 184"/>
                <a:gd name="T54" fmla="*/ 0 w 132"/>
                <a:gd name="T55" fmla="*/ 0 h 184"/>
                <a:gd name="T56" fmla="*/ 0 w 132"/>
                <a:gd name="T57" fmla="*/ 0 h 184"/>
                <a:gd name="T58" fmla="*/ 0 w 132"/>
                <a:gd name="T59" fmla="*/ 0 h 184"/>
                <a:gd name="T60" fmla="*/ 0 w 132"/>
                <a:gd name="T61" fmla="*/ 0 h 184"/>
                <a:gd name="T62" fmla="*/ 0 w 132"/>
                <a:gd name="T63" fmla="*/ 0 h 184"/>
                <a:gd name="T64" fmla="*/ 0 w 132"/>
                <a:gd name="T65" fmla="*/ 0 h 184"/>
                <a:gd name="T66" fmla="*/ 0 w 132"/>
                <a:gd name="T67" fmla="*/ 0 h 184"/>
                <a:gd name="T68" fmla="*/ 0 w 132"/>
                <a:gd name="T69" fmla="*/ 0 h 184"/>
                <a:gd name="T70" fmla="*/ 0 w 132"/>
                <a:gd name="T71" fmla="*/ 0 h 184"/>
                <a:gd name="T72" fmla="*/ 0 w 132"/>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
                <a:gd name="T112" fmla="*/ 0 h 184"/>
                <a:gd name="T113" fmla="*/ 132 w 132"/>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 h="184">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508" name="Line 362"/>
            <p:cNvSpPr>
              <a:spLocks noChangeShapeType="1"/>
            </p:cNvSpPr>
            <p:nvPr/>
          </p:nvSpPr>
          <p:spPr bwMode="auto">
            <a:xfrm flipH="1">
              <a:off x="3894" y="1728"/>
              <a:ext cx="33" cy="1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6038" name="Group 363"/>
          <p:cNvGrpSpPr/>
          <p:nvPr/>
        </p:nvGrpSpPr>
        <p:grpSpPr bwMode="auto">
          <a:xfrm>
            <a:off x="1143000" y="1905000"/>
            <a:ext cx="469900" cy="685800"/>
            <a:chOff x="1104" y="3024"/>
            <a:chExt cx="296" cy="432"/>
          </a:xfrm>
        </p:grpSpPr>
        <p:sp>
          <p:nvSpPr>
            <p:cNvPr id="86375" name="Freeform 364"/>
            <p:cNvSpPr/>
            <p:nvPr/>
          </p:nvSpPr>
          <p:spPr bwMode="auto">
            <a:xfrm>
              <a:off x="1138" y="3298"/>
              <a:ext cx="9" cy="5"/>
            </a:xfrm>
            <a:custGeom>
              <a:avLst/>
              <a:gdLst>
                <a:gd name="T0" fmla="*/ 0 w 206"/>
                <a:gd name="T1" fmla="*/ 0 h 84"/>
                <a:gd name="T2" fmla="*/ 0 w 206"/>
                <a:gd name="T3" fmla="*/ 0 h 84"/>
                <a:gd name="T4" fmla="*/ 0 w 206"/>
                <a:gd name="T5" fmla="*/ 0 h 84"/>
                <a:gd name="T6" fmla="*/ 0 w 206"/>
                <a:gd name="T7" fmla="*/ 0 h 84"/>
                <a:gd name="T8" fmla="*/ 0 w 206"/>
                <a:gd name="T9" fmla="*/ 0 h 84"/>
                <a:gd name="T10" fmla="*/ 0 60000 65536"/>
                <a:gd name="T11" fmla="*/ 0 60000 65536"/>
                <a:gd name="T12" fmla="*/ 0 60000 65536"/>
                <a:gd name="T13" fmla="*/ 0 60000 65536"/>
                <a:gd name="T14" fmla="*/ 0 60000 65536"/>
                <a:gd name="T15" fmla="*/ 0 w 206"/>
                <a:gd name="T16" fmla="*/ 0 h 84"/>
                <a:gd name="T17" fmla="*/ 206 w 206"/>
                <a:gd name="T18" fmla="*/ 84 h 84"/>
              </a:gdLst>
              <a:ahLst/>
              <a:cxnLst>
                <a:cxn ang="T10">
                  <a:pos x="T0" y="T1"/>
                </a:cxn>
                <a:cxn ang="T11">
                  <a:pos x="T2" y="T3"/>
                </a:cxn>
                <a:cxn ang="T12">
                  <a:pos x="T4" y="T5"/>
                </a:cxn>
                <a:cxn ang="T13">
                  <a:pos x="T6" y="T7"/>
                </a:cxn>
                <a:cxn ang="T14">
                  <a:pos x="T8" y="T9"/>
                </a:cxn>
              </a:cxnLst>
              <a:rect l="T15" t="T16" r="T17" b="T18"/>
              <a:pathLst>
                <a:path w="206" h="84">
                  <a:moveTo>
                    <a:pt x="0" y="67"/>
                  </a:moveTo>
                  <a:lnTo>
                    <a:pt x="199" y="0"/>
                  </a:lnTo>
                  <a:lnTo>
                    <a:pt x="206" y="17"/>
                  </a:lnTo>
                  <a:lnTo>
                    <a:pt x="7" y="84"/>
                  </a:lnTo>
                  <a:lnTo>
                    <a:pt x="0" y="67"/>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76" name="Freeform 365"/>
            <p:cNvSpPr/>
            <p:nvPr/>
          </p:nvSpPr>
          <p:spPr bwMode="auto">
            <a:xfrm>
              <a:off x="1197" y="3450"/>
              <a:ext cx="3" cy="6"/>
            </a:xfrm>
            <a:custGeom>
              <a:avLst/>
              <a:gdLst>
                <a:gd name="T0" fmla="*/ 0 w 82"/>
                <a:gd name="T1" fmla="*/ 0 h 108"/>
                <a:gd name="T2" fmla="*/ 0 w 82"/>
                <a:gd name="T3" fmla="*/ 0 h 108"/>
                <a:gd name="T4" fmla="*/ 0 w 82"/>
                <a:gd name="T5" fmla="*/ 0 h 108"/>
                <a:gd name="T6" fmla="*/ 0 w 82"/>
                <a:gd name="T7" fmla="*/ 0 h 108"/>
                <a:gd name="T8" fmla="*/ 0 w 82"/>
                <a:gd name="T9" fmla="*/ 0 h 108"/>
                <a:gd name="T10" fmla="*/ 0 w 82"/>
                <a:gd name="T11" fmla="*/ 0 h 108"/>
                <a:gd name="T12" fmla="*/ 0 w 82"/>
                <a:gd name="T13" fmla="*/ 0 h 108"/>
                <a:gd name="T14" fmla="*/ 0 w 82"/>
                <a:gd name="T15" fmla="*/ 0 h 108"/>
                <a:gd name="T16" fmla="*/ 0 w 82"/>
                <a:gd name="T17" fmla="*/ 0 h 108"/>
                <a:gd name="T18" fmla="*/ 0 w 82"/>
                <a:gd name="T19" fmla="*/ 0 h 108"/>
                <a:gd name="T20" fmla="*/ 0 w 82"/>
                <a:gd name="T21" fmla="*/ 0 h 108"/>
                <a:gd name="T22" fmla="*/ 0 w 82"/>
                <a:gd name="T23" fmla="*/ 0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8"/>
                <a:gd name="T38" fmla="*/ 82 w 82"/>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8">
                  <a:moveTo>
                    <a:pt x="45" y="0"/>
                  </a:moveTo>
                  <a:lnTo>
                    <a:pt x="80" y="77"/>
                  </a:lnTo>
                  <a:lnTo>
                    <a:pt x="82" y="87"/>
                  </a:lnTo>
                  <a:lnTo>
                    <a:pt x="80" y="95"/>
                  </a:lnTo>
                  <a:lnTo>
                    <a:pt x="74" y="102"/>
                  </a:lnTo>
                  <a:lnTo>
                    <a:pt x="66" y="106"/>
                  </a:lnTo>
                  <a:lnTo>
                    <a:pt x="57" y="108"/>
                  </a:lnTo>
                  <a:lnTo>
                    <a:pt x="49" y="106"/>
                  </a:lnTo>
                  <a:lnTo>
                    <a:pt x="41" y="102"/>
                  </a:lnTo>
                  <a:lnTo>
                    <a:pt x="35" y="93"/>
                  </a:lnTo>
                  <a:lnTo>
                    <a:pt x="0" y="16"/>
                  </a:lnTo>
                  <a:lnTo>
                    <a:pt x="45" y="0"/>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77" name="Freeform 366"/>
            <p:cNvSpPr/>
            <p:nvPr/>
          </p:nvSpPr>
          <p:spPr bwMode="auto">
            <a:xfrm>
              <a:off x="1187" y="3433"/>
              <a:ext cx="13" cy="18"/>
            </a:xfrm>
            <a:custGeom>
              <a:avLst/>
              <a:gdLst>
                <a:gd name="T0" fmla="*/ 0 w 293"/>
                <a:gd name="T1" fmla="*/ 0 h 319"/>
                <a:gd name="T2" fmla="*/ 0 w 293"/>
                <a:gd name="T3" fmla="*/ 0 h 319"/>
                <a:gd name="T4" fmla="*/ 0 w 293"/>
                <a:gd name="T5" fmla="*/ 0 h 319"/>
                <a:gd name="T6" fmla="*/ 0 w 293"/>
                <a:gd name="T7" fmla="*/ 0 h 319"/>
                <a:gd name="T8" fmla="*/ 0 w 293"/>
                <a:gd name="T9" fmla="*/ 0 h 319"/>
                <a:gd name="T10" fmla="*/ 0 w 293"/>
                <a:gd name="T11" fmla="*/ 0 h 319"/>
                <a:gd name="T12" fmla="*/ 0 w 293"/>
                <a:gd name="T13" fmla="*/ 0 h 319"/>
                <a:gd name="T14" fmla="*/ 0 w 293"/>
                <a:gd name="T15" fmla="*/ 0 h 319"/>
                <a:gd name="T16" fmla="*/ 0 w 293"/>
                <a:gd name="T17" fmla="*/ 0 h 319"/>
                <a:gd name="T18" fmla="*/ 0 w 293"/>
                <a:gd name="T19" fmla="*/ 0 h 319"/>
                <a:gd name="T20" fmla="*/ 0 w 293"/>
                <a:gd name="T21" fmla="*/ 0 h 319"/>
                <a:gd name="T22" fmla="*/ 0 w 293"/>
                <a:gd name="T23" fmla="*/ 0 h 319"/>
                <a:gd name="T24" fmla="*/ 0 w 293"/>
                <a:gd name="T25" fmla="*/ 0 h 319"/>
                <a:gd name="T26" fmla="*/ 0 w 293"/>
                <a:gd name="T27" fmla="*/ 0 h 319"/>
                <a:gd name="T28" fmla="*/ 0 w 293"/>
                <a:gd name="T29" fmla="*/ 0 h 319"/>
                <a:gd name="T30" fmla="*/ 0 w 293"/>
                <a:gd name="T31" fmla="*/ 0 h 319"/>
                <a:gd name="T32" fmla="*/ 0 w 293"/>
                <a:gd name="T33" fmla="*/ 0 h 319"/>
                <a:gd name="T34" fmla="*/ 0 w 293"/>
                <a:gd name="T35" fmla="*/ 0 h 319"/>
                <a:gd name="T36" fmla="*/ 0 w 293"/>
                <a:gd name="T37" fmla="*/ 0 h 319"/>
                <a:gd name="T38" fmla="*/ 0 w 293"/>
                <a:gd name="T39" fmla="*/ 0 h 319"/>
                <a:gd name="T40" fmla="*/ 0 w 293"/>
                <a:gd name="T41" fmla="*/ 0 h 319"/>
                <a:gd name="T42" fmla="*/ 0 w 293"/>
                <a:gd name="T43" fmla="*/ 0 h 319"/>
                <a:gd name="T44" fmla="*/ 0 w 293"/>
                <a:gd name="T45" fmla="*/ 0 h 319"/>
                <a:gd name="T46" fmla="*/ 0 w 293"/>
                <a:gd name="T47" fmla="*/ 0 h 319"/>
                <a:gd name="T48" fmla="*/ 0 w 293"/>
                <a:gd name="T49" fmla="*/ 0 h 319"/>
                <a:gd name="T50" fmla="*/ 0 w 293"/>
                <a:gd name="T51" fmla="*/ 0 h 319"/>
                <a:gd name="T52" fmla="*/ 0 w 293"/>
                <a:gd name="T53" fmla="*/ 0 h 319"/>
                <a:gd name="T54" fmla="*/ 0 w 293"/>
                <a:gd name="T55" fmla="*/ 0 h 319"/>
                <a:gd name="T56" fmla="*/ 0 w 293"/>
                <a:gd name="T57" fmla="*/ 0 h 319"/>
                <a:gd name="T58" fmla="*/ 0 w 293"/>
                <a:gd name="T59" fmla="*/ 0 h 319"/>
                <a:gd name="T60" fmla="*/ 0 w 293"/>
                <a:gd name="T61" fmla="*/ 0 h 319"/>
                <a:gd name="T62" fmla="*/ 0 w 293"/>
                <a:gd name="T63" fmla="*/ 0 h 319"/>
                <a:gd name="T64" fmla="*/ 0 w 293"/>
                <a:gd name="T65" fmla="*/ 0 h 319"/>
                <a:gd name="T66" fmla="*/ 0 w 293"/>
                <a:gd name="T67" fmla="*/ 0 h 319"/>
                <a:gd name="T68" fmla="*/ 0 w 293"/>
                <a:gd name="T69" fmla="*/ 0 h 319"/>
                <a:gd name="T70" fmla="*/ 0 w 293"/>
                <a:gd name="T71" fmla="*/ 0 h 319"/>
                <a:gd name="T72" fmla="*/ 0 w 293"/>
                <a:gd name="T73" fmla="*/ 0 h 319"/>
                <a:gd name="T74" fmla="*/ 0 w 293"/>
                <a:gd name="T75" fmla="*/ 0 h 319"/>
                <a:gd name="T76" fmla="*/ 0 w 293"/>
                <a:gd name="T77" fmla="*/ 0 h 319"/>
                <a:gd name="T78" fmla="*/ 0 w 293"/>
                <a:gd name="T79" fmla="*/ 0 h 319"/>
                <a:gd name="T80" fmla="*/ 0 w 293"/>
                <a:gd name="T81" fmla="*/ 0 h 3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
                <a:gd name="T124" fmla="*/ 0 h 319"/>
                <a:gd name="T125" fmla="*/ 293 w 293"/>
                <a:gd name="T126" fmla="*/ 319 h 3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 h="319">
                  <a:moveTo>
                    <a:pt x="247" y="317"/>
                  </a:moveTo>
                  <a:lnTo>
                    <a:pt x="261" y="307"/>
                  </a:lnTo>
                  <a:lnTo>
                    <a:pt x="275" y="287"/>
                  </a:lnTo>
                  <a:lnTo>
                    <a:pt x="285" y="256"/>
                  </a:lnTo>
                  <a:lnTo>
                    <a:pt x="292" y="218"/>
                  </a:lnTo>
                  <a:lnTo>
                    <a:pt x="293" y="173"/>
                  </a:lnTo>
                  <a:lnTo>
                    <a:pt x="288" y="120"/>
                  </a:lnTo>
                  <a:lnTo>
                    <a:pt x="274" y="62"/>
                  </a:lnTo>
                  <a:lnTo>
                    <a:pt x="251" y="0"/>
                  </a:lnTo>
                  <a:lnTo>
                    <a:pt x="235" y="5"/>
                  </a:lnTo>
                  <a:lnTo>
                    <a:pt x="219" y="10"/>
                  </a:lnTo>
                  <a:lnTo>
                    <a:pt x="204" y="17"/>
                  </a:lnTo>
                  <a:lnTo>
                    <a:pt x="188" y="22"/>
                  </a:lnTo>
                  <a:lnTo>
                    <a:pt x="172" y="28"/>
                  </a:lnTo>
                  <a:lnTo>
                    <a:pt x="157" y="34"/>
                  </a:lnTo>
                  <a:lnTo>
                    <a:pt x="140" y="40"/>
                  </a:lnTo>
                  <a:lnTo>
                    <a:pt x="125" y="45"/>
                  </a:lnTo>
                  <a:lnTo>
                    <a:pt x="110" y="52"/>
                  </a:lnTo>
                  <a:lnTo>
                    <a:pt x="94" y="58"/>
                  </a:lnTo>
                  <a:lnTo>
                    <a:pt x="78" y="63"/>
                  </a:lnTo>
                  <a:lnTo>
                    <a:pt x="63" y="69"/>
                  </a:lnTo>
                  <a:lnTo>
                    <a:pt x="47" y="75"/>
                  </a:lnTo>
                  <a:lnTo>
                    <a:pt x="31" y="81"/>
                  </a:lnTo>
                  <a:lnTo>
                    <a:pt x="15" y="86"/>
                  </a:lnTo>
                  <a:lnTo>
                    <a:pt x="0" y="92"/>
                  </a:lnTo>
                  <a:lnTo>
                    <a:pt x="15" y="122"/>
                  </a:lnTo>
                  <a:lnTo>
                    <a:pt x="30" y="152"/>
                  </a:lnTo>
                  <a:lnTo>
                    <a:pt x="48" y="177"/>
                  </a:lnTo>
                  <a:lnTo>
                    <a:pt x="65" y="201"/>
                  </a:lnTo>
                  <a:lnTo>
                    <a:pt x="82" y="222"/>
                  </a:lnTo>
                  <a:lnTo>
                    <a:pt x="101" y="242"/>
                  </a:lnTo>
                  <a:lnTo>
                    <a:pt x="119" y="259"/>
                  </a:lnTo>
                  <a:lnTo>
                    <a:pt x="136" y="274"/>
                  </a:lnTo>
                  <a:lnTo>
                    <a:pt x="154" y="287"/>
                  </a:lnTo>
                  <a:lnTo>
                    <a:pt x="171" y="297"/>
                  </a:lnTo>
                  <a:lnTo>
                    <a:pt x="186" y="306"/>
                  </a:lnTo>
                  <a:lnTo>
                    <a:pt x="202" y="312"/>
                  </a:lnTo>
                  <a:lnTo>
                    <a:pt x="215" y="316"/>
                  </a:lnTo>
                  <a:lnTo>
                    <a:pt x="227" y="318"/>
                  </a:lnTo>
                  <a:lnTo>
                    <a:pt x="238" y="319"/>
                  </a:lnTo>
                  <a:lnTo>
                    <a:pt x="247" y="317"/>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78" name="Freeform 367"/>
            <p:cNvSpPr/>
            <p:nvPr/>
          </p:nvSpPr>
          <p:spPr bwMode="auto">
            <a:xfrm>
              <a:off x="1138" y="3299"/>
              <a:ext cx="60" cy="139"/>
            </a:xfrm>
            <a:custGeom>
              <a:avLst/>
              <a:gdLst>
                <a:gd name="T0" fmla="*/ 0 w 1314"/>
                <a:gd name="T1" fmla="*/ 0 h 2506"/>
                <a:gd name="T2" fmla="*/ 0 w 1314"/>
                <a:gd name="T3" fmla="*/ 0 h 2506"/>
                <a:gd name="T4" fmla="*/ 0 w 1314"/>
                <a:gd name="T5" fmla="*/ 0 h 2506"/>
                <a:gd name="T6" fmla="*/ 0 w 1314"/>
                <a:gd name="T7" fmla="*/ 0 h 2506"/>
                <a:gd name="T8" fmla="*/ 0 w 1314"/>
                <a:gd name="T9" fmla="*/ 0 h 2506"/>
                <a:gd name="T10" fmla="*/ 0 60000 65536"/>
                <a:gd name="T11" fmla="*/ 0 60000 65536"/>
                <a:gd name="T12" fmla="*/ 0 60000 65536"/>
                <a:gd name="T13" fmla="*/ 0 60000 65536"/>
                <a:gd name="T14" fmla="*/ 0 60000 65536"/>
                <a:gd name="T15" fmla="*/ 0 w 1314"/>
                <a:gd name="T16" fmla="*/ 0 h 2506"/>
                <a:gd name="T17" fmla="*/ 1314 w 1314"/>
                <a:gd name="T18" fmla="*/ 2506 h 2506"/>
              </a:gdLst>
              <a:ahLst/>
              <a:cxnLst>
                <a:cxn ang="T10">
                  <a:pos x="T0" y="T1"/>
                </a:cxn>
                <a:cxn ang="T11">
                  <a:pos x="T2" y="T3"/>
                </a:cxn>
                <a:cxn ang="T12">
                  <a:pos x="T4" y="T5"/>
                </a:cxn>
                <a:cxn ang="T13">
                  <a:pos x="T6" y="T7"/>
                </a:cxn>
                <a:cxn ang="T14">
                  <a:pos x="T8" y="T9"/>
                </a:cxn>
              </a:cxnLst>
              <a:rect l="T15" t="T16" r="T17" b="T18"/>
              <a:pathLst>
                <a:path w="1314" h="2506">
                  <a:moveTo>
                    <a:pt x="198" y="0"/>
                  </a:moveTo>
                  <a:lnTo>
                    <a:pt x="0" y="66"/>
                  </a:lnTo>
                  <a:lnTo>
                    <a:pt x="1064" y="2506"/>
                  </a:lnTo>
                  <a:lnTo>
                    <a:pt x="1314" y="2421"/>
                  </a:lnTo>
                  <a:lnTo>
                    <a:pt x="198" y="0"/>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79" name="Freeform 368"/>
            <p:cNvSpPr/>
            <p:nvPr/>
          </p:nvSpPr>
          <p:spPr bwMode="auto">
            <a:xfrm>
              <a:off x="1136" y="3292"/>
              <a:ext cx="11" cy="10"/>
            </a:xfrm>
            <a:custGeom>
              <a:avLst/>
              <a:gdLst>
                <a:gd name="T0" fmla="*/ 0 w 235"/>
                <a:gd name="T1" fmla="*/ 0 h 179"/>
                <a:gd name="T2" fmla="*/ 0 w 235"/>
                <a:gd name="T3" fmla="*/ 0 h 179"/>
                <a:gd name="T4" fmla="*/ 0 w 235"/>
                <a:gd name="T5" fmla="*/ 0 h 179"/>
                <a:gd name="T6" fmla="*/ 0 w 235"/>
                <a:gd name="T7" fmla="*/ 0 h 179"/>
                <a:gd name="T8" fmla="*/ 0 w 235"/>
                <a:gd name="T9" fmla="*/ 0 h 179"/>
                <a:gd name="T10" fmla="*/ 0 w 235"/>
                <a:gd name="T11" fmla="*/ 0 h 179"/>
                <a:gd name="T12" fmla="*/ 0 60000 65536"/>
                <a:gd name="T13" fmla="*/ 0 60000 65536"/>
                <a:gd name="T14" fmla="*/ 0 60000 65536"/>
                <a:gd name="T15" fmla="*/ 0 60000 65536"/>
                <a:gd name="T16" fmla="*/ 0 60000 65536"/>
                <a:gd name="T17" fmla="*/ 0 60000 65536"/>
                <a:gd name="T18" fmla="*/ 0 w 235"/>
                <a:gd name="T19" fmla="*/ 0 h 179"/>
                <a:gd name="T20" fmla="*/ 235 w 235"/>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35" h="179">
                  <a:moveTo>
                    <a:pt x="235" y="111"/>
                  </a:moveTo>
                  <a:lnTo>
                    <a:pt x="36" y="179"/>
                  </a:lnTo>
                  <a:lnTo>
                    <a:pt x="0" y="97"/>
                  </a:lnTo>
                  <a:lnTo>
                    <a:pt x="70" y="0"/>
                  </a:lnTo>
                  <a:lnTo>
                    <a:pt x="199" y="30"/>
                  </a:lnTo>
                  <a:lnTo>
                    <a:pt x="235" y="111"/>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80" name="Freeform 369"/>
            <p:cNvSpPr/>
            <p:nvPr/>
          </p:nvSpPr>
          <p:spPr bwMode="auto">
            <a:xfrm>
              <a:off x="1147" y="3103"/>
              <a:ext cx="208"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6"/>
                  </a:moveTo>
                  <a:lnTo>
                    <a:pt x="3650" y="0"/>
                  </a:lnTo>
                  <a:lnTo>
                    <a:pt x="4569" y="1998"/>
                  </a:lnTo>
                  <a:lnTo>
                    <a:pt x="873" y="3641"/>
                  </a:lnTo>
                  <a:lnTo>
                    <a:pt x="0" y="1626"/>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81" name="Freeform 370"/>
            <p:cNvSpPr/>
            <p:nvPr/>
          </p:nvSpPr>
          <p:spPr bwMode="auto">
            <a:xfrm>
              <a:off x="1129" y="3045"/>
              <a:ext cx="271" cy="393"/>
            </a:xfrm>
            <a:custGeom>
              <a:avLst/>
              <a:gdLst>
                <a:gd name="T0" fmla="*/ 0 w 5957"/>
                <a:gd name="T1" fmla="*/ 0 h 7066"/>
                <a:gd name="T2" fmla="*/ 0 w 5957"/>
                <a:gd name="T3" fmla="*/ 0 h 7066"/>
                <a:gd name="T4" fmla="*/ 0 w 5957"/>
                <a:gd name="T5" fmla="*/ 0 h 7066"/>
                <a:gd name="T6" fmla="*/ 0 w 5957"/>
                <a:gd name="T7" fmla="*/ 0 h 7066"/>
                <a:gd name="T8" fmla="*/ 0 w 5957"/>
                <a:gd name="T9" fmla="*/ 0 h 7066"/>
                <a:gd name="T10" fmla="*/ 0 w 5957"/>
                <a:gd name="T11" fmla="*/ 0 h 7066"/>
                <a:gd name="T12" fmla="*/ 0 w 5957"/>
                <a:gd name="T13" fmla="*/ 0 h 7066"/>
                <a:gd name="T14" fmla="*/ 0 w 5957"/>
                <a:gd name="T15" fmla="*/ 0 h 7066"/>
                <a:gd name="T16" fmla="*/ 0 w 5957"/>
                <a:gd name="T17" fmla="*/ 0 h 7066"/>
                <a:gd name="T18" fmla="*/ 0 w 5957"/>
                <a:gd name="T19" fmla="*/ 0 h 7066"/>
                <a:gd name="T20" fmla="*/ 0 w 5957"/>
                <a:gd name="T21" fmla="*/ 0 h 7066"/>
                <a:gd name="T22" fmla="*/ 0 w 5957"/>
                <a:gd name="T23" fmla="*/ 0 h 7066"/>
                <a:gd name="T24" fmla="*/ 0 w 5957"/>
                <a:gd name="T25" fmla="*/ 0 h 7066"/>
                <a:gd name="T26" fmla="*/ 0 w 5957"/>
                <a:gd name="T27" fmla="*/ 0 h 7066"/>
                <a:gd name="T28" fmla="*/ 0 w 5957"/>
                <a:gd name="T29" fmla="*/ 0 h 7066"/>
                <a:gd name="T30" fmla="*/ 0 w 5957"/>
                <a:gd name="T31" fmla="*/ 0 h 7066"/>
                <a:gd name="T32" fmla="*/ 0 w 5957"/>
                <a:gd name="T33" fmla="*/ 0 h 7066"/>
                <a:gd name="T34" fmla="*/ 0 w 5957"/>
                <a:gd name="T35" fmla="*/ 0 h 7066"/>
                <a:gd name="T36" fmla="*/ 0 w 5957"/>
                <a:gd name="T37" fmla="*/ 0 h 7066"/>
                <a:gd name="T38" fmla="*/ 0 w 5957"/>
                <a:gd name="T39" fmla="*/ 0 h 7066"/>
                <a:gd name="T40" fmla="*/ 0 w 5957"/>
                <a:gd name="T41" fmla="*/ 0 h 7066"/>
                <a:gd name="T42" fmla="*/ 0 w 5957"/>
                <a:gd name="T43" fmla="*/ 0 h 7066"/>
                <a:gd name="T44" fmla="*/ 0 w 5957"/>
                <a:gd name="T45" fmla="*/ 0 h 7066"/>
                <a:gd name="T46" fmla="*/ 0 w 5957"/>
                <a:gd name="T47" fmla="*/ 0 h 7066"/>
                <a:gd name="T48" fmla="*/ 0 w 5957"/>
                <a:gd name="T49" fmla="*/ 0 h 7066"/>
                <a:gd name="T50" fmla="*/ 0 w 5957"/>
                <a:gd name="T51" fmla="*/ 0 h 7066"/>
                <a:gd name="T52" fmla="*/ 0 w 5957"/>
                <a:gd name="T53" fmla="*/ 0 h 7066"/>
                <a:gd name="T54" fmla="*/ 0 w 5957"/>
                <a:gd name="T55" fmla="*/ 0 h 7066"/>
                <a:gd name="T56" fmla="*/ 0 w 5957"/>
                <a:gd name="T57" fmla="*/ 0 h 7066"/>
                <a:gd name="T58" fmla="*/ 0 w 5957"/>
                <a:gd name="T59" fmla="*/ 0 h 7066"/>
                <a:gd name="T60" fmla="*/ 0 w 5957"/>
                <a:gd name="T61" fmla="*/ 0 h 7066"/>
                <a:gd name="T62" fmla="*/ 0 w 5957"/>
                <a:gd name="T63" fmla="*/ 0 h 7066"/>
                <a:gd name="T64" fmla="*/ 0 w 5957"/>
                <a:gd name="T65" fmla="*/ 0 h 7066"/>
                <a:gd name="T66" fmla="*/ 0 w 5957"/>
                <a:gd name="T67" fmla="*/ 0 h 7066"/>
                <a:gd name="T68" fmla="*/ 0 w 5957"/>
                <a:gd name="T69" fmla="*/ 0 h 7066"/>
                <a:gd name="T70" fmla="*/ 0 w 5957"/>
                <a:gd name="T71" fmla="*/ 0 h 7066"/>
                <a:gd name="T72" fmla="*/ 0 w 5957"/>
                <a:gd name="T73" fmla="*/ 0 h 70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6"/>
                <a:gd name="T113" fmla="*/ 5957 w 5957"/>
                <a:gd name="T114" fmla="*/ 7066 h 70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6">
                  <a:moveTo>
                    <a:pt x="2496" y="7056"/>
                  </a:moveTo>
                  <a:lnTo>
                    <a:pt x="5894" y="5433"/>
                  </a:lnTo>
                  <a:lnTo>
                    <a:pt x="5912" y="5421"/>
                  </a:lnTo>
                  <a:lnTo>
                    <a:pt x="5927" y="5407"/>
                  </a:lnTo>
                  <a:lnTo>
                    <a:pt x="5941" y="5389"/>
                  </a:lnTo>
                  <a:lnTo>
                    <a:pt x="5950" y="5369"/>
                  </a:lnTo>
                  <a:lnTo>
                    <a:pt x="5955" y="5348"/>
                  </a:lnTo>
                  <a:lnTo>
                    <a:pt x="5957" y="5325"/>
                  </a:lnTo>
                  <a:lnTo>
                    <a:pt x="5955" y="5303"/>
                  </a:lnTo>
                  <a:lnTo>
                    <a:pt x="5948" y="5282"/>
                  </a:lnTo>
                  <a:lnTo>
                    <a:pt x="3503" y="65"/>
                  </a:lnTo>
                  <a:lnTo>
                    <a:pt x="3492" y="47"/>
                  </a:lnTo>
                  <a:lnTo>
                    <a:pt x="3477" y="31"/>
                  </a:lnTo>
                  <a:lnTo>
                    <a:pt x="3460" y="18"/>
                  </a:lnTo>
                  <a:lnTo>
                    <a:pt x="3441" y="9"/>
                  </a:lnTo>
                  <a:lnTo>
                    <a:pt x="3420" y="3"/>
                  </a:lnTo>
                  <a:lnTo>
                    <a:pt x="3399" y="0"/>
                  </a:lnTo>
                  <a:lnTo>
                    <a:pt x="3377" y="3"/>
                  </a:lnTo>
                  <a:lnTo>
                    <a:pt x="3357" y="9"/>
                  </a:lnTo>
                  <a:lnTo>
                    <a:pt x="63" y="1487"/>
                  </a:lnTo>
                  <a:lnTo>
                    <a:pt x="45" y="1497"/>
                  </a:lnTo>
                  <a:lnTo>
                    <a:pt x="29" y="1512"/>
                  </a:lnTo>
                  <a:lnTo>
                    <a:pt x="16" y="1530"/>
                  </a:lnTo>
                  <a:lnTo>
                    <a:pt x="7" y="1550"/>
                  </a:lnTo>
                  <a:lnTo>
                    <a:pt x="2" y="1572"/>
                  </a:lnTo>
                  <a:lnTo>
                    <a:pt x="0" y="1594"/>
                  </a:lnTo>
                  <a:lnTo>
                    <a:pt x="3" y="1616"/>
                  </a:lnTo>
                  <a:lnTo>
                    <a:pt x="9" y="1637"/>
                  </a:lnTo>
                  <a:lnTo>
                    <a:pt x="2350" y="7000"/>
                  </a:lnTo>
                  <a:lnTo>
                    <a:pt x="2361" y="7018"/>
                  </a:lnTo>
                  <a:lnTo>
                    <a:pt x="2376" y="7034"/>
                  </a:lnTo>
                  <a:lnTo>
                    <a:pt x="2393" y="7048"/>
                  </a:lnTo>
                  <a:lnTo>
                    <a:pt x="2412" y="7057"/>
                  </a:lnTo>
                  <a:lnTo>
                    <a:pt x="2433" y="7064"/>
                  </a:lnTo>
                  <a:lnTo>
                    <a:pt x="2454" y="7066"/>
                  </a:lnTo>
                  <a:lnTo>
                    <a:pt x="2476" y="7064"/>
                  </a:lnTo>
                  <a:lnTo>
                    <a:pt x="2496" y="7056"/>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82" name="Freeform 371"/>
            <p:cNvSpPr/>
            <p:nvPr/>
          </p:nvSpPr>
          <p:spPr bwMode="auto">
            <a:xfrm>
              <a:off x="1313" y="3096"/>
              <a:ext cx="51" cy="121"/>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7" y="2127"/>
                  </a:moveTo>
                  <a:lnTo>
                    <a:pt x="0" y="131"/>
                  </a:lnTo>
                  <a:lnTo>
                    <a:pt x="33" y="0"/>
                  </a:lnTo>
                  <a:lnTo>
                    <a:pt x="70" y="14"/>
                  </a:lnTo>
                  <a:lnTo>
                    <a:pt x="106" y="29"/>
                  </a:lnTo>
                  <a:lnTo>
                    <a:pt x="143" y="44"/>
                  </a:lnTo>
                  <a:lnTo>
                    <a:pt x="180" y="61"/>
                  </a:lnTo>
                  <a:lnTo>
                    <a:pt x="217" y="78"/>
                  </a:lnTo>
                  <a:lnTo>
                    <a:pt x="252" y="96"/>
                  </a:lnTo>
                  <a:lnTo>
                    <a:pt x="288" y="116"/>
                  </a:lnTo>
                  <a:lnTo>
                    <a:pt x="324" y="136"/>
                  </a:lnTo>
                  <a:lnTo>
                    <a:pt x="358" y="159"/>
                  </a:lnTo>
                  <a:lnTo>
                    <a:pt x="393" y="181"/>
                  </a:lnTo>
                  <a:lnTo>
                    <a:pt x="428" y="204"/>
                  </a:lnTo>
                  <a:lnTo>
                    <a:pt x="461" y="228"/>
                  </a:lnTo>
                  <a:lnTo>
                    <a:pt x="495" y="252"/>
                  </a:lnTo>
                  <a:lnTo>
                    <a:pt x="528" y="279"/>
                  </a:lnTo>
                  <a:lnTo>
                    <a:pt x="560" y="305"/>
                  </a:lnTo>
                  <a:lnTo>
                    <a:pt x="592" y="333"/>
                  </a:lnTo>
                  <a:lnTo>
                    <a:pt x="624" y="361"/>
                  </a:lnTo>
                  <a:lnTo>
                    <a:pt x="654" y="389"/>
                  </a:lnTo>
                  <a:lnTo>
                    <a:pt x="684" y="419"/>
                  </a:lnTo>
                  <a:lnTo>
                    <a:pt x="713" y="450"/>
                  </a:lnTo>
                  <a:lnTo>
                    <a:pt x="742" y="481"/>
                  </a:lnTo>
                  <a:lnTo>
                    <a:pt x="769" y="513"/>
                  </a:lnTo>
                  <a:lnTo>
                    <a:pt x="796" y="545"/>
                  </a:lnTo>
                  <a:lnTo>
                    <a:pt x="822" y="578"/>
                  </a:lnTo>
                  <a:lnTo>
                    <a:pt x="847" y="612"/>
                  </a:lnTo>
                  <a:lnTo>
                    <a:pt x="871" y="647"/>
                  </a:lnTo>
                  <a:lnTo>
                    <a:pt x="895" y="681"/>
                  </a:lnTo>
                  <a:lnTo>
                    <a:pt x="917" y="717"/>
                  </a:lnTo>
                  <a:lnTo>
                    <a:pt x="939" y="754"/>
                  </a:lnTo>
                  <a:lnTo>
                    <a:pt x="959" y="791"/>
                  </a:lnTo>
                  <a:lnTo>
                    <a:pt x="979" y="828"/>
                  </a:lnTo>
                  <a:lnTo>
                    <a:pt x="997" y="866"/>
                  </a:lnTo>
                  <a:lnTo>
                    <a:pt x="1026" y="938"/>
                  </a:lnTo>
                  <a:lnTo>
                    <a:pt x="1053" y="1015"/>
                  </a:lnTo>
                  <a:lnTo>
                    <a:pt x="1075" y="1096"/>
                  </a:lnTo>
                  <a:lnTo>
                    <a:pt x="1095" y="1180"/>
                  </a:lnTo>
                  <a:lnTo>
                    <a:pt x="1110" y="1267"/>
                  </a:lnTo>
                  <a:lnTo>
                    <a:pt x="1121" y="1356"/>
                  </a:lnTo>
                  <a:lnTo>
                    <a:pt x="1130" y="1446"/>
                  </a:lnTo>
                  <a:lnTo>
                    <a:pt x="1134" y="1536"/>
                  </a:lnTo>
                  <a:lnTo>
                    <a:pt x="1134" y="1626"/>
                  </a:lnTo>
                  <a:lnTo>
                    <a:pt x="1131" y="1716"/>
                  </a:lnTo>
                  <a:lnTo>
                    <a:pt x="1122" y="1802"/>
                  </a:lnTo>
                  <a:lnTo>
                    <a:pt x="1111" y="1886"/>
                  </a:lnTo>
                  <a:lnTo>
                    <a:pt x="1096" y="1967"/>
                  </a:lnTo>
                  <a:lnTo>
                    <a:pt x="1076" y="2044"/>
                  </a:lnTo>
                  <a:lnTo>
                    <a:pt x="1053" y="2115"/>
                  </a:lnTo>
                  <a:lnTo>
                    <a:pt x="1025" y="2180"/>
                  </a:lnTo>
                  <a:lnTo>
                    <a:pt x="917" y="2127"/>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83" name="Freeform 372"/>
            <p:cNvSpPr/>
            <p:nvPr/>
          </p:nvSpPr>
          <p:spPr bwMode="auto">
            <a:xfrm>
              <a:off x="1122" y="3082"/>
              <a:ext cx="207"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5"/>
                  </a:moveTo>
                  <a:lnTo>
                    <a:pt x="3650" y="0"/>
                  </a:lnTo>
                  <a:lnTo>
                    <a:pt x="4569" y="1997"/>
                  </a:lnTo>
                  <a:lnTo>
                    <a:pt x="873" y="3641"/>
                  </a:lnTo>
                  <a:lnTo>
                    <a:pt x="0" y="1625"/>
                  </a:lnTo>
                  <a:close/>
                </a:path>
              </a:pathLst>
            </a:custGeom>
            <a:solidFill>
              <a:srgbClr val="5459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84" name="Freeform 373"/>
            <p:cNvSpPr/>
            <p:nvPr/>
          </p:nvSpPr>
          <p:spPr bwMode="auto">
            <a:xfrm>
              <a:off x="1104" y="3024"/>
              <a:ext cx="271" cy="393"/>
            </a:xfrm>
            <a:custGeom>
              <a:avLst/>
              <a:gdLst>
                <a:gd name="T0" fmla="*/ 0 w 5957"/>
                <a:gd name="T1" fmla="*/ 0 h 7065"/>
                <a:gd name="T2" fmla="*/ 0 w 5957"/>
                <a:gd name="T3" fmla="*/ 0 h 7065"/>
                <a:gd name="T4" fmla="*/ 0 w 5957"/>
                <a:gd name="T5" fmla="*/ 0 h 7065"/>
                <a:gd name="T6" fmla="*/ 0 w 5957"/>
                <a:gd name="T7" fmla="*/ 0 h 7065"/>
                <a:gd name="T8" fmla="*/ 0 w 5957"/>
                <a:gd name="T9" fmla="*/ 0 h 7065"/>
                <a:gd name="T10" fmla="*/ 0 w 5957"/>
                <a:gd name="T11" fmla="*/ 0 h 7065"/>
                <a:gd name="T12" fmla="*/ 0 w 5957"/>
                <a:gd name="T13" fmla="*/ 0 h 7065"/>
                <a:gd name="T14" fmla="*/ 0 w 5957"/>
                <a:gd name="T15" fmla="*/ 0 h 7065"/>
                <a:gd name="T16" fmla="*/ 0 w 5957"/>
                <a:gd name="T17" fmla="*/ 0 h 7065"/>
                <a:gd name="T18" fmla="*/ 0 w 5957"/>
                <a:gd name="T19" fmla="*/ 0 h 7065"/>
                <a:gd name="T20" fmla="*/ 0 w 5957"/>
                <a:gd name="T21" fmla="*/ 0 h 7065"/>
                <a:gd name="T22" fmla="*/ 0 w 5957"/>
                <a:gd name="T23" fmla="*/ 0 h 7065"/>
                <a:gd name="T24" fmla="*/ 0 w 5957"/>
                <a:gd name="T25" fmla="*/ 0 h 7065"/>
                <a:gd name="T26" fmla="*/ 0 w 5957"/>
                <a:gd name="T27" fmla="*/ 0 h 7065"/>
                <a:gd name="T28" fmla="*/ 0 w 5957"/>
                <a:gd name="T29" fmla="*/ 0 h 7065"/>
                <a:gd name="T30" fmla="*/ 0 w 5957"/>
                <a:gd name="T31" fmla="*/ 0 h 7065"/>
                <a:gd name="T32" fmla="*/ 0 w 5957"/>
                <a:gd name="T33" fmla="*/ 0 h 7065"/>
                <a:gd name="T34" fmla="*/ 0 w 5957"/>
                <a:gd name="T35" fmla="*/ 0 h 7065"/>
                <a:gd name="T36" fmla="*/ 0 w 5957"/>
                <a:gd name="T37" fmla="*/ 0 h 7065"/>
                <a:gd name="T38" fmla="*/ 0 w 5957"/>
                <a:gd name="T39" fmla="*/ 0 h 7065"/>
                <a:gd name="T40" fmla="*/ 0 w 5957"/>
                <a:gd name="T41" fmla="*/ 0 h 7065"/>
                <a:gd name="T42" fmla="*/ 0 w 5957"/>
                <a:gd name="T43" fmla="*/ 0 h 7065"/>
                <a:gd name="T44" fmla="*/ 0 w 5957"/>
                <a:gd name="T45" fmla="*/ 0 h 7065"/>
                <a:gd name="T46" fmla="*/ 0 w 5957"/>
                <a:gd name="T47" fmla="*/ 0 h 7065"/>
                <a:gd name="T48" fmla="*/ 0 w 5957"/>
                <a:gd name="T49" fmla="*/ 0 h 7065"/>
                <a:gd name="T50" fmla="*/ 0 w 5957"/>
                <a:gd name="T51" fmla="*/ 0 h 7065"/>
                <a:gd name="T52" fmla="*/ 0 w 5957"/>
                <a:gd name="T53" fmla="*/ 0 h 7065"/>
                <a:gd name="T54" fmla="*/ 0 w 5957"/>
                <a:gd name="T55" fmla="*/ 0 h 7065"/>
                <a:gd name="T56" fmla="*/ 0 w 5957"/>
                <a:gd name="T57" fmla="*/ 0 h 7065"/>
                <a:gd name="T58" fmla="*/ 0 w 5957"/>
                <a:gd name="T59" fmla="*/ 0 h 7065"/>
                <a:gd name="T60" fmla="*/ 0 w 5957"/>
                <a:gd name="T61" fmla="*/ 0 h 7065"/>
                <a:gd name="T62" fmla="*/ 0 w 5957"/>
                <a:gd name="T63" fmla="*/ 0 h 7065"/>
                <a:gd name="T64" fmla="*/ 0 w 5957"/>
                <a:gd name="T65" fmla="*/ 0 h 7065"/>
                <a:gd name="T66" fmla="*/ 0 w 5957"/>
                <a:gd name="T67" fmla="*/ 0 h 7065"/>
                <a:gd name="T68" fmla="*/ 0 w 5957"/>
                <a:gd name="T69" fmla="*/ 0 h 7065"/>
                <a:gd name="T70" fmla="*/ 0 w 5957"/>
                <a:gd name="T71" fmla="*/ 0 h 7065"/>
                <a:gd name="T72" fmla="*/ 0 w 5957"/>
                <a:gd name="T73" fmla="*/ 0 h 70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5"/>
                <a:gd name="T113" fmla="*/ 5957 w 5957"/>
                <a:gd name="T114" fmla="*/ 7065 h 70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5">
                  <a:moveTo>
                    <a:pt x="2497" y="7056"/>
                  </a:moveTo>
                  <a:lnTo>
                    <a:pt x="5894" y="5432"/>
                  </a:lnTo>
                  <a:lnTo>
                    <a:pt x="5912" y="5421"/>
                  </a:lnTo>
                  <a:lnTo>
                    <a:pt x="5928" y="5406"/>
                  </a:lnTo>
                  <a:lnTo>
                    <a:pt x="5941" y="5388"/>
                  </a:lnTo>
                  <a:lnTo>
                    <a:pt x="5950" y="5368"/>
                  </a:lnTo>
                  <a:lnTo>
                    <a:pt x="5955" y="5347"/>
                  </a:lnTo>
                  <a:lnTo>
                    <a:pt x="5957" y="5325"/>
                  </a:lnTo>
                  <a:lnTo>
                    <a:pt x="5955" y="5303"/>
                  </a:lnTo>
                  <a:lnTo>
                    <a:pt x="5948" y="5282"/>
                  </a:lnTo>
                  <a:lnTo>
                    <a:pt x="3503" y="64"/>
                  </a:lnTo>
                  <a:lnTo>
                    <a:pt x="3492" y="46"/>
                  </a:lnTo>
                  <a:lnTo>
                    <a:pt x="3477" y="31"/>
                  </a:lnTo>
                  <a:lnTo>
                    <a:pt x="3460" y="18"/>
                  </a:lnTo>
                  <a:lnTo>
                    <a:pt x="3441" y="8"/>
                  </a:lnTo>
                  <a:lnTo>
                    <a:pt x="3420" y="2"/>
                  </a:lnTo>
                  <a:lnTo>
                    <a:pt x="3399" y="0"/>
                  </a:lnTo>
                  <a:lnTo>
                    <a:pt x="3377" y="2"/>
                  </a:lnTo>
                  <a:lnTo>
                    <a:pt x="3357" y="8"/>
                  </a:lnTo>
                  <a:lnTo>
                    <a:pt x="63" y="1486"/>
                  </a:lnTo>
                  <a:lnTo>
                    <a:pt x="45" y="1497"/>
                  </a:lnTo>
                  <a:lnTo>
                    <a:pt x="30" y="1512"/>
                  </a:lnTo>
                  <a:lnTo>
                    <a:pt x="16" y="1530"/>
                  </a:lnTo>
                  <a:lnTo>
                    <a:pt x="7" y="1550"/>
                  </a:lnTo>
                  <a:lnTo>
                    <a:pt x="2" y="1572"/>
                  </a:lnTo>
                  <a:lnTo>
                    <a:pt x="0" y="1594"/>
                  </a:lnTo>
                  <a:lnTo>
                    <a:pt x="3" y="1615"/>
                  </a:lnTo>
                  <a:lnTo>
                    <a:pt x="9" y="1636"/>
                  </a:lnTo>
                  <a:lnTo>
                    <a:pt x="2351" y="6999"/>
                  </a:lnTo>
                  <a:lnTo>
                    <a:pt x="2362" y="7018"/>
                  </a:lnTo>
                  <a:lnTo>
                    <a:pt x="2377" y="7034"/>
                  </a:lnTo>
                  <a:lnTo>
                    <a:pt x="2394" y="7048"/>
                  </a:lnTo>
                  <a:lnTo>
                    <a:pt x="2413" y="7057"/>
                  </a:lnTo>
                  <a:lnTo>
                    <a:pt x="2434" y="7063"/>
                  </a:lnTo>
                  <a:lnTo>
                    <a:pt x="2455" y="7065"/>
                  </a:lnTo>
                  <a:lnTo>
                    <a:pt x="2477" y="7063"/>
                  </a:lnTo>
                  <a:lnTo>
                    <a:pt x="2497" y="705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85" name="Freeform 374"/>
            <p:cNvSpPr/>
            <p:nvPr/>
          </p:nvSpPr>
          <p:spPr bwMode="auto">
            <a:xfrm>
              <a:off x="1104" y="3024"/>
              <a:ext cx="162" cy="99"/>
            </a:xfrm>
            <a:custGeom>
              <a:avLst/>
              <a:gdLst>
                <a:gd name="T0" fmla="*/ 0 w 3562"/>
                <a:gd name="T1" fmla="*/ 0 h 1773"/>
                <a:gd name="T2" fmla="*/ 0 w 3562"/>
                <a:gd name="T3" fmla="*/ 0 h 1773"/>
                <a:gd name="T4" fmla="*/ 0 w 3562"/>
                <a:gd name="T5" fmla="*/ 0 h 1773"/>
                <a:gd name="T6" fmla="*/ 0 w 3562"/>
                <a:gd name="T7" fmla="*/ 0 h 1773"/>
                <a:gd name="T8" fmla="*/ 0 w 3562"/>
                <a:gd name="T9" fmla="*/ 0 h 1773"/>
                <a:gd name="T10" fmla="*/ 0 w 3562"/>
                <a:gd name="T11" fmla="*/ 0 h 1773"/>
                <a:gd name="T12" fmla="*/ 0 w 3562"/>
                <a:gd name="T13" fmla="*/ 0 h 1773"/>
                <a:gd name="T14" fmla="*/ 0 w 3562"/>
                <a:gd name="T15" fmla="*/ 0 h 1773"/>
                <a:gd name="T16" fmla="*/ 0 w 3562"/>
                <a:gd name="T17" fmla="*/ 0 h 1773"/>
                <a:gd name="T18" fmla="*/ 0 w 3562"/>
                <a:gd name="T19" fmla="*/ 0 h 1773"/>
                <a:gd name="T20" fmla="*/ 0 w 3562"/>
                <a:gd name="T21" fmla="*/ 0 h 1773"/>
                <a:gd name="T22" fmla="*/ 0 w 3562"/>
                <a:gd name="T23" fmla="*/ 0 h 1773"/>
                <a:gd name="T24" fmla="*/ 0 w 3562"/>
                <a:gd name="T25" fmla="*/ 0 h 1773"/>
                <a:gd name="T26" fmla="*/ 0 w 3562"/>
                <a:gd name="T27" fmla="*/ 0 h 1773"/>
                <a:gd name="T28" fmla="*/ 0 w 3562"/>
                <a:gd name="T29" fmla="*/ 0 h 1773"/>
                <a:gd name="T30" fmla="*/ 0 w 3562"/>
                <a:gd name="T31" fmla="*/ 0 h 1773"/>
                <a:gd name="T32" fmla="*/ 0 w 3562"/>
                <a:gd name="T33" fmla="*/ 0 h 1773"/>
                <a:gd name="T34" fmla="*/ 0 w 3562"/>
                <a:gd name="T35" fmla="*/ 0 h 1773"/>
                <a:gd name="T36" fmla="*/ 0 w 3562"/>
                <a:gd name="T37" fmla="*/ 0 h 1773"/>
                <a:gd name="T38" fmla="*/ 0 w 3562"/>
                <a:gd name="T39" fmla="*/ 0 h 1773"/>
                <a:gd name="T40" fmla="*/ 0 w 3562"/>
                <a:gd name="T41" fmla="*/ 0 h 17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62"/>
                <a:gd name="T64" fmla="*/ 0 h 1773"/>
                <a:gd name="T65" fmla="*/ 3562 w 3562"/>
                <a:gd name="T66" fmla="*/ 1773 h 17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62" h="1773">
                  <a:moveTo>
                    <a:pt x="3562" y="1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68" y="1773"/>
                  </a:lnTo>
                  <a:lnTo>
                    <a:pt x="3562" y="183"/>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86" name="Freeform 375"/>
            <p:cNvSpPr/>
            <p:nvPr/>
          </p:nvSpPr>
          <p:spPr bwMode="auto">
            <a:xfrm>
              <a:off x="1104" y="3024"/>
              <a:ext cx="161" cy="97"/>
            </a:xfrm>
            <a:custGeom>
              <a:avLst/>
              <a:gdLst>
                <a:gd name="T0" fmla="*/ 0 w 3550"/>
                <a:gd name="T1" fmla="*/ 0 h 1748"/>
                <a:gd name="T2" fmla="*/ 0 w 3550"/>
                <a:gd name="T3" fmla="*/ 0 h 1748"/>
                <a:gd name="T4" fmla="*/ 0 w 3550"/>
                <a:gd name="T5" fmla="*/ 0 h 1748"/>
                <a:gd name="T6" fmla="*/ 0 w 3550"/>
                <a:gd name="T7" fmla="*/ 0 h 1748"/>
                <a:gd name="T8" fmla="*/ 0 w 3550"/>
                <a:gd name="T9" fmla="*/ 0 h 1748"/>
                <a:gd name="T10" fmla="*/ 0 w 3550"/>
                <a:gd name="T11" fmla="*/ 0 h 1748"/>
                <a:gd name="T12" fmla="*/ 0 w 3550"/>
                <a:gd name="T13" fmla="*/ 0 h 1748"/>
                <a:gd name="T14" fmla="*/ 0 w 3550"/>
                <a:gd name="T15" fmla="*/ 0 h 1748"/>
                <a:gd name="T16" fmla="*/ 0 w 3550"/>
                <a:gd name="T17" fmla="*/ 0 h 1748"/>
                <a:gd name="T18" fmla="*/ 0 w 3550"/>
                <a:gd name="T19" fmla="*/ 0 h 1748"/>
                <a:gd name="T20" fmla="*/ 0 w 3550"/>
                <a:gd name="T21" fmla="*/ 0 h 1748"/>
                <a:gd name="T22" fmla="*/ 0 w 3550"/>
                <a:gd name="T23" fmla="*/ 0 h 1748"/>
                <a:gd name="T24" fmla="*/ 0 w 3550"/>
                <a:gd name="T25" fmla="*/ 0 h 1748"/>
                <a:gd name="T26" fmla="*/ 0 w 3550"/>
                <a:gd name="T27" fmla="*/ 0 h 1748"/>
                <a:gd name="T28" fmla="*/ 0 w 3550"/>
                <a:gd name="T29" fmla="*/ 0 h 1748"/>
                <a:gd name="T30" fmla="*/ 0 w 3550"/>
                <a:gd name="T31" fmla="*/ 0 h 1748"/>
                <a:gd name="T32" fmla="*/ 0 w 3550"/>
                <a:gd name="T33" fmla="*/ 0 h 1748"/>
                <a:gd name="T34" fmla="*/ 0 w 3550"/>
                <a:gd name="T35" fmla="*/ 0 h 1748"/>
                <a:gd name="T36" fmla="*/ 0 w 3550"/>
                <a:gd name="T37" fmla="*/ 0 h 1748"/>
                <a:gd name="T38" fmla="*/ 0 w 3550"/>
                <a:gd name="T39" fmla="*/ 0 h 1748"/>
                <a:gd name="T40" fmla="*/ 0 w 3550"/>
                <a:gd name="T41" fmla="*/ 0 h 1748"/>
                <a:gd name="T42" fmla="*/ 0 w 3550"/>
                <a:gd name="T43" fmla="*/ 0 h 1748"/>
                <a:gd name="T44" fmla="*/ 0 w 3550"/>
                <a:gd name="T45" fmla="*/ 0 h 1748"/>
                <a:gd name="T46" fmla="*/ 0 w 3550"/>
                <a:gd name="T47" fmla="*/ 0 h 1748"/>
                <a:gd name="T48" fmla="*/ 0 w 3550"/>
                <a:gd name="T49" fmla="*/ 0 h 1748"/>
                <a:gd name="T50" fmla="*/ 0 w 3550"/>
                <a:gd name="T51" fmla="*/ 0 h 1748"/>
                <a:gd name="T52" fmla="*/ 0 w 3550"/>
                <a:gd name="T53" fmla="*/ 0 h 1748"/>
                <a:gd name="T54" fmla="*/ 0 w 3550"/>
                <a:gd name="T55" fmla="*/ 0 h 1748"/>
                <a:gd name="T56" fmla="*/ 0 w 3550"/>
                <a:gd name="T57" fmla="*/ 0 h 1748"/>
                <a:gd name="T58" fmla="*/ 0 w 3550"/>
                <a:gd name="T59" fmla="*/ 0 h 1748"/>
                <a:gd name="T60" fmla="*/ 0 w 3550"/>
                <a:gd name="T61" fmla="*/ 0 h 1748"/>
                <a:gd name="T62" fmla="*/ 0 w 3550"/>
                <a:gd name="T63" fmla="*/ 0 h 1748"/>
                <a:gd name="T64" fmla="*/ 0 w 3550"/>
                <a:gd name="T65" fmla="*/ 0 h 1748"/>
                <a:gd name="T66" fmla="*/ 0 w 3550"/>
                <a:gd name="T67" fmla="*/ 0 h 1748"/>
                <a:gd name="T68" fmla="*/ 0 w 3550"/>
                <a:gd name="T69" fmla="*/ 0 h 1748"/>
                <a:gd name="T70" fmla="*/ 0 w 3550"/>
                <a:gd name="T71" fmla="*/ 0 h 1748"/>
                <a:gd name="T72" fmla="*/ 0 w 3550"/>
                <a:gd name="T73" fmla="*/ 0 h 1748"/>
                <a:gd name="T74" fmla="*/ 0 w 3550"/>
                <a:gd name="T75" fmla="*/ 0 h 1748"/>
                <a:gd name="T76" fmla="*/ 0 w 3550"/>
                <a:gd name="T77" fmla="*/ 0 h 1748"/>
                <a:gd name="T78" fmla="*/ 0 w 3550"/>
                <a:gd name="T79" fmla="*/ 0 h 1748"/>
                <a:gd name="T80" fmla="*/ 0 w 3550"/>
                <a:gd name="T81" fmla="*/ 0 h 1748"/>
                <a:gd name="T82" fmla="*/ 0 w 3550"/>
                <a:gd name="T83" fmla="*/ 0 h 1748"/>
                <a:gd name="T84" fmla="*/ 0 w 3550"/>
                <a:gd name="T85" fmla="*/ 0 h 1748"/>
                <a:gd name="T86" fmla="*/ 0 w 3550"/>
                <a:gd name="T87" fmla="*/ 0 h 1748"/>
                <a:gd name="T88" fmla="*/ 0 w 3550"/>
                <a:gd name="T89" fmla="*/ 0 h 1748"/>
                <a:gd name="T90" fmla="*/ 0 w 3550"/>
                <a:gd name="T91" fmla="*/ 0 h 1748"/>
                <a:gd name="T92" fmla="*/ 0 w 3550"/>
                <a:gd name="T93" fmla="*/ 0 h 1748"/>
                <a:gd name="T94" fmla="*/ 0 w 3550"/>
                <a:gd name="T95" fmla="*/ 0 h 17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50"/>
                <a:gd name="T145" fmla="*/ 0 h 1748"/>
                <a:gd name="T146" fmla="*/ 3550 w 3550"/>
                <a:gd name="T147" fmla="*/ 1748 h 17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50" h="1748">
                  <a:moveTo>
                    <a:pt x="3550" y="163"/>
                  </a:moveTo>
                  <a:lnTo>
                    <a:pt x="3545" y="153"/>
                  </a:lnTo>
                  <a:lnTo>
                    <a:pt x="3541" y="144"/>
                  </a:lnTo>
                  <a:lnTo>
                    <a:pt x="3538" y="137"/>
                  </a:lnTo>
                  <a:lnTo>
                    <a:pt x="3533" y="130"/>
                  </a:lnTo>
                  <a:lnTo>
                    <a:pt x="3529" y="120"/>
                  </a:lnTo>
                  <a:lnTo>
                    <a:pt x="3523" y="108"/>
                  </a:lnTo>
                  <a:lnTo>
                    <a:pt x="3514" y="90"/>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1" y="1665"/>
                  </a:lnTo>
                  <a:lnTo>
                    <a:pt x="26" y="1673"/>
                  </a:lnTo>
                  <a:lnTo>
                    <a:pt x="31" y="1685"/>
                  </a:lnTo>
                  <a:lnTo>
                    <a:pt x="37" y="1699"/>
                  </a:lnTo>
                  <a:lnTo>
                    <a:pt x="46" y="1719"/>
                  </a:lnTo>
                  <a:lnTo>
                    <a:pt x="57" y="1748"/>
                  </a:lnTo>
                  <a:lnTo>
                    <a:pt x="162" y="1700"/>
                  </a:lnTo>
                  <a:lnTo>
                    <a:pt x="259" y="1656"/>
                  </a:lnTo>
                  <a:lnTo>
                    <a:pt x="348" y="1616"/>
                  </a:lnTo>
                  <a:lnTo>
                    <a:pt x="430" y="1579"/>
                  </a:lnTo>
                  <a:lnTo>
                    <a:pt x="508" y="1543"/>
                  </a:lnTo>
                  <a:lnTo>
                    <a:pt x="579" y="1511"/>
                  </a:lnTo>
                  <a:lnTo>
                    <a:pt x="648" y="1480"/>
                  </a:lnTo>
                  <a:lnTo>
                    <a:pt x="713" y="1451"/>
                  </a:lnTo>
                  <a:lnTo>
                    <a:pt x="776" y="1422"/>
                  </a:lnTo>
                  <a:lnTo>
                    <a:pt x="837" y="1395"/>
                  </a:lnTo>
                  <a:lnTo>
                    <a:pt x="898" y="1367"/>
                  </a:lnTo>
                  <a:lnTo>
                    <a:pt x="959" y="1340"/>
                  </a:lnTo>
                  <a:lnTo>
                    <a:pt x="1021" y="1311"/>
                  </a:lnTo>
                  <a:lnTo>
                    <a:pt x="1085" y="1282"/>
                  </a:lnTo>
                  <a:lnTo>
                    <a:pt x="1153" y="1251"/>
                  </a:lnTo>
                  <a:lnTo>
                    <a:pt x="1223" y="1220"/>
                  </a:lnTo>
                  <a:lnTo>
                    <a:pt x="1299" y="1186"/>
                  </a:lnTo>
                  <a:lnTo>
                    <a:pt x="1379" y="1149"/>
                  </a:lnTo>
                  <a:lnTo>
                    <a:pt x="1466" y="1110"/>
                  </a:lnTo>
                  <a:lnTo>
                    <a:pt x="1560" y="1067"/>
                  </a:lnTo>
                  <a:lnTo>
                    <a:pt x="1662" y="1020"/>
                  </a:lnTo>
                  <a:lnTo>
                    <a:pt x="1772" y="971"/>
                  </a:lnTo>
                  <a:lnTo>
                    <a:pt x="1892" y="916"/>
                  </a:lnTo>
                  <a:lnTo>
                    <a:pt x="2024" y="857"/>
                  </a:lnTo>
                  <a:lnTo>
                    <a:pt x="2166" y="792"/>
                  </a:lnTo>
                  <a:lnTo>
                    <a:pt x="2320" y="722"/>
                  </a:lnTo>
                  <a:lnTo>
                    <a:pt x="2488" y="646"/>
                  </a:lnTo>
                  <a:lnTo>
                    <a:pt x="2668" y="564"/>
                  </a:lnTo>
                  <a:lnTo>
                    <a:pt x="2864" y="474"/>
                  </a:lnTo>
                  <a:lnTo>
                    <a:pt x="3075" y="378"/>
                  </a:lnTo>
                  <a:lnTo>
                    <a:pt x="3304" y="275"/>
                  </a:lnTo>
                  <a:lnTo>
                    <a:pt x="3550" y="163"/>
                  </a:lnTo>
                  <a:close/>
                </a:path>
              </a:pathLst>
            </a:custGeom>
            <a:solidFill>
              <a:srgbClr val="BF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87" name="Freeform 376"/>
            <p:cNvSpPr/>
            <p:nvPr/>
          </p:nvSpPr>
          <p:spPr bwMode="auto">
            <a:xfrm>
              <a:off x="1104" y="3024"/>
              <a:ext cx="161" cy="96"/>
            </a:xfrm>
            <a:custGeom>
              <a:avLst/>
              <a:gdLst>
                <a:gd name="T0" fmla="*/ 0 w 3539"/>
                <a:gd name="T1" fmla="*/ 0 h 1724"/>
                <a:gd name="T2" fmla="*/ 0 w 3539"/>
                <a:gd name="T3" fmla="*/ 0 h 1724"/>
                <a:gd name="T4" fmla="*/ 0 w 3539"/>
                <a:gd name="T5" fmla="*/ 0 h 1724"/>
                <a:gd name="T6" fmla="*/ 0 w 3539"/>
                <a:gd name="T7" fmla="*/ 0 h 1724"/>
                <a:gd name="T8" fmla="*/ 0 w 3539"/>
                <a:gd name="T9" fmla="*/ 0 h 1724"/>
                <a:gd name="T10" fmla="*/ 0 w 3539"/>
                <a:gd name="T11" fmla="*/ 0 h 1724"/>
                <a:gd name="T12" fmla="*/ 0 w 3539"/>
                <a:gd name="T13" fmla="*/ 0 h 1724"/>
                <a:gd name="T14" fmla="*/ 0 w 3539"/>
                <a:gd name="T15" fmla="*/ 0 h 1724"/>
                <a:gd name="T16" fmla="*/ 0 w 3539"/>
                <a:gd name="T17" fmla="*/ 0 h 1724"/>
                <a:gd name="T18" fmla="*/ 0 w 3539"/>
                <a:gd name="T19" fmla="*/ 0 h 1724"/>
                <a:gd name="T20" fmla="*/ 0 w 3539"/>
                <a:gd name="T21" fmla="*/ 0 h 1724"/>
                <a:gd name="T22" fmla="*/ 0 w 3539"/>
                <a:gd name="T23" fmla="*/ 0 h 1724"/>
                <a:gd name="T24" fmla="*/ 0 w 3539"/>
                <a:gd name="T25" fmla="*/ 0 h 1724"/>
                <a:gd name="T26" fmla="*/ 0 w 3539"/>
                <a:gd name="T27" fmla="*/ 0 h 1724"/>
                <a:gd name="T28" fmla="*/ 0 w 3539"/>
                <a:gd name="T29" fmla="*/ 0 h 1724"/>
                <a:gd name="T30" fmla="*/ 0 w 3539"/>
                <a:gd name="T31" fmla="*/ 0 h 1724"/>
                <a:gd name="T32" fmla="*/ 0 w 3539"/>
                <a:gd name="T33" fmla="*/ 0 h 1724"/>
                <a:gd name="T34" fmla="*/ 0 w 3539"/>
                <a:gd name="T35" fmla="*/ 0 h 1724"/>
                <a:gd name="T36" fmla="*/ 0 w 3539"/>
                <a:gd name="T37" fmla="*/ 0 h 1724"/>
                <a:gd name="T38" fmla="*/ 0 w 3539"/>
                <a:gd name="T39" fmla="*/ 0 h 1724"/>
                <a:gd name="T40" fmla="*/ 0 w 3539"/>
                <a:gd name="T41" fmla="*/ 0 h 1724"/>
                <a:gd name="T42" fmla="*/ 0 w 3539"/>
                <a:gd name="T43" fmla="*/ 0 h 1724"/>
                <a:gd name="T44" fmla="*/ 0 w 3539"/>
                <a:gd name="T45" fmla="*/ 0 h 1724"/>
                <a:gd name="T46" fmla="*/ 0 w 3539"/>
                <a:gd name="T47" fmla="*/ 0 h 1724"/>
                <a:gd name="T48" fmla="*/ 0 w 3539"/>
                <a:gd name="T49" fmla="*/ 0 h 1724"/>
                <a:gd name="T50" fmla="*/ 0 w 3539"/>
                <a:gd name="T51" fmla="*/ 0 h 1724"/>
                <a:gd name="T52" fmla="*/ 0 w 3539"/>
                <a:gd name="T53" fmla="*/ 0 h 1724"/>
                <a:gd name="T54" fmla="*/ 0 w 3539"/>
                <a:gd name="T55" fmla="*/ 0 h 1724"/>
                <a:gd name="T56" fmla="*/ 0 w 3539"/>
                <a:gd name="T57" fmla="*/ 0 h 1724"/>
                <a:gd name="T58" fmla="*/ 0 w 3539"/>
                <a:gd name="T59" fmla="*/ 0 h 1724"/>
                <a:gd name="T60" fmla="*/ 0 w 3539"/>
                <a:gd name="T61" fmla="*/ 0 h 1724"/>
                <a:gd name="T62" fmla="*/ 0 w 3539"/>
                <a:gd name="T63" fmla="*/ 0 h 1724"/>
                <a:gd name="T64" fmla="*/ 0 w 3539"/>
                <a:gd name="T65" fmla="*/ 0 h 1724"/>
                <a:gd name="T66" fmla="*/ 0 w 3539"/>
                <a:gd name="T67" fmla="*/ 0 h 1724"/>
                <a:gd name="T68" fmla="*/ 0 w 3539"/>
                <a:gd name="T69" fmla="*/ 0 h 1724"/>
                <a:gd name="T70" fmla="*/ 0 w 3539"/>
                <a:gd name="T71" fmla="*/ 0 h 1724"/>
                <a:gd name="T72" fmla="*/ 0 w 3539"/>
                <a:gd name="T73" fmla="*/ 0 h 1724"/>
                <a:gd name="T74" fmla="*/ 0 w 3539"/>
                <a:gd name="T75" fmla="*/ 0 h 1724"/>
                <a:gd name="T76" fmla="*/ 0 w 3539"/>
                <a:gd name="T77" fmla="*/ 0 h 1724"/>
                <a:gd name="T78" fmla="*/ 0 w 3539"/>
                <a:gd name="T79" fmla="*/ 0 h 1724"/>
                <a:gd name="T80" fmla="*/ 0 w 3539"/>
                <a:gd name="T81" fmla="*/ 0 h 1724"/>
                <a:gd name="T82" fmla="*/ 0 w 3539"/>
                <a:gd name="T83" fmla="*/ 0 h 1724"/>
                <a:gd name="T84" fmla="*/ 0 w 3539"/>
                <a:gd name="T85" fmla="*/ 0 h 1724"/>
                <a:gd name="T86" fmla="*/ 0 w 3539"/>
                <a:gd name="T87" fmla="*/ 0 h 1724"/>
                <a:gd name="T88" fmla="*/ 0 w 3539"/>
                <a:gd name="T89" fmla="*/ 0 h 1724"/>
                <a:gd name="T90" fmla="*/ 0 w 3539"/>
                <a:gd name="T91" fmla="*/ 0 h 1724"/>
                <a:gd name="T92" fmla="*/ 0 w 3539"/>
                <a:gd name="T93" fmla="*/ 0 h 1724"/>
                <a:gd name="T94" fmla="*/ 0 w 3539"/>
                <a:gd name="T95" fmla="*/ 0 h 17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39"/>
                <a:gd name="T145" fmla="*/ 0 h 1724"/>
                <a:gd name="T146" fmla="*/ 3539 w 3539"/>
                <a:gd name="T147" fmla="*/ 1724 h 17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39" h="1724">
                  <a:moveTo>
                    <a:pt x="3539" y="143"/>
                  </a:moveTo>
                  <a:lnTo>
                    <a:pt x="3534" y="135"/>
                  </a:lnTo>
                  <a:lnTo>
                    <a:pt x="3531" y="129"/>
                  </a:lnTo>
                  <a:lnTo>
                    <a:pt x="3529" y="123"/>
                  </a:lnTo>
                  <a:lnTo>
                    <a:pt x="3526" y="117"/>
                  </a:lnTo>
                  <a:lnTo>
                    <a:pt x="3523" y="110"/>
                  </a:lnTo>
                  <a:lnTo>
                    <a:pt x="3518" y="99"/>
                  </a:lnTo>
                  <a:lnTo>
                    <a:pt x="3511" y="84"/>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3" y="1646"/>
                  </a:lnTo>
                  <a:lnTo>
                    <a:pt x="16" y="1652"/>
                  </a:lnTo>
                  <a:lnTo>
                    <a:pt x="19" y="1658"/>
                  </a:lnTo>
                  <a:lnTo>
                    <a:pt x="22" y="1666"/>
                  </a:lnTo>
                  <a:lnTo>
                    <a:pt x="26" y="1674"/>
                  </a:lnTo>
                  <a:lnTo>
                    <a:pt x="31" y="1686"/>
                  </a:lnTo>
                  <a:lnTo>
                    <a:pt x="37" y="1702"/>
                  </a:lnTo>
                  <a:lnTo>
                    <a:pt x="46" y="1724"/>
                  </a:lnTo>
                  <a:lnTo>
                    <a:pt x="151" y="1676"/>
                  </a:lnTo>
                  <a:lnTo>
                    <a:pt x="248" y="1633"/>
                  </a:lnTo>
                  <a:lnTo>
                    <a:pt x="337" y="1592"/>
                  </a:lnTo>
                  <a:lnTo>
                    <a:pt x="419" y="1555"/>
                  </a:lnTo>
                  <a:lnTo>
                    <a:pt x="497" y="1520"/>
                  </a:lnTo>
                  <a:lnTo>
                    <a:pt x="568" y="1488"/>
                  </a:lnTo>
                  <a:lnTo>
                    <a:pt x="637" y="1457"/>
                  </a:lnTo>
                  <a:lnTo>
                    <a:pt x="702" y="1427"/>
                  </a:lnTo>
                  <a:lnTo>
                    <a:pt x="765" y="1399"/>
                  </a:lnTo>
                  <a:lnTo>
                    <a:pt x="826" y="1372"/>
                  </a:lnTo>
                  <a:lnTo>
                    <a:pt x="886" y="1344"/>
                  </a:lnTo>
                  <a:lnTo>
                    <a:pt x="948" y="1316"/>
                  </a:lnTo>
                  <a:lnTo>
                    <a:pt x="1010" y="1288"/>
                  </a:lnTo>
                  <a:lnTo>
                    <a:pt x="1074" y="1259"/>
                  </a:lnTo>
                  <a:lnTo>
                    <a:pt x="1141" y="1229"/>
                  </a:lnTo>
                  <a:lnTo>
                    <a:pt x="1212" y="1197"/>
                  </a:lnTo>
                  <a:lnTo>
                    <a:pt x="1287" y="1163"/>
                  </a:lnTo>
                  <a:lnTo>
                    <a:pt x="1368" y="1126"/>
                  </a:lnTo>
                  <a:lnTo>
                    <a:pt x="1455" y="1087"/>
                  </a:lnTo>
                  <a:lnTo>
                    <a:pt x="1548" y="1045"/>
                  </a:lnTo>
                  <a:lnTo>
                    <a:pt x="1650" y="998"/>
                  </a:lnTo>
                  <a:lnTo>
                    <a:pt x="1761" y="949"/>
                  </a:lnTo>
                  <a:lnTo>
                    <a:pt x="1881" y="894"/>
                  </a:lnTo>
                  <a:lnTo>
                    <a:pt x="2013" y="835"/>
                  </a:lnTo>
                  <a:lnTo>
                    <a:pt x="2154" y="771"/>
                  </a:lnTo>
                  <a:lnTo>
                    <a:pt x="2308" y="700"/>
                  </a:lnTo>
                  <a:lnTo>
                    <a:pt x="2477" y="625"/>
                  </a:lnTo>
                  <a:lnTo>
                    <a:pt x="2657" y="543"/>
                  </a:lnTo>
                  <a:lnTo>
                    <a:pt x="2853" y="453"/>
                  </a:lnTo>
                  <a:lnTo>
                    <a:pt x="3064" y="357"/>
                  </a:lnTo>
                  <a:lnTo>
                    <a:pt x="3293" y="254"/>
                  </a:lnTo>
                  <a:lnTo>
                    <a:pt x="3539" y="143"/>
                  </a:lnTo>
                  <a:close/>
                </a:path>
              </a:pathLst>
            </a:custGeom>
            <a:solidFill>
              <a:srgbClr val="C9D1D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88" name="Freeform 377"/>
            <p:cNvSpPr/>
            <p:nvPr/>
          </p:nvSpPr>
          <p:spPr bwMode="auto">
            <a:xfrm>
              <a:off x="1104" y="3024"/>
              <a:ext cx="160" cy="94"/>
            </a:xfrm>
            <a:custGeom>
              <a:avLst/>
              <a:gdLst>
                <a:gd name="T0" fmla="*/ 0 w 3526"/>
                <a:gd name="T1" fmla="*/ 0 h 1698"/>
                <a:gd name="T2" fmla="*/ 0 w 3526"/>
                <a:gd name="T3" fmla="*/ 0 h 1698"/>
                <a:gd name="T4" fmla="*/ 0 w 3526"/>
                <a:gd name="T5" fmla="*/ 0 h 1698"/>
                <a:gd name="T6" fmla="*/ 0 w 3526"/>
                <a:gd name="T7" fmla="*/ 0 h 1698"/>
                <a:gd name="T8" fmla="*/ 0 w 3526"/>
                <a:gd name="T9" fmla="*/ 0 h 1698"/>
                <a:gd name="T10" fmla="*/ 0 w 3526"/>
                <a:gd name="T11" fmla="*/ 0 h 1698"/>
                <a:gd name="T12" fmla="*/ 0 w 3526"/>
                <a:gd name="T13" fmla="*/ 0 h 1698"/>
                <a:gd name="T14" fmla="*/ 0 w 3526"/>
                <a:gd name="T15" fmla="*/ 0 h 1698"/>
                <a:gd name="T16" fmla="*/ 0 w 3526"/>
                <a:gd name="T17" fmla="*/ 0 h 1698"/>
                <a:gd name="T18" fmla="*/ 0 w 3526"/>
                <a:gd name="T19" fmla="*/ 0 h 1698"/>
                <a:gd name="T20" fmla="*/ 0 w 3526"/>
                <a:gd name="T21" fmla="*/ 0 h 1698"/>
                <a:gd name="T22" fmla="*/ 0 w 3526"/>
                <a:gd name="T23" fmla="*/ 0 h 1698"/>
                <a:gd name="T24" fmla="*/ 0 w 3526"/>
                <a:gd name="T25" fmla="*/ 0 h 1698"/>
                <a:gd name="T26" fmla="*/ 0 w 3526"/>
                <a:gd name="T27" fmla="*/ 0 h 1698"/>
                <a:gd name="T28" fmla="*/ 0 w 3526"/>
                <a:gd name="T29" fmla="*/ 0 h 1698"/>
                <a:gd name="T30" fmla="*/ 0 w 3526"/>
                <a:gd name="T31" fmla="*/ 0 h 1698"/>
                <a:gd name="T32" fmla="*/ 0 w 3526"/>
                <a:gd name="T33" fmla="*/ 0 h 1698"/>
                <a:gd name="T34" fmla="*/ 0 w 3526"/>
                <a:gd name="T35" fmla="*/ 0 h 1698"/>
                <a:gd name="T36" fmla="*/ 0 w 3526"/>
                <a:gd name="T37" fmla="*/ 0 h 1698"/>
                <a:gd name="T38" fmla="*/ 0 w 3526"/>
                <a:gd name="T39" fmla="*/ 0 h 1698"/>
                <a:gd name="T40" fmla="*/ 0 w 3526"/>
                <a:gd name="T41" fmla="*/ 0 h 1698"/>
                <a:gd name="T42" fmla="*/ 0 w 3526"/>
                <a:gd name="T43" fmla="*/ 0 h 1698"/>
                <a:gd name="T44" fmla="*/ 0 w 3526"/>
                <a:gd name="T45" fmla="*/ 0 h 1698"/>
                <a:gd name="T46" fmla="*/ 0 w 3526"/>
                <a:gd name="T47" fmla="*/ 0 h 1698"/>
                <a:gd name="T48" fmla="*/ 0 w 3526"/>
                <a:gd name="T49" fmla="*/ 0 h 1698"/>
                <a:gd name="T50" fmla="*/ 0 w 3526"/>
                <a:gd name="T51" fmla="*/ 0 h 1698"/>
                <a:gd name="T52" fmla="*/ 0 w 3526"/>
                <a:gd name="T53" fmla="*/ 0 h 1698"/>
                <a:gd name="T54" fmla="*/ 0 w 3526"/>
                <a:gd name="T55" fmla="*/ 0 h 1698"/>
                <a:gd name="T56" fmla="*/ 0 w 3526"/>
                <a:gd name="T57" fmla="*/ 0 h 1698"/>
                <a:gd name="T58" fmla="*/ 0 w 3526"/>
                <a:gd name="T59" fmla="*/ 0 h 1698"/>
                <a:gd name="T60" fmla="*/ 0 w 3526"/>
                <a:gd name="T61" fmla="*/ 0 h 1698"/>
                <a:gd name="T62" fmla="*/ 0 w 3526"/>
                <a:gd name="T63" fmla="*/ 0 h 1698"/>
                <a:gd name="T64" fmla="*/ 0 w 3526"/>
                <a:gd name="T65" fmla="*/ 0 h 1698"/>
                <a:gd name="T66" fmla="*/ 0 w 3526"/>
                <a:gd name="T67" fmla="*/ 0 h 1698"/>
                <a:gd name="T68" fmla="*/ 0 w 3526"/>
                <a:gd name="T69" fmla="*/ 0 h 1698"/>
                <a:gd name="T70" fmla="*/ 0 w 3526"/>
                <a:gd name="T71" fmla="*/ 0 h 1698"/>
                <a:gd name="T72" fmla="*/ 0 w 3526"/>
                <a:gd name="T73" fmla="*/ 0 h 1698"/>
                <a:gd name="T74" fmla="*/ 0 w 3526"/>
                <a:gd name="T75" fmla="*/ 0 h 1698"/>
                <a:gd name="T76" fmla="*/ 0 w 3526"/>
                <a:gd name="T77" fmla="*/ 0 h 1698"/>
                <a:gd name="T78" fmla="*/ 0 w 3526"/>
                <a:gd name="T79" fmla="*/ 0 h 1698"/>
                <a:gd name="T80" fmla="*/ 0 w 3526"/>
                <a:gd name="T81" fmla="*/ 0 h 1698"/>
                <a:gd name="T82" fmla="*/ 0 w 3526"/>
                <a:gd name="T83" fmla="*/ 0 h 1698"/>
                <a:gd name="T84" fmla="*/ 0 w 3526"/>
                <a:gd name="T85" fmla="*/ 0 h 1698"/>
                <a:gd name="T86" fmla="*/ 0 w 3526"/>
                <a:gd name="T87" fmla="*/ 0 h 16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26"/>
                <a:gd name="T133" fmla="*/ 0 h 1698"/>
                <a:gd name="T134" fmla="*/ 3526 w 3526"/>
                <a:gd name="T135" fmla="*/ 1698 h 16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26" h="1698">
                  <a:moveTo>
                    <a:pt x="3526" y="123"/>
                  </a:moveTo>
                  <a:lnTo>
                    <a:pt x="3522" y="112"/>
                  </a:lnTo>
                  <a:lnTo>
                    <a:pt x="3518" y="103"/>
                  </a:lnTo>
                  <a:lnTo>
                    <a:pt x="3513" y="9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5" y="1671"/>
                  </a:lnTo>
                  <a:lnTo>
                    <a:pt x="36" y="1698"/>
                  </a:lnTo>
                  <a:lnTo>
                    <a:pt x="141" y="1651"/>
                  </a:lnTo>
                  <a:lnTo>
                    <a:pt x="237" y="1608"/>
                  </a:lnTo>
                  <a:lnTo>
                    <a:pt x="326" y="1568"/>
                  </a:lnTo>
                  <a:lnTo>
                    <a:pt x="409" y="1530"/>
                  </a:lnTo>
                  <a:lnTo>
                    <a:pt x="486" y="1496"/>
                  </a:lnTo>
                  <a:lnTo>
                    <a:pt x="558" y="1463"/>
                  </a:lnTo>
                  <a:lnTo>
                    <a:pt x="626" y="1433"/>
                  </a:lnTo>
                  <a:lnTo>
                    <a:pt x="691" y="1403"/>
                  </a:lnTo>
                  <a:lnTo>
                    <a:pt x="754" y="1375"/>
                  </a:lnTo>
                  <a:lnTo>
                    <a:pt x="815" y="1347"/>
                  </a:lnTo>
                  <a:lnTo>
                    <a:pt x="875" y="1320"/>
                  </a:lnTo>
                  <a:lnTo>
                    <a:pt x="936" y="1292"/>
                  </a:lnTo>
                  <a:lnTo>
                    <a:pt x="999" y="1264"/>
                  </a:lnTo>
                  <a:lnTo>
                    <a:pt x="1063" y="1236"/>
                  </a:lnTo>
                  <a:lnTo>
                    <a:pt x="1130" y="1205"/>
                  </a:lnTo>
                  <a:lnTo>
                    <a:pt x="1201" y="1173"/>
                  </a:lnTo>
                  <a:lnTo>
                    <a:pt x="1276" y="1140"/>
                  </a:lnTo>
                  <a:lnTo>
                    <a:pt x="1357" y="1103"/>
                  </a:lnTo>
                  <a:lnTo>
                    <a:pt x="1443" y="1064"/>
                  </a:lnTo>
                  <a:lnTo>
                    <a:pt x="1537" y="1022"/>
                  </a:lnTo>
                  <a:lnTo>
                    <a:pt x="1639" y="975"/>
                  </a:lnTo>
                  <a:lnTo>
                    <a:pt x="1749" y="926"/>
                  </a:lnTo>
                  <a:lnTo>
                    <a:pt x="1870" y="872"/>
                  </a:lnTo>
                  <a:lnTo>
                    <a:pt x="2000" y="813"/>
                  </a:lnTo>
                  <a:lnTo>
                    <a:pt x="2143" y="749"/>
                  </a:lnTo>
                  <a:lnTo>
                    <a:pt x="2297" y="679"/>
                  </a:lnTo>
                  <a:lnTo>
                    <a:pt x="2464" y="603"/>
                  </a:lnTo>
                  <a:lnTo>
                    <a:pt x="2646" y="521"/>
                  </a:lnTo>
                  <a:lnTo>
                    <a:pt x="2841" y="432"/>
                  </a:lnTo>
                  <a:lnTo>
                    <a:pt x="3053" y="337"/>
                  </a:lnTo>
                  <a:lnTo>
                    <a:pt x="3281" y="234"/>
                  </a:lnTo>
                  <a:lnTo>
                    <a:pt x="3526" y="123"/>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89" name="Freeform 378"/>
            <p:cNvSpPr/>
            <p:nvPr/>
          </p:nvSpPr>
          <p:spPr bwMode="auto">
            <a:xfrm>
              <a:off x="1104" y="3024"/>
              <a:ext cx="160" cy="93"/>
            </a:xfrm>
            <a:custGeom>
              <a:avLst/>
              <a:gdLst>
                <a:gd name="T0" fmla="*/ 0 w 3515"/>
                <a:gd name="T1" fmla="*/ 0 h 1674"/>
                <a:gd name="T2" fmla="*/ 0 w 3515"/>
                <a:gd name="T3" fmla="*/ 0 h 1674"/>
                <a:gd name="T4" fmla="*/ 0 w 3515"/>
                <a:gd name="T5" fmla="*/ 0 h 1674"/>
                <a:gd name="T6" fmla="*/ 0 w 3515"/>
                <a:gd name="T7" fmla="*/ 0 h 1674"/>
                <a:gd name="T8" fmla="*/ 0 w 3515"/>
                <a:gd name="T9" fmla="*/ 0 h 1674"/>
                <a:gd name="T10" fmla="*/ 0 w 3515"/>
                <a:gd name="T11" fmla="*/ 0 h 1674"/>
                <a:gd name="T12" fmla="*/ 0 w 3515"/>
                <a:gd name="T13" fmla="*/ 0 h 1674"/>
                <a:gd name="T14" fmla="*/ 0 w 3515"/>
                <a:gd name="T15" fmla="*/ 0 h 1674"/>
                <a:gd name="T16" fmla="*/ 0 w 3515"/>
                <a:gd name="T17" fmla="*/ 0 h 1674"/>
                <a:gd name="T18" fmla="*/ 0 w 3515"/>
                <a:gd name="T19" fmla="*/ 0 h 1674"/>
                <a:gd name="T20" fmla="*/ 0 w 3515"/>
                <a:gd name="T21" fmla="*/ 0 h 1674"/>
                <a:gd name="T22" fmla="*/ 0 w 3515"/>
                <a:gd name="T23" fmla="*/ 0 h 1674"/>
                <a:gd name="T24" fmla="*/ 0 w 3515"/>
                <a:gd name="T25" fmla="*/ 0 h 1674"/>
                <a:gd name="T26" fmla="*/ 0 w 3515"/>
                <a:gd name="T27" fmla="*/ 0 h 1674"/>
                <a:gd name="T28" fmla="*/ 0 w 3515"/>
                <a:gd name="T29" fmla="*/ 0 h 1674"/>
                <a:gd name="T30" fmla="*/ 0 w 3515"/>
                <a:gd name="T31" fmla="*/ 0 h 1674"/>
                <a:gd name="T32" fmla="*/ 0 w 3515"/>
                <a:gd name="T33" fmla="*/ 0 h 1674"/>
                <a:gd name="T34" fmla="*/ 0 w 3515"/>
                <a:gd name="T35" fmla="*/ 0 h 1674"/>
                <a:gd name="T36" fmla="*/ 0 w 3515"/>
                <a:gd name="T37" fmla="*/ 0 h 1674"/>
                <a:gd name="T38" fmla="*/ 0 w 3515"/>
                <a:gd name="T39" fmla="*/ 0 h 1674"/>
                <a:gd name="T40" fmla="*/ 0 w 3515"/>
                <a:gd name="T41" fmla="*/ 0 h 1674"/>
                <a:gd name="T42" fmla="*/ 0 w 3515"/>
                <a:gd name="T43" fmla="*/ 0 h 1674"/>
                <a:gd name="T44" fmla="*/ 0 w 3515"/>
                <a:gd name="T45" fmla="*/ 0 h 1674"/>
                <a:gd name="T46" fmla="*/ 0 w 3515"/>
                <a:gd name="T47" fmla="*/ 0 h 1674"/>
                <a:gd name="T48" fmla="*/ 0 w 3515"/>
                <a:gd name="T49" fmla="*/ 0 h 1674"/>
                <a:gd name="T50" fmla="*/ 0 w 3515"/>
                <a:gd name="T51" fmla="*/ 0 h 1674"/>
                <a:gd name="T52" fmla="*/ 0 w 3515"/>
                <a:gd name="T53" fmla="*/ 0 h 1674"/>
                <a:gd name="T54" fmla="*/ 0 w 3515"/>
                <a:gd name="T55" fmla="*/ 0 h 1674"/>
                <a:gd name="T56" fmla="*/ 0 w 3515"/>
                <a:gd name="T57" fmla="*/ 0 h 1674"/>
                <a:gd name="T58" fmla="*/ 0 w 3515"/>
                <a:gd name="T59" fmla="*/ 0 h 1674"/>
                <a:gd name="T60" fmla="*/ 0 w 3515"/>
                <a:gd name="T61" fmla="*/ 0 h 1674"/>
                <a:gd name="T62" fmla="*/ 0 w 3515"/>
                <a:gd name="T63" fmla="*/ 0 h 1674"/>
                <a:gd name="T64" fmla="*/ 0 w 3515"/>
                <a:gd name="T65" fmla="*/ 0 h 1674"/>
                <a:gd name="T66" fmla="*/ 0 w 3515"/>
                <a:gd name="T67" fmla="*/ 0 h 1674"/>
                <a:gd name="T68" fmla="*/ 0 w 3515"/>
                <a:gd name="T69" fmla="*/ 0 h 1674"/>
                <a:gd name="T70" fmla="*/ 0 w 3515"/>
                <a:gd name="T71" fmla="*/ 0 h 1674"/>
                <a:gd name="T72" fmla="*/ 0 w 3515"/>
                <a:gd name="T73" fmla="*/ 0 h 1674"/>
                <a:gd name="T74" fmla="*/ 0 w 3515"/>
                <a:gd name="T75" fmla="*/ 0 h 1674"/>
                <a:gd name="T76" fmla="*/ 0 w 3515"/>
                <a:gd name="T77" fmla="*/ 0 h 1674"/>
                <a:gd name="T78" fmla="*/ 0 w 3515"/>
                <a:gd name="T79" fmla="*/ 0 h 1674"/>
                <a:gd name="T80" fmla="*/ 0 w 3515"/>
                <a:gd name="T81" fmla="*/ 0 h 1674"/>
                <a:gd name="T82" fmla="*/ 0 w 3515"/>
                <a:gd name="T83" fmla="*/ 0 h 1674"/>
                <a:gd name="T84" fmla="*/ 0 w 3515"/>
                <a:gd name="T85" fmla="*/ 0 h 1674"/>
                <a:gd name="T86" fmla="*/ 0 w 3515"/>
                <a:gd name="T87" fmla="*/ 0 h 16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15"/>
                <a:gd name="T133" fmla="*/ 0 h 1674"/>
                <a:gd name="T134" fmla="*/ 3515 w 3515"/>
                <a:gd name="T135" fmla="*/ 1674 h 16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15" h="1674">
                  <a:moveTo>
                    <a:pt x="3515" y="103"/>
                  </a:moveTo>
                  <a:lnTo>
                    <a:pt x="3513" y="96"/>
                  </a:lnTo>
                  <a:lnTo>
                    <a:pt x="3511" y="91"/>
                  </a:lnTo>
                  <a:lnTo>
                    <a:pt x="3508" y="8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2" y="1644"/>
                  </a:lnTo>
                  <a:lnTo>
                    <a:pt x="15" y="1649"/>
                  </a:lnTo>
                  <a:lnTo>
                    <a:pt x="18" y="1657"/>
                  </a:lnTo>
                  <a:lnTo>
                    <a:pt x="25" y="1674"/>
                  </a:lnTo>
                  <a:lnTo>
                    <a:pt x="130" y="1627"/>
                  </a:lnTo>
                  <a:lnTo>
                    <a:pt x="225" y="1583"/>
                  </a:lnTo>
                  <a:lnTo>
                    <a:pt x="315" y="1543"/>
                  </a:lnTo>
                  <a:lnTo>
                    <a:pt x="398" y="1506"/>
                  </a:lnTo>
                  <a:lnTo>
                    <a:pt x="474" y="1472"/>
                  </a:lnTo>
                  <a:lnTo>
                    <a:pt x="547" y="1439"/>
                  </a:lnTo>
                  <a:lnTo>
                    <a:pt x="615" y="1408"/>
                  </a:lnTo>
                  <a:lnTo>
                    <a:pt x="679" y="1379"/>
                  </a:lnTo>
                  <a:lnTo>
                    <a:pt x="743" y="1352"/>
                  </a:lnTo>
                  <a:lnTo>
                    <a:pt x="804" y="1324"/>
                  </a:lnTo>
                  <a:lnTo>
                    <a:pt x="864" y="1297"/>
                  </a:lnTo>
                  <a:lnTo>
                    <a:pt x="925" y="1269"/>
                  </a:lnTo>
                  <a:lnTo>
                    <a:pt x="987" y="1241"/>
                  </a:lnTo>
                  <a:lnTo>
                    <a:pt x="1052" y="1212"/>
                  </a:lnTo>
                  <a:lnTo>
                    <a:pt x="1119" y="1182"/>
                  </a:lnTo>
                  <a:lnTo>
                    <a:pt x="1189" y="1150"/>
                  </a:lnTo>
                  <a:lnTo>
                    <a:pt x="1265" y="1116"/>
                  </a:lnTo>
                  <a:lnTo>
                    <a:pt x="1345" y="1081"/>
                  </a:lnTo>
                  <a:lnTo>
                    <a:pt x="1432" y="1042"/>
                  </a:lnTo>
                  <a:lnTo>
                    <a:pt x="1526" y="999"/>
                  </a:lnTo>
                  <a:lnTo>
                    <a:pt x="1628" y="953"/>
                  </a:lnTo>
                  <a:lnTo>
                    <a:pt x="1738" y="903"/>
                  </a:lnTo>
                  <a:lnTo>
                    <a:pt x="1859" y="850"/>
                  </a:lnTo>
                  <a:lnTo>
                    <a:pt x="1989" y="791"/>
                  </a:lnTo>
                  <a:lnTo>
                    <a:pt x="2132" y="726"/>
                  </a:lnTo>
                  <a:lnTo>
                    <a:pt x="2286" y="657"/>
                  </a:lnTo>
                  <a:lnTo>
                    <a:pt x="2453" y="582"/>
                  </a:lnTo>
                  <a:lnTo>
                    <a:pt x="2635" y="500"/>
                  </a:lnTo>
                  <a:lnTo>
                    <a:pt x="2830" y="412"/>
                  </a:lnTo>
                  <a:lnTo>
                    <a:pt x="3042" y="316"/>
                  </a:lnTo>
                  <a:lnTo>
                    <a:pt x="3269" y="214"/>
                  </a:lnTo>
                  <a:lnTo>
                    <a:pt x="3515" y="103"/>
                  </a:lnTo>
                  <a:close/>
                </a:path>
              </a:pathLst>
            </a:custGeom>
            <a:solidFill>
              <a:srgbClr val="D6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90" name="Freeform 379"/>
            <p:cNvSpPr/>
            <p:nvPr/>
          </p:nvSpPr>
          <p:spPr bwMode="auto">
            <a:xfrm>
              <a:off x="1104" y="3024"/>
              <a:ext cx="159" cy="92"/>
            </a:xfrm>
            <a:custGeom>
              <a:avLst/>
              <a:gdLst>
                <a:gd name="T0" fmla="*/ 0 w 3503"/>
                <a:gd name="T1" fmla="*/ 0 h 1649"/>
                <a:gd name="T2" fmla="*/ 0 w 3503"/>
                <a:gd name="T3" fmla="*/ 0 h 1649"/>
                <a:gd name="T4" fmla="*/ 0 w 3503"/>
                <a:gd name="T5" fmla="*/ 0 h 1649"/>
                <a:gd name="T6" fmla="*/ 0 w 3503"/>
                <a:gd name="T7" fmla="*/ 0 h 1649"/>
                <a:gd name="T8" fmla="*/ 0 w 3503"/>
                <a:gd name="T9" fmla="*/ 0 h 1649"/>
                <a:gd name="T10" fmla="*/ 0 w 3503"/>
                <a:gd name="T11" fmla="*/ 0 h 1649"/>
                <a:gd name="T12" fmla="*/ 0 w 3503"/>
                <a:gd name="T13" fmla="*/ 0 h 1649"/>
                <a:gd name="T14" fmla="*/ 0 w 3503"/>
                <a:gd name="T15" fmla="*/ 0 h 1649"/>
                <a:gd name="T16" fmla="*/ 0 w 3503"/>
                <a:gd name="T17" fmla="*/ 0 h 1649"/>
                <a:gd name="T18" fmla="*/ 0 w 3503"/>
                <a:gd name="T19" fmla="*/ 0 h 1649"/>
                <a:gd name="T20" fmla="*/ 0 w 3503"/>
                <a:gd name="T21" fmla="*/ 0 h 1649"/>
                <a:gd name="T22" fmla="*/ 0 w 3503"/>
                <a:gd name="T23" fmla="*/ 0 h 1649"/>
                <a:gd name="T24" fmla="*/ 0 w 3503"/>
                <a:gd name="T25" fmla="*/ 0 h 1649"/>
                <a:gd name="T26" fmla="*/ 0 w 3503"/>
                <a:gd name="T27" fmla="*/ 0 h 1649"/>
                <a:gd name="T28" fmla="*/ 0 w 3503"/>
                <a:gd name="T29" fmla="*/ 0 h 1649"/>
                <a:gd name="T30" fmla="*/ 0 w 3503"/>
                <a:gd name="T31" fmla="*/ 0 h 1649"/>
                <a:gd name="T32" fmla="*/ 0 w 3503"/>
                <a:gd name="T33" fmla="*/ 0 h 1649"/>
                <a:gd name="T34" fmla="*/ 0 w 3503"/>
                <a:gd name="T35" fmla="*/ 0 h 1649"/>
                <a:gd name="T36" fmla="*/ 0 w 3503"/>
                <a:gd name="T37" fmla="*/ 0 h 1649"/>
                <a:gd name="T38" fmla="*/ 0 w 3503"/>
                <a:gd name="T39" fmla="*/ 0 h 1649"/>
                <a:gd name="T40" fmla="*/ 0 w 3503"/>
                <a:gd name="T41" fmla="*/ 0 h 16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03"/>
                <a:gd name="T64" fmla="*/ 0 h 1649"/>
                <a:gd name="T65" fmla="*/ 3503 w 3503"/>
                <a:gd name="T66" fmla="*/ 1649 h 16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03" h="1649">
                  <a:moveTo>
                    <a:pt x="3503" y="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13" y="1649"/>
                  </a:lnTo>
                  <a:lnTo>
                    <a:pt x="3503" y="83"/>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91" name="Freeform 380"/>
            <p:cNvSpPr/>
            <p:nvPr/>
          </p:nvSpPr>
          <p:spPr bwMode="auto">
            <a:xfrm>
              <a:off x="1277" y="3064"/>
              <a:ext cx="2" cy="3"/>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7"/>
                  </a:lnTo>
                  <a:lnTo>
                    <a:pt x="26" y="13"/>
                  </a:lnTo>
                  <a:lnTo>
                    <a:pt x="28" y="21"/>
                  </a:lnTo>
                  <a:lnTo>
                    <a:pt x="27" y="29"/>
                  </a:lnTo>
                  <a:lnTo>
                    <a:pt x="23" y="35"/>
                  </a:lnTo>
                  <a:lnTo>
                    <a:pt x="16" y="40"/>
                  </a:lnTo>
                  <a:lnTo>
                    <a:pt x="0" y="2"/>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92" name="Freeform 381"/>
            <p:cNvSpPr/>
            <p:nvPr/>
          </p:nvSpPr>
          <p:spPr bwMode="auto">
            <a:xfrm>
              <a:off x="1118" y="3064"/>
              <a:ext cx="160" cy="90"/>
            </a:xfrm>
            <a:custGeom>
              <a:avLst/>
              <a:gdLst>
                <a:gd name="T0" fmla="*/ 0 w 3529"/>
                <a:gd name="T1" fmla="*/ 0 h 1614"/>
                <a:gd name="T2" fmla="*/ 0 w 3529"/>
                <a:gd name="T3" fmla="*/ 0 h 1614"/>
                <a:gd name="T4" fmla="*/ 0 w 3529"/>
                <a:gd name="T5" fmla="*/ 0 h 1614"/>
                <a:gd name="T6" fmla="*/ 0 w 3529"/>
                <a:gd name="T7" fmla="*/ 0 h 1614"/>
                <a:gd name="T8" fmla="*/ 0 w 3529"/>
                <a:gd name="T9" fmla="*/ 0 h 1614"/>
                <a:gd name="T10" fmla="*/ 0 w 3529"/>
                <a:gd name="T11" fmla="*/ 0 h 1614"/>
                <a:gd name="T12" fmla="*/ 0 60000 65536"/>
                <a:gd name="T13" fmla="*/ 0 60000 65536"/>
                <a:gd name="T14" fmla="*/ 0 60000 65536"/>
                <a:gd name="T15" fmla="*/ 0 60000 65536"/>
                <a:gd name="T16" fmla="*/ 0 60000 65536"/>
                <a:gd name="T17" fmla="*/ 0 60000 65536"/>
                <a:gd name="T18" fmla="*/ 0 w 3529"/>
                <a:gd name="T19" fmla="*/ 0 h 1614"/>
                <a:gd name="T20" fmla="*/ 3529 w 3529"/>
                <a:gd name="T21" fmla="*/ 1614 h 1614"/>
              </a:gdLst>
              <a:ahLst/>
              <a:cxnLst>
                <a:cxn ang="T12">
                  <a:pos x="T0" y="T1"/>
                </a:cxn>
                <a:cxn ang="T13">
                  <a:pos x="T2" y="T3"/>
                </a:cxn>
                <a:cxn ang="T14">
                  <a:pos x="T4" y="T5"/>
                </a:cxn>
                <a:cxn ang="T15">
                  <a:pos x="T6" y="T7"/>
                </a:cxn>
                <a:cxn ang="T16">
                  <a:pos x="T8" y="T9"/>
                </a:cxn>
                <a:cxn ang="T17">
                  <a:pos x="T10" y="T11"/>
                </a:cxn>
              </a:cxnLst>
              <a:rect l="T18" t="T19" r="T20" b="T21"/>
              <a:pathLst>
                <a:path w="3529" h="1614">
                  <a:moveTo>
                    <a:pt x="8" y="1596"/>
                  </a:moveTo>
                  <a:lnTo>
                    <a:pt x="0" y="1577"/>
                  </a:lnTo>
                  <a:lnTo>
                    <a:pt x="3513" y="0"/>
                  </a:lnTo>
                  <a:lnTo>
                    <a:pt x="3529" y="38"/>
                  </a:lnTo>
                  <a:lnTo>
                    <a:pt x="16" y="1614"/>
                  </a:lnTo>
                  <a:lnTo>
                    <a:pt x="8" y="1596"/>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93" name="Freeform 382"/>
            <p:cNvSpPr/>
            <p:nvPr/>
          </p:nvSpPr>
          <p:spPr bwMode="auto">
            <a:xfrm>
              <a:off x="1117" y="3152"/>
              <a:ext cx="1"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28" y="37"/>
                  </a:moveTo>
                  <a:lnTo>
                    <a:pt x="19" y="40"/>
                  </a:lnTo>
                  <a:lnTo>
                    <a:pt x="12" y="37"/>
                  </a:lnTo>
                  <a:lnTo>
                    <a:pt x="6" y="33"/>
                  </a:lnTo>
                  <a:lnTo>
                    <a:pt x="2" y="26"/>
                  </a:lnTo>
                  <a:lnTo>
                    <a:pt x="0" y="19"/>
                  </a:lnTo>
                  <a:lnTo>
                    <a:pt x="1" y="11"/>
                  </a:lnTo>
                  <a:lnTo>
                    <a:pt x="5" y="5"/>
                  </a:lnTo>
                  <a:lnTo>
                    <a:pt x="12" y="0"/>
                  </a:lnTo>
                  <a:lnTo>
                    <a:pt x="28" y="37"/>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94" name="Freeform 383"/>
            <p:cNvSpPr/>
            <p:nvPr/>
          </p:nvSpPr>
          <p:spPr bwMode="auto">
            <a:xfrm>
              <a:off x="1281" y="3075"/>
              <a:ext cx="2"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6"/>
                  </a:lnTo>
                  <a:lnTo>
                    <a:pt x="26" y="13"/>
                  </a:lnTo>
                  <a:lnTo>
                    <a:pt x="28" y="21"/>
                  </a:lnTo>
                  <a:lnTo>
                    <a:pt x="27" y="29"/>
                  </a:lnTo>
                  <a:lnTo>
                    <a:pt x="23" y="35"/>
                  </a:lnTo>
                  <a:lnTo>
                    <a:pt x="16" y="40"/>
                  </a:lnTo>
                  <a:lnTo>
                    <a:pt x="0" y="2"/>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95" name="Freeform 384"/>
            <p:cNvSpPr/>
            <p:nvPr/>
          </p:nvSpPr>
          <p:spPr bwMode="auto">
            <a:xfrm>
              <a:off x="1121" y="3075"/>
              <a:ext cx="161" cy="91"/>
            </a:xfrm>
            <a:custGeom>
              <a:avLst/>
              <a:gdLst>
                <a:gd name="T0" fmla="*/ 0 w 3547"/>
                <a:gd name="T1" fmla="*/ 0 h 1633"/>
                <a:gd name="T2" fmla="*/ 0 w 3547"/>
                <a:gd name="T3" fmla="*/ 0 h 1633"/>
                <a:gd name="T4" fmla="*/ 0 w 3547"/>
                <a:gd name="T5" fmla="*/ 0 h 1633"/>
                <a:gd name="T6" fmla="*/ 0 w 3547"/>
                <a:gd name="T7" fmla="*/ 0 h 1633"/>
                <a:gd name="T8" fmla="*/ 0 w 3547"/>
                <a:gd name="T9" fmla="*/ 0 h 1633"/>
                <a:gd name="T10" fmla="*/ 0 w 3547"/>
                <a:gd name="T11" fmla="*/ 0 h 1633"/>
                <a:gd name="T12" fmla="*/ 0 60000 65536"/>
                <a:gd name="T13" fmla="*/ 0 60000 65536"/>
                <a:gd name="T14" fmla="*/ 0 60000 65536"/>
                <a:gd name="T15" fmla="*/ 0 60000 65536"/>
                <a:gd name="T16" fmla="*/ 0 60000 65536"/>
                <a:gd name="T17" fmla="*/ 0 60000 65536"/>
                <a:gd name="T18" fmla="*/ 0 w 3547"/>
                <a:gd name="T19" fmla="*/ 0 h 1633"/>
                <a:gd name="T20" fmla="*/ 3547 w 3547"/>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3547" h="1633">
                  <a:moveTo>
                    <a:pt x="8" y="1614"/>
                  </a:moveTo>
                  <a:lnTo>
                    <a:pt x="0" y="1595"/>
                  </a:lnTo>
                  <a:lnTo>
                    <a:pt x="3531" y="0"/>
                  </a:lnTo>
                  <a:lnTo>
                    <a:pt x="3547" y="38"/>
                  </a:lnTo>
                  <a:lnTo>
                    <a:pt x="17" y="1633"/>
                  </a:lnTo>
                  <a:lnTo>
                    <a:pt x="8" y="1614"/>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96" name="Freeform 385"/>
            <p:cNvSpPr/>
            <p:nvPr/>
          </p:nvSpPr>
          <p:spPr bwMode="auto">
            <a:xfrm>
              <a:off x="1120" y="3164"/>
              <a:ext cx="2" cy="2"/>
            </a:xfrm>
            <a:custGeom>
              <a:avLst/>
              <a:gdLst>
                <a:gd name="T0" fmla="*/ 0 w 29"/>
                <a:gd name="T1" fmla="*/ 0 h 40"/>
                <a:gd name="T2" fmla="*/ 0 w 29"/>
                <a:gd name="T3" fmla="*/ 0 h 40"/>
                <a:gd name="T4" fmla="*/ 0 w 29"/>
                <a:gd name="T5" fmla="*/ 0 h 40"/>
                <a:gd name="T6" fmla="*/ 0 w 29"/>
                <a:gd name="T7" fmla="*/ 0 h 40"/>
                <a:gd name="T8" fmla="*/ 0 w 29"/>
                <a:gd name="T9" fmla="*/ 0 h 40"/>
                <a:gd name="T10" fmla="*/ 0 w 29"/>
                <a:gd name="T11" fmla="*/ 0 h 40"/>
                <a:gd name="T12" fmla="*/ 0 w 29"/>
                <a:gd name="T13" fmla="*/ 0 h 40"/>
                <a:gd name="T14" fmla="*/ 0 w 29"/>
                <a:gd name="T15" fmla="*/ 0 h 40"/>
                <a:gd name="T16" fmla="*/ 0 w 29"/>
                <a:gd name="T17" fmla="*/ 0 h 40"/>
                <a:gd name="T18" fmla="*/ 0 w 29"/>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29" y="38"/>
                  </a:moveTo>
                  <a:lnTo>
                    <a:pt x="19" y="40"/>
                  </a:lnTo>
                  <a:lnTo>
                    <a:pt x="12" y="38"/>
                  </a:lnTo>
                  <a:lnTo>
                    <a:pt x="6" y="34"/>
                  </a:lnTo>
                  <a:lnTo>
                    <a:pt x="2" y="27"/>
                  </a:lnTo>
                  <a:lnTo>
                    <a:pt x="0" y="19"/>
                  </a:lnTo>
                  <a:lnTo>
                    <a:pt x="1" y="12"/>
                  </a:lnTo>
                  <a:lnTo>
                    <a:pt x="5" y="6"/>
                  </a:lnTo>
                  <a:lnTo>
                    <a:pt x="12" y="0"/>
                  </a:lnTo>
                  <a:lnTo>
                    <a:pt x="29" y="38"/>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97" name="Freeform 386"/>
            <p:cNvSpPr/>
            <p:nvPr/>
          </p:nvSpPr>
          <p:spPr bwMode="auto">
            <a:xfrm>
              <a:off x="1112" y="3169"/>
              <a:ext cx="50" cy="122"/>
            </a:xfrm>
            <a:custGeom>
              <a:avLst/>
              <a:gdLst>
                <a:gd name="T0" fmla="*/ 0 w 1103"/>
                <a:gd name="T1" fmla="*/ 0 h 2201"/>
                <a:gd name="T2" fmla="*/ 0 w 1103"/>
                <a:gd name="T3" fmla="*/ 0 h 2201"/>
                <a:gd name="T4" fmla="*/ 0 w 1103"/>
                <a:gd name="T5" fmla="*/ 0 h 2201"/>
                <a:gd name="T6" fmla="*/ 0 w 1103"/>
                <a:gd name="T7" fmla="*/ 0 h 2201"/>
                <a:gd name="T8" fmla="*/ 0 w 1103"/>
                <a:gd name="T9" fmla="*/ 0 h 2201"/>
                <a:gd name="T10" fmla="*/ 0 w 1103"/>
                <a:gd name="T11" fmla="*/ 0 h 2201"/>
                <a:gd name="T12" fmla="*/ 0 w 1103"/>
                <a:gd name="T13" fmla="*/ 0 h 2201"/>
                <a:gd name="T14" fmla="*/ 0 w 1103"/>
                <a:gd name="T15" fmla="*/ 0 h 2201"/>
                <a:gd name="T16" fmla="*/ 0 w 1103"/>
                <a:gd name="T17" fmla="*/ 0 h 2201"/>
                <a:gd name="T18" fmla="*/ 0 w 1103"/>
                <a:gd name="T19" fmla="*/ 0 h 2201"/>
                <a:gd name="T20" fmla="*/ 0 w 1103"/>
                <a:gd name="T21" fmla="*/ 0 h 2201"/>
                <a:gd name="T22" fmla="*/ 0 w 1103"/>
                <a:gd name="T23" fmla="*/ 0 h 2201"/>
                <a:gd name="T24" fmla="*/ 0 w 1103"/>
                <a:gd name="T25" fmla="*/ 0 h 2201"/>
                <a:gd name="T26" fmla="*/ 0 w 1103"/>
                <a:gd name="T27" fmla="*/ 0 h 2201"/>
                <a:gd name="T28" fmla="*/ 0 w 1103"/>
                <a:gd name="T29" fmla="*/ 0 h 2201"/>
                <a:gd name="T30" fmla="*/ 0 w 1103"/>
                <a:gd name="T31" fmla="*/ 0 h 2201"/>
                <a:gd name="T32" fmla="*/ 0 w 1103"/>
                <a:gd name="T33" fmla="*/ 0 h 2201"/>
                <a:gd name="T34" fmla="*/ 0 w 1103"/>
                <a:gd name="T35" fmla="*/ 0 h 2201"/>
                <a:gd name="T36" fmla="*/ 0 w 1103"/>
                <a:gd name="T37" fmla="*/ 0 h 2201"/>
                <a:gd name="T38" fmla="*/ 0 w 1103"/>
                <a:gd name="T39" fmla="*/ 0 h 2201"/>
                <a:gd name="T40" fmla="*/ 0 w 1103"/>
                <a:gd name="T41" fmla="*/ 0 h 2201"/>
                <a:gd name="T42" fmla="*/ 0 w 1103"/>
                <a:gd name="T43" fmla="*/ 0 h 2201"/>
                <a:gd name="T44" fmla="*/ 0 w 1103"/>
                <a:gd name="T45" fmla="*/ 0 h 2201"/>
                <a:gd name="T46" fmla="*/ 0 w 1103"/>
                <a:gd name="T47" fmla="*/ 0 h 2201"/>
                <a:gd name="T48" fmla="*/ 0 w 1103"/>
                <a:gd name="T49" fmla="*/ 0 h 2201"/>
                <a:gd name="T50" fmla="*/ 0 w 1103"/>
                <a:gd name="T51" fmla="*/ 0 h 2201"/>
                <a:gd name="T52" fmla="*/ 0 w 1103"/>
                <a:gd name="T53" fmla="*/ 0 h 2201"/>
                <a:gd name="T54" fmla="*/ 0 w 1103"/>
                <a:gd name="T55" fmla="*/ 0 h 2201"/>
                <a:gd name="T56" fmla="*/ 0 w 1103"/>
                <a:gd name="T57" fmla="*/ 0 h 2201"/>
                <a:gd name="T58" fmla="*/ 0 w 1103"/>
                <a:gd name="T59" fmla="*/ 0 h 2201"/>
                <a:gd name="T60" fmla="*/ 0 w 1103"/>
                <a:gd name="T61" fmla="*/ 0 h 2201"/>
                <a:gd name="T62" fmla="*/ 0 w 1103"/>
                <a:gd name="T63" fmla="*/ 0 h 2201"/>
                <a:gd name="T64" fmla="*/ 0 w 1103"/>
                <a:gd name="T65" fmla="*/ 0 h 2201"/>
                <a:gd name="T66" fmla="*/ 0 w 1103"/>
                <a:gd name="T67" fmla="*/ 0 h 2201"/>
                <a:gd name="T68" fmla="*/ 0 w 1103"/>
                <a:gd name="T69" fmla="*/ 0 h 2201"/>
                <a:gd name="T70" fmla="*/ 0 w 1103"/>
                <a:gd name="T71" fmla="*/ 0 h 2201"/>
                <a:gd name="T72" fmla="*/ 0 w 1103"/>
                <a:gd name="T73" fmla="*/ 0 h 2201"/>
                <a:gd name="T74" fmla="*/ 0 w 1103"/>
                <a:gd name="T75" fmla="*/ 0 h 2201"/>
                <a:gd name="T76" fmla="*/ 0 w 1103"/>
                <a:gd name="T77" fmla="*/ 0 h 2201"/>
                <a:gd name="T78" fmla="*/ 0 w 1103"/>
                <a:gd name="T79" fmla="*/ 0 h 2201"/>
                <a:gd name="T80" fmla="*/ 0 w 1103"/>
                <a:gd name="T81" fmla="*/ 0 h 2201"/>
                <a:gd name="T82" fmla="*/ 0 w 1103"/>
                <a:gd name="T83" fmla="*/ 0 h 2201"/>
                <a:gd name="T84" fmla="*/ 0 w 1103"/>
                <a:gd name="T85" fmla="*/ 0 h 2201"/>
                <a:gd name="T86" fmla="*/ 0 w 1103"/>
                <a:gd name="T87" fmla="*/ 0 h 2201"/>
                <a:gd name="T88" fmla="*/ 0 w 1103"/>
                <a:gd name="T89" fmla="*/ 0 h 2201"/>
                <a:gd name="T90" fmla="*/ 0 w 1103"/>
                <a:gd name="T91" fmla="*/ 0 h 2201"/>
                <a:gd name="T92" fmla="*/ 0 w 1103"/>
                <a:gd name="T93" fmla="*/ 0 h 2201"/>
                <a:gd name="T94" fmla="*/ 0 w 1103"/>
                <a:gd name="T95" fmla="*/ 0 h 2201"/>
                <a:gd name="T96" fmla="*/ 0 w 1103"/>
                <a:gd name="T97" fmla="*/ 0 h 2201"/>
                <a:gd name="T98" fmla="*/ 0 w 1103"/>
                <a:gd name="T99" fmla="*/ 0 h 2201"/>
                <a:gd name="T100" fmla="*/ 0 w 1103"/>
                <a:gd name="T101" fmla="*/ 0 h 2201"/>
                <a:gd name="T102" fmla="*/ 0 w 1103"/>
                <a:gd name="T103" fmla="*/ 0 h 22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1"/>
                <a:gd name="T158" fmla="*/ 1103 w 1103"/>
                <a:gd name="T159" fmla="*/ 2201 h 22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1">
                  <a:moveTo>
                    <a:pt x="230" y="56"/>
                  </a:moveTo>
                  <a:lnTo>
                    <a:pt x="1103" y="2072"/>
                  </a:lnTo>
                  <a:lnTo>
                    <a:pt x="1067" y="2201"/>
                  </a:lnTo>
                  <a:lnTo>
                    <a:pt x="1031" y="2186"/>
                  </a:lnTo>
                  <a:lnTo>
                    <a:pt x="994" y="2172"/>
                  </a:lnTo>
                  <a:lnTo>
                    <a:pt x="958" y="2155"/>
                  </a:lnTo>
                  <a:lnTo>
                    <a:pt x="921" y="2138"/>
                  </a:lnTo>
                  <a:lnTo>
                    <a:pt x="886" y="2119"/>
                  </a:lnTo>
                  <a:lnTo>
                    <a:pt x="850" y="2100"/>
                  </a:lnTo>
                  <a:lnTo>
                    <a:pt x="814" y="2079"/>
                  </a:lnTo>
                  <a:lnTo>
                    <a:pt x="780" y="2058"/>
                  </a:lnTo>
                  <a:lnTo>
                    <a:pt x="745" y="2036"/>
                  </a:lnTo>
                  <a:lnTo>
                    <a:pt x="711" y="2012"/>
                  </a:lnTo>
                  <a:lnTo>
                    <a:pt x="677" y="1988"/>
                  </a:lnTo>
                  <a:lnTo>
                    <a:pt x="644" y="1964"/>
                  </a:lnTo>
                  <a:lnTo>
                    <a:pt x="610" y="1939"/>
                  </a:lnTo>
                  <a:lnTo>
                    <a:pt x="579" y="1911"/>
                  </a:lnTo>
                  <a:lnTo>
                    <a:pt x="547" y="1884"/>
                  </a:lnTo>
                  <a:lnTo>
                    <a:pt x="515" y="1856"/>
                  </a:lnTo>
                  <a:lnTo>
                    <a:pt x="485" y="1827"/>
                  </a:lnTo>
                  <a:lnTo>
                    <a:pt x="455" y="1797"/>
                  </a:lnTo>
                  <a:lnTo>
                    <a:pt x="426" y="1767"/>
                  </a:lnTo>
                  <a:lnTo>
                    <a:pt x="397" y="1736"/>
                  </a:lnTo>
                  <a:lnTo>
                    <a:pt x="370" y="1705"/>
                  </a:lnTo>
                  <a:lnTo>
                    <a:pt x="342" y="1672"/>
                  </a:lnTo>
                  <a:lnTo>
                    <a:pt x="316" y="1638"/>
                  </a:lnTo>
                  <a:lnTo>
                    <a:pt x="291" y="1604"/>
                  </a:lnTo>
                  <a:lnTo>
                    <a:pt x="267" y="1571"/>
                  </a:lnTo>
                  <a:lnTo>
                    <a:pt x="243" y="1536"/>
                  </a:lnTo>
                  <a:lnTo>
                    <a:pt x="221" y="1500"/>
                  </a:lnTo>
                  <a:lnTo>
                    <a:pt x="199" y="1463"/>
                  </a:lnTo>
                  <a:lnTo>
                    <a:pt x="178" y="1427"/>
                  </a:lnTo>
                  <a:lnTo>
                    <a:pt x="158" y="1389"/>
                  </a:lnTo>
                  <a:lnTo>
                    <a:pt x="140" y="1351"/>
                  </a:lnTo>
                  <a:lnTo>
                    <a:pt x="123" y="1314"/>
                  </a:lnTo>
                  <a:lnTo>
                    <a:pt x="94" y="1241"/>
                  </a:lnTo>
                  <a:lnTo>
                    <a:pt x="70" y="1164"/>
                  </a:lnTo>
                  <a:lnTo>
                    <a:pt x="49" y="1083"/>
                  </a:lnTo>
                  <a:lnTo>
                    <a:pt x="32" y="997"/>
                  </a:lnTo>
                  <a:lnTo>
                    <a:pt x="19" y="910"/>
                  </a:lnTo>
                  <a:lnTo>
                    <a:pt x="8" y="822"/>
                  </a:lnTo>
                  <a:lnTo>
                    <a:pt x="2" y="732"/>
                  </a:lnTo>
                  <a:lnTo>
                    <a:pt x="0" y="641"/>
                  </a:lnTo>
                  <a:lnTo>
                    <a:pt x="2" y="551"/>
                  </a:lnTo>
                  <a:lnTo>
                    <a:pt x="8" y="463"/>
                  </a:lnTo>
                  <a:lnTo>
                    <a:pt x="18" y="375"/>
                  </a:lnTo>
                  <a:lnTo>
                    <a:pt x="31" y="292"/>
                  </a:lnTo>
                  <a:lnTo>
                    <a:pt x="48" y="212"/>
                  </a:lnTo>
                  <a:lnTo>
                    <a:pt x="69" y="136"/>
                  </a:lnTo>
                  <a:lnTo>
                    <a:pt x="94" y="65"/>
                  </a:lnTo>
                  <a:lnTo>
                    <a:pt x="123" y="0"/>
                  </a:lnTo>
                  <a:lnTo>
                    <a:pt x="230" y="56"/>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98" name="Freeform 387"/>
            <p:cNvSpPr/>
            <p:nvPr/>
          </p:nvSpPr>
          <p:spPr bwMode="auto">
            <a:xfrm>
              <a:off x="1111" y="3169"/>
              <a:ext cx="50" cy="122"/>
            </a:xfrm>
            <a:custGeom>
              <a:avLst/>
              <a:gdLst>
                <a:gd name="T0" fmla="*/ 0 w 1103"/>
                <a:gd name="T1" fmla="*/ 0 h 2202"/>
                <a:gd name="T2" fmla="*/ 0 w 1103"/>
                <a:gd name="T3" fmla="*/ 0 h 2202"/>
                <a:gd name="T4" fmla="*/ 0 w 1103"/>
                <a:gd name="T5" fmla="*/ 0 h 2202"/>
                <a:gd name="T6" fmla="*/ 0 w 1103"/>
                <a:gd name="T7" fmla="*/ 0 h 2202"/>
                <a:gd name="T8" fmla="*/ 0 w 1103"/>
                <a:gd name="T9" fmla="*/ 0 h 2202"/>
                <a:gd name="T10" fmla="*/ 0 w 1103"/>
                <a:gd name="T11" fmla="*/ 0 h 2202"/>
                <a:gd name="T12" fmla="*/ 0 w 1103"/>
                <a:gd name="T13" fmla="*/ 0 h 2202"/>
                <a:gd name="T14" fmla="*/ 0 w 1103"/>
                <a:gd name="T15" fmla="*/ 0 h 2202"/>
                <a:gd name="T16" fmla="*/ 0 w 1103"/>
                <a:gd name="T17" fmla="*/ 0 h 2202"/>
                <a:gd name="T18" fmla="*/ 0 w 1103"/>
                <a:gd name="T19" fmla="*/ 0 h 2202"/>
                <a:gd name="T20" fmla="*/ 0 w 1103"/>
                <a:gd name="T21" fmla="*/ 0 h 2202"/>
                <a:gd name="T22" fmla="*/ 0 w 1103"/>
                <a:gd name="T23" fmla="*/ 0 h 2202"/>
                <a:gd name="T24" fmla="*/ 0 w 1103"/>
                <a:gd name="T25" fmla="*/ 0 h 2202"/>
                <a:gd name="T26" fmla="*/ 0 w 1103"/>
                <a:gd name="T27" fmla="*/ 0 h 2202"/>
                <a:gd name="T28" fmla="*/ 0 w 1103"/>
                <a:gd name="T29" fmla="*/ 0 h 2202"/>
                <a:gd name="T30" fmla="*/ 0 w 1103"/>
                <a:gd name="T31" fmla="*/ 0 h 2202"/>
                <a:gd name="T32" fmla="*/ 0 w 1103"/>
                <a:gd name="T33" fmla="*/ 0 h 2202"/>
                <a:gd name="T34" fmla="*/ 0 w 1103"/>
                <a:gd name="T35" fmla="*/ 0 h 2202"/>
                <a:gd name="T36" fmla="*/ 0 w 1103"/>
                <a:gd name="T37" fmla="*/ 0 h 2202"/>
                <a:gd name="T38" fmla="*/ 0 w 1103"/>
                <a:gd name="T39" fmla="*/ 0 h 2202"/>
                <a:gd name="T40" fmla="*/ 0 w 1103"/>
                <a:gd name="T41" fmla="*/ 0 h 2202"/>
                <a:gd name="T42" fmla="*/ 0 w 1103"/>
                <a:gd name="T43" fmla="*/ 0 h 2202"/>
                <a:gd name="T44" fmla="*/ 0 w 1103"/>
                <a:gd name="T45" fmla="*/ 0 h 2202"/>
                <a:gd name="T46" fmla="*/ 0 w 1103"/>
                <a:gd name="T47" fmla="*/ 0 h 2202"/>
                <a:gd name="T48" fmla="*/ 0 w 1103"/>
                <a:gd name="T49" fmla="*/ 0 h 2202"/>
                <a:gd name="T50" fmla="*/ 0 w 1103"/>
                <a:gd name="T51" fmla="*/ 0 h 2202"/>
                <a:gd name="T52" fmla="*/ 0 w 1103"/>
                <a:gd name="T53" fmla="*/ 0 h 2202"/>
                <a:gd name="T54" fmla="*/ 0 w 1103"/>
                <a:gd name="T55" fmla="*/ 0 h 2202"/>
                <a:gd name="T56" fmla="*/ 0 w 1103"/>
                <a:gd name="T57" fmla="*/ 0 h 2202"/>
                <a:gd name="T58" fmla="*/ 0 w 1103"/>
                <a:gd name="T59" fmla="*/ 0 h 2202"/>
                <a:gd name="T60" fmla="*/ 0 w 1103"/>
                <a:gd name="T61" fmla="*/ 0 h 2202"/>
                <a:gd name="T62" fmla="*/ 0 w 1103"/>
                <a:gd name="T63" fmla="*/ 0 h 2202"/>
                <a:gd name="T64" fmla="*/ 0 w 1103"/>
                <a:gd name="T65" fmla="*/ 0 h 2202"/>
                <a:gd name="T66" fmla="*/ 0 w 1103"/>
                <a:gd name="T67" fmla="*/ 0 h 2202"/>
                <a:gd name="T68" fmla="*/ 0 w 1103"/>
                <a:gd name="T69" fmla="*/ 0 h 2202"/>
                <a:gd name="T70" fmla="*/ 0 w 1103"/>
                <a:gd name="T71" fmla="*/ 0 h 2202"/>
                <a:gd name="T72" fmla="*/ 0 w 1103"/>
                <a:gd name="T73" fmla="*/ 0 h 2202"/>
                <a:gd name="T74" fmla="*/ 0 w 1103"/>
                <a:gd name="T75" fmla="*/ 0 h 2202"/>
                <a:gd name="T76" fmla="*/ 0 w 1103"/>
                <a:gd name="T77" fmla="*/ 0 h 2202"/>
                <a:gd name="T78" fmla="*/ 0 w 1103"/>
                <a:gd name="T79" fmla="*/ 0 h 2202"/>
                <a:gd name="T80" fmla="*/ 0 w 1103"/>
                <a:gd name="T81" fmla="*/ 0 h 2202"/>
                <a:gd name="T82" fmla="*/ 0 w 1103"/>
                <a:gd name="T83" fmla="*/ 0 h 2202"/>
                <a:gd name="T84" fmla="*/ 0 w 1103"/>
                <a:gd name="T85" fmla="*/ 0 h 2202"/>
                <a:gd name="T86" fmla="*/ 0 w 1103"/>
                <a:gd name="T87" fmla="*/ 0 h 2202"/>
                <a:gd name="T88" fmla="*/ 0 w 1103"/>
                <a:gd name="T89" fmla="*/ 0 h 2202"/>
                <a:gd name="T90" fmla="*/ 0 w 1103"/>
                <a:gd name="T91" fmla="*/ 0 h 2202"/>
                <a:gd name="T92" fmla="*/ 0 w 1103"/>
                <a:gd name="T93" fmla="*/ 0 h 2202"/>
                <a:gd name="T94" fmla="*/ 0 w 1103"/>
                <a:gd name="T95" fmla="*/ 0 h 2202"/>
                <a:gd name="T96" fmla="*/ 0 w 1103"/>
                <a:gd name="T97" fmla="*/ 0 h 2202"/>
                <a:gd name="T98" fmla="*/ 0 w 1103"/>
                <a:gd name="T99" fmla="*/ 0 h 2202"/>
                <a:gd name="T100" fmla="*/ 0 w 1103"/>
                <a:gd name="T101" fmla="*/ 0 h 2202"/>
                <a:gd name="T102" fmla="*/ 0 w 1103"/>
                <a:gd name="T103" fmla="*/ 0 h 2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2"/>
                <a:gd name="T158" fmla="*/ 1103 w 1103"/>
                <a:gd name="T159" fmla="*/ 2202 h 2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2">
                  <a:moveTo>
                    <a:pt x="230" y="56"/>
                  </a:moveTo>
                  <a:lnTo>
                    <a:pt x="1103" y="2072"/>
                  </a:lnTo>
                  <a:lnTo>
                    <a:pt x="1067" y="2202"/>
                  </a:lnTo>
                  <a:lnTo>
                    <a:pt x="1030" y="2187"/>
                  </a:lnTo>
                  <a:lnTo>
                    <a:pt x="994" y="2172"/>
                  </a:lnTo>
                  <a:lnTo>
                    <a:pt x="958" y="2155"/>
                  </a:lnTo>
                  <a:lnTo>
                    <a:pt x="921" y="2138"/>
                  </a:lnTo>
                  <a:lnTo>
                    <a:pt x="886" y="2119"/>
                  </a:lnTo>
                  <a:lnTo>
                    <a:pt x="850" y="2100"/>
                  </a:lnTo>
                  <a:lnTo>
                    <a:pt x="814" y="2079"/>
                  </a:lnTo>
                  <a:lnTo>
                    <a:pt x="779" y="2058"/>
                  </a:lnTo>
                  <a:lnTo>
                    <a:pt x="745" y="2036"/>
                  </a:lnTo>
                  <a:lnTo>
                    <a:pt x="711" y="2013"/>
                  </a:lnTo>
                  <a:lnTo>
                    <a:pt x="676" y="1989"/>
                  </a:lnTo>
                  <a:lnTo>
                    <a:pt x="644" y="1964"/>
                  </a:lnTo>
                  <a:lnTo>
                    <a:pt x="610" y="1939"/>
                  </a:lnTo>
                  <a:lnTo>
                    <a:pt x="578" y="1912"/>
                  </a:lnTo>
                  <a:lnTo>
                    <a:pt x="547" y="1884"/>
                  </a:lnTo>
                  <a:lnTo>
                    <a:pt x="515" y="1857"/>
                  </a:lnTo>
                  <a:lnTo>
                    <a:pt x="485" y="1827"/>
                  </a:lnTo>
                  <a:lnTo>
                    <a:pt x="455" y="1798"/>
                  </a:lnTo>
                  <a:lnTo>
                    <a:pt x="425" y="1767"/>
                  </a:lnTo>
                  <a:lnTo>
                    <a:pt x="397" y="1737"/>
                  </a:lnTo>
                  <a:lnTo>
                    <a:pt x="369" y="1705"/>
                  </a:lnTo>
                  <a:lnTo>
                    <a:pt x="342" y="1672"/>
                  </a:lnTo>
                  <a:lnTo>
                    <a:pt x="316" y="1639"/>
                  </a:lnTo>
                  <a:lnTo>
                    <a:pt x="291" y="1605"/>
                  </a:lnTo>
                  <a:lnTo>
                    <a:pt x="266" y="1571"/>
                  </a:lnTo>
                  <a:lnTo>
                    <a:pt x="243" y="1536"/>
                  </a:lnTo>
                  <a:lnTo>
                    <a:pt x="220" y="1500"/>
                  </a:lnTo>
                  <a:lnTo>
                    <a:pt x="199" y="1464"/>
                  </a:lnTo>
                  <a:lnTo>
                    <a:pt x="178" y="1428"/>
                  </a:lnTo>
                  <a:lnTo>
                    <a:pt x="158" y="1390"/>
                  </a:lnTo>
                  <a:lnTo>
                    <a:pt x="140" y="1352"/>
                  </a:lnTo>
                  <a:lnTo>
                    <a:pt x="123" y="1314"/>
                  </a:lnTo>
                  <a:lnTo>
                    <a:pt x="94" y="1241"/>
                  </a:lnTo>
                  <a:lnTo>
                    <a:pt x="69" y="1164"/>
                  </a:lnTo>
                  <a:lnTo>
                    <a:pt x="49" y="1083"/>
                  </a:lnTo>
                  <a:lnTo>
                    <a:pt x="32" y="998"/>
                  </a:lnTo>
                  <a:lnTo>
                    <a:pt x="18" y="910"/>
                  </a:lnTo>
                  <a:lnTo>
                    <a:pt x="8" y="823"/>
                  </a:lnTo>
                  <a:lnTo>
                    <a:pt x="2" y="732"/>
                  </a:lnTo>
                  <a:lnTo>
                    <a:pt x="0" y="641"/>
                  </a:lnTo>
                  <a:lnTo>
                    <a:pt x="2" y="552"/>
                  </a:lnTo>
                  <a:lnTo>
                    <a:pt x="8" y="463"/>
                  </a:lnTo>
                  <a:lnTo>
                    <a:pt x="17" y="376"/>
                  </a:lnTo>
                  <a:lnTo>
                    <a:pt x="31" y="292"/>
                  </a:lnTo>
                  <a:lnTo>
                    <a:pt x="48" y="212"/>
                  </a:lnTo>
                  <a:lnTo>
                    <a:pt x="68" y="136"/>
                  </a:lnTo>
                  <a:lnTo>
                    <a:pt x="94" y="66"/>
                  </a:lnTo>
                  <a:lnTo>
                    <a:pt x="123" y="0"/>
                  </a:lnTo>
                  <a:lnTo>
                    <a:pt x="230" y="5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99" name="Freeform 388"/>
            <p:cNvSpPr/>
            <p:nvPr/>
          </p:nvSpPr>
          <p:spPr bwMode="auto">
            <a:xfrm>
              <a:off x="1288" y="3074"/>
              <a:ext cx="52" cy="121"/>
            </a:xfrm>
            <a:custGeom>
              <a:avLst/>
              <a:gdLst>
                <a:gd name="T0" fmla="*/ 0 w 1133"/>
                <a:gd name="T1" fmla="*/ 0 h 2181"/>
                <a:gd name="T2" fmla="*/ 0 w 1133"/>
                <a:gd name="T3" fmla="*/ 0 h 2181"/>
                <a:gd name="T4" fmla="*/ 0 w 1133"/>
                <a:gd name="T5" fmla="*/ 0 h 2181"/>
                <a:gd name="T6" fmla="*/ 0 w 1133"/>
                <a:gd name="T7" fmla="*/ 0 h 2181"/>
                <a:gd name="T8" fmla="*/ 0 w 1133"/>
                <a:gd name="T9" fmla="*/ 0 h 2181"/>
                <a:gd name="T10" fmla="*/ 0 w 1133"/>
                <a:gd name="T11" fmla="*/ 0 h 2181"/>
                <a:gd name="T12" fmla="*/ 0 w 1133"/>
                <a:gd name="T13" fmla="*/ 0 h 2181"/>
                <a:gd name="T14" fmla="*/ 0 w 1133"/>
                <a:gd name="T15" fmla="*/ 0 h 2181"/>
                <a:gd name="T16" fmla="*/ 0 w 1133"/>
                <a:gd name="T17" fmla="*/ 0 h 2181"/>
                <a:gd name="T18" fmla="*/ 0 w 1133"/>
                <a:gd name="T19" fmla="*/ 0 h 2181"/>
                <a:gd name="T20" fmla="*/ 0 w 1133"/>
                <a:gd name="T21" fmla="*/ 0 h 2181"/>
                <a:gd name="T22" fmla="*/ 0 w 1133"/>
                <a:gd name="T23" fmla="*/ 0 h 2181"/>
                <a:gd name="T24" fmla="*/ 0 w 1133"/>
                <a:gd name="T25" fmla="*/ 0 h 2181"/>
                <a:gd name="T26" fmla="*/ 0 w 1133"/>
                <a:gd name="T27" fmla="*/ 0 h 2181"/>
                <a:gd name="T28" fmla="*/ 0 w 1133"/>
                <a:gd name="T29" fmla="*/ 0 h 2181"/>
                <a:gd name="T30" fmla="*/ 0 w 1133"/>
                <a:gd name="T31" fmla="*/ 0 h 2181"/>
                <a:gd name="T32" fmla="*/ 0 w 1133"/>
                <a:gd name="T33" fmla="*/ 0 h 2181"/>
                <a:gd name="T34" fmla="*/ 0 w 1133"/>
                <a:gd name="T35" fmla="*/ 0 h 2181"/>
                <a:gd name="T36" fmla="*/ 0 w 1133"/>
                <a:gd name="T37" fmla="*/ 0 h 2181"/>
                <a:gd name="T38" fmla="*/ 0 w 1133"/>
                <a:gd name="T39" fmla="*/ 0 h 2181"/>
                <a:gd name="T40" fmla="*/ 0 w 1133"/>
                <a:gd name="T41" fmla="*/ 0 h 2181"/>
                <a:gd name="T42" fmla="*/ 0 w 1133"/>
                <a:gd name="T43" fmla="*/ 0 h 2181"/>
                <a:gd name="T44" fmla="*/ 0 w 1133"/>
                <a:gd name="T45" fmla="*/ 0 h 2181"/>
                <a:gd name="T46" fmla="*/ 0 w 1133"/>
                <a:gd name="T47" fmla="*/ 0 h 2181"/>
                <a:gd name="T48" fmla="*/ 0 w 1133"/>
                <a:gd name="T49" fmla="*/ 0 h 2181"/>
                <a:gd name="T50" fmla="*/ 0 w 1133"/>
                <a:gd name="T51" fmla="*/ 0 h 2181"/>
                <a:gd name="T52" fmla="*/ 0 w 1133"/>
                <a:gd name="T53" fmla="*/ 0 h 2181"/>
                <a:gd name="T54" fmla="*/ 0 w 1133"/>
                <a:gd name="T55" fmla="*/ 0 h 2181"/>
                <a:gd name="T56" fmla="*/ 0 w 1133"/>
                <a:gd name="T57" fmla="*/ 0 h 2181"/>
                <a:gd name="T58" fmla="*/ 0 w 1133"/>
                <a:gd name="T59" fmla="*/ 0 h 2181"/>
                <a:gd name="T60" fmla="*/ 0 w 1133"/>
                <a:gd name="T61" fmla="*/ 0 h 2181"/>
                <a:gd name="T62" fmla="*/ 0 w 1133"/>
                <a:gd name="T63" fmla="*/ 0 h 2181"/>
                <a:gd name="T64" fmla="*/ 0 w 1133"/>
                <a:gd name="T65" fmla="*/ 0 h 2181"/>
                <a:gd name="T66" fmla="*/ 0 w 1133"/>
                <a:gd name="T67" fmla="*/ 0 h 2181"/>
                <a:gd name="T68" fmla="*/ 0 w 1133"/>
                <a:gd name="T69" fmla="*/ 0 h 2181"/>
                <a:gd name="T70" fmla="*/ 0 w 1133"/>
                <a:gd name="T71" fmla="*/ 0 h 2181"/>
                <a:gd name="T72" fmla="*/ 0 w 1133"/>
                <a:gd name="T73" fmla="*/ 0 h 2181"/>
                <a:gd name="T74" fmla="*/ 0 w 1133"/>
                <a:gd name="T75" fmla="*/ 0 h 2181"/>
                <a:gd name="T76" fmla="*/ 0 w 1133"/>
                <a:gd name="T77" fmla="*/ 0 h 2181"/>
                <a:gd name="T78" fmla="*/ 0 w 1133"/>
                <a:gd name="T79" fmla="*/ 0 h 2181"/>
                <a:gd name="T80" fmla="*/ 0 w 1133"/>
                <a:gd name="T81" fmla="*/ 0 h 2181"/>
                <a:gd name="T82" fmla="*/ 0 w 1133"/>
                <a:gd name="T83" fmla="*/ 0 h 2181"/>
                <a:gd name="T84" fmla="*/ 0 w 1133"/>
                <a:gd name="T85" fmla="*/ 0 h 2181"/>
                <a:gd name="T86" fmla="*/ 0 w 1133"/>
                <a:gd name="T87" fmla="*/ 0 h 2181"/>
                <a:gd name="T88" fmla="*/ 0 w 1133"/>
                <a:gd name="T89" fmla="*/ 0 h 2181"/>
                <a:gd name="T90" fmla="*/ 0 w 1133"/>
                <a:gd name="T91" fmla="*/ 0 h 2181"/>
                <a:gd name="T92" fmla="*/ 0 w 1133"/>
                <a:gd name="T93" fmla="*/ 0 h 2181"/>
                <a:gd name="T94" fmla="*/ 0 w 1133"/>
                <a:gd name="T95" fmla="*/ 0 h 2181"/>
                <a:gd name="T96" fmla="*/ 0 w 1133"/>
                <a:gd name="T97" fmla="*/ 0 h 2181"/>
                <a:gd name="T98" fmla="*/ 0 w 1133"/>
                <a:gd name="T99" fmla="*/ 0 h 2181"/>
                <a:gd name="T100" fmla="*/ 0 w 1133"/>
                <a:gd name="T101" fmla="*/ 0 h 2181"/>
                <a:gd name="T102" fmla="*/ 0 w 1133"/>
                <a:gd name="T103" fmla="*/ 0 h 2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3"/>
                <a:gd name="T157" fmla="*/ 0 h 2181"/>
                <a:gd name="T158" fmla="*/ 1133 w 1133"/>
                <a:gd name="T159" fmla="*/ 2181 h 21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3" h="2181">
                  <a:moveTo>
                    <a:pt x="917" y="2127"/>
                  </a:moveTo>
                  <a:lnTo>
                    <a:pt x="0" y="131"/>
                  </a:lnTo>
                  <a:lnTo>
                    <a:pt x="32" y="0"/>
                  </a:lnTo>
                  <a:lnTo>
                    <a:pt x="69" y="14"/>
                  </a:lnTo>
                  <a:lnTo>
                    <a:pt x="106" y="29"/>
                  </a:lnTo>
                  <a:lnTo>
                    <a:pt x="142" y="44"/>
                  </a:lnTo>
                  <a:lnTo>
                    <a:pt x="179" y="60"/>
                  </a:lnTo>
                  <a:lnTo>
                    <a:pt x="216" y="78"/>
                  </a:lnTo>
                  <a:lnTo>
                    <a:pt x="252" y="96"/>
                  </a:lnTo>
                  <a:lnTo>
                    <a:pt x="287" y="116"/>
                  </a:lnTo>
                  <a:lnTo>
                    <a:pt x="323" y="136"/>
                  </a:lnTo>
                  <a:lnTo>
                    <a:pt x="358" y="159"/>
                  </a:lnTo>
                  <a:lnTo>
                    <a:pt x="392" y="181"/>
                  </a:lnTo>
                  <a:lnTo>
                    <a:pt x="427" y="204"/>
                  </a:lnTo>
                  <a:lnTo>
                    <a:pt x="461" y="228"/>
                  </a:lnTo>
                  <a:lnTo>
                    <a:pt x="494" y="252"/>
                  </a:lnTo>
                  <a:lnTo>
                    <a:pt x="527" y="279"/>
                  </a:lnTo>
                  <a:lnTo>
                    <a:pt x="560" y="305"/>
                  </a:lnTo>
                  <a:lnTo>
                    <a:pt x="591" y="332"/>
                  </a:lnTo>
                  <a:lnTo>
                    <a:pt x="623" y="361"/>
                  </a:lnTo>
                  <a:lnTo>
                    <a:pt x="653" y="389"/>
                  </a:lnTo>
                  <a:lnTo>
                    <a:pt x="683" y="419"/>
                  </a:lnTo>
                  <a:lnTo>
                    <a:pt x="713" y="449"/>
                  </a:lnTo>
                  <a:lnTo>
                    <a:pt x="741" y="481"/>
                  </a:lnTo>
                  <a:lnTo>
                    <a:pt x="769" y="513"/>
                  </a:lnTo>
                  <a:lnTo>
                    <a:pt x="795" y="545"/>
                  </a:lnTo>
                  <a:lnTo>
                    <a:pt x="822" y="578"/>
                  </a:lnTo>
                  <a:lnTo>
                    <a:pt x="846" y="612"/>
                  </a:lnTo>
                  <a:lnTo>
                    <a:pt x="871" y="647"/>
                  </a:lnTo>
                  <a:lnTo>
                    <a:pt x="894" y="681"/>
                  </a:lnTo>
                  <a:lnTo>
                    <a:pt x="917" y="717"/>
                  </a:lnTo>
                  <a:lnTo>
                    <a:pt x="938" y="754"/>
                  </a:lnTo>
                  <a:lnTo>
                    <a:pt x="958" y="791"/>
                  </a:lnTo>
                  <a:lnTo>
                    <a:pt x="978" y="828"/>
                  </a:lnTo>
                  <a:lnTo>
                    <a:pt x="996" y="866"/>
                  </a:lnTo>
                  <a:lnTo>
                    <a:pt x="1026" y="938"/>
                  </a:lnTo>
                  <a:lnTo>
                    <a:pt x="1052" y="1015"/>
                  </a:lnTo>
                  <a:lnTo>
                    <a:pt x="1075" y="1096"/>
                  </a:lnTo>
                  <a:lnTo>
                    <a:pt x="1094" y="1180"/>
                  </a:lnTo>
                  <a:lnTo>
                    <a:pt x="1109" y="1266"/>
                  </a:lnTo>
                  <a:lnTo>
                    <a:pt x="1121" y="1356"/>
                  </a:lnTo>
                  <a:lnTo>
                    <a:pt x="1129" y="1446"/>
                  </a:lnTo>
                  <a:lnTo>
                    <a:pt x="1133" y="1536"/>
                  </a:lnTo>
                  <a:lnTo>
                    <a:pt x="1133" y="1626"/>
                  </a:lnTo>
                  <a:lnTo>
                    <a:pt x="1130" y="1716"/>
                  </a:lnTo>
                  <a:lnTo>
                    <a:pt x="1122" y="1802"/>
                  </a:lnTo>
                  <a:lnTo>
                    <a:pt x="1110" y="1886"/>
                  </a:lnTo>
                  <a:lnTo>
                    <a:pt x="1095" y="1967"/>
                  </a:lnTo>
                  <a:lnTo>
                    <a:pt x="1076" y="2043"/>
                  </a:lnTo>
                  <a:lnTo>
                    <a:pt x="1052" y="2115"/>
                  </a:lnTo>
                  <a:lnTo>
                    <a:pt x="1025" y="2181"/>
                  </a:lnTo>
                  <a:lnTo>
                    <a:pt x="917" y="2127"/>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00" name="Freeform 389"/>
            <p:cNvSpPr/>
            <p:nvPr/>
          </p:nvSpPr>
          <p:spPr bwMode="auto">
            <a:xfrm>
              <a:off x="1288" y="3074"/>
              <a:ext cx="51" cy="122"/>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8" y="2126"/>
                  </a:moveTo>
                  <a:lnTo>
                    <a:pt x="0" y="130"/>
                  </a:lnTo>
                  <a:lnTo>
                    <a:pt x="33" y="0"/>
                  </a:lnTo>
                  <a:lnTo>
                    <a:pt x="70" y="13"/>
                  </a:lnTo>
                  <a:lnTo>
                    <a:pt x="107" y="28"/>
                  </a:lnTo>
                  <a:lnTo>
                    <a:pt x="143" y="43"/>
                  </a:lnTo>
                  <a:lnTo>
                    <a:pt x="180" y="60"/>
                  </a:lnTo>
                  <a:lnTo>
                    <a:pt x="217" y="78"/>
                  </a:lnTo>
                  <a:lnTo>
                    <a:pt x="252" y="96"/>
                  </a:lnTo>
                  <a:lnTo>
                    <a:pt x="288" y="116"/>
                  </a:lnTo>
                  <a:lnTo>
                    <a:pt x="324" y="136"/>
                  </a:lnTo>
                  <a:lnTo>
                    <a:pt x="359" y="158"/>
                  </a:lnTo>
                  <a:lnTo>
                    <a:pt x="393" y="180"/>
                  </a:lnTo>
                  <a:lnTo>
                    <a:pt x="428" y="203"/>
                  </a:lnTo>
                  <a:lnTo>
                    <a:pt x="462" y="227"/>
                  </a:lnTo>
                  <a:lnTo>
                    <a:pt x="495" y="252"/>
                  </a:lnTo>
                  <a:lnTo>
                    <a:pt x="528" y="278"/>
                  </a:lnTo>
                  <a:lnTo>
                    <a:pt x="561" y="304"/>
                  </a:lnTo>
                  <a:lnTo>
                    <a:pt x="592" y="332"/>
                  </a:lnTo>
                  <a:lnTo>
                    <a:pt x="624" y="360"/>
                  </a:lnTo>
                  <a:lnTo>
                    <a:pt x="654" y="389"/>
                  </a:lnTo>
                  <a:lnTo>
                    <a:pt x="684" y="418"/>
                  </a:lnTo>
                  <a:lnTo>
                    <a:pt x="714" y="449"/>
                  </a:lnTo>
                  <a:lnTo>
                    <a:pt x="742" y="480"/>
                  </a:lnTo>
                  <a:lnTo>
                    <a:pt x="770" y="512"/>
                  </a:lnTo>
                  <a:lnTo>
                    <a:pt x="796" y="545"/>
                  </a:lnTo>
                  <a:lnTo>
                    <a:pt x="823" y="577"/>
                  </a:lnTo>
                  <a:lnTo>
                    <a:pt x="847" y="611"/>
                  </a:lnTo>
                  <a:lnTo>
                    <a:pt x="872" y="646"/>
                  </a:lnTo>
                  <a:lnTo>
                    <a:pt x="895" y="681"/>
                  </a:lnTo>
                  <a:lnTo>
                    <a:pt x="918" y="717"/>
                  </a:lnTo>
                  <a:lnTo>
                    <a:pt x="939" y="754"/>
                  </a:lnTo>
                  <a:lnTo>
                    <a:pt x="959" y="790"/>
                  </a:lnTo>
                  <a:lnTo>
                    <a:pt x="979" y="827"/>
                  </a:lnTo>
                  <a:lnTo>
                    <a:pt x="997" y="865"/>
                  </a:lnTo>
                  <a:lnTo>
                    <a:pt x="1027" y="937"/>
                  </a:lnTo>
                  <a:lnTo>
                    <a:pt x="1053" y="1014"/>
                  </a:lnTo>
                  <a:lnTo>
                    <a:pt x="1076" y="1095"/>
                  </a:lnTo>
                  <a:lnTo>
                    <a:pt x="1095" y="1179"/>
                  </a:lnTo>
                  <a:lnTo>
                    <a:pt x="1110" y="1266"/>
                  </a:lnTo>
                  <a:lnTo>
                    <a:pt x="1122" y="1355"/>
                  </a:lnTo>
                  <a:lnTo>
                    <a:pt x="1130" y="1445"/>
                  </a:lnTo>
                  <a:lnTo>
                    <a:pt x="1134" y="1536"/>
                  </a:lnTo>
                  <a:lnTo>
                    <a:pt x="1134" y="1625"/>
                  </a:lnTo>
                  <a:lnTo>
                    <a:pt x="1131" y="1715"/>
                  </a:lnTo>
                  <a:lnTo>
                    <a:pt x="1123" y="1801"/>
                  </a:lnTo>
                  <a:lnTo>
                    <a:pt x="1111" y="1886"/>
                  </a:lnTo>
                  <a:lnTo>
                    <a:pt x="1096" y="1966"/>
                  </a:lnTo>
                  <a:lnTo>
                    <a:pt x="1077" y="2043"/>
                  </a:lnTo>
                  <a:lnTo>
                    <a:pt x="1053" y="2115"/>
                  </a:lnTo>
                  <a:lnTo>
                    <a:pt x="1026" y="2180"/>
                  </a:lnTo>
                  <a:lnTo>
                    <a:pt x="918" y="212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01" name="Freeform 390"/>
            <p:cNvSpPr/>
            <p:nvPr/>
          </p:nvSpPr>
          <p:spPr bwMode="auto">
            <a:xfrm>
              <a:off x="1170" y="3144"/>
              <a:ext cx="164" cy="228"/>
            </a:xfrm>
            <a:custGeom>
              <a:avLst/>
              <a:gdLst>
                <a:gd name="T0" fmla="*/ 0 w 3622"/>
                <a:gd name="T1" fmla="*/ 0 h 4112"/>
                <a:gd name="T2" fmla="*/ 0 w 3622"/>
                <a:gd name="T3" fmla="*/ 0 h 4112"/>
                <a:gd name="T4" fmla="*/ 0 w 3622"/>
                <a:gd name="T5" fmla="*/ 0 h 4112"/>
                <a:gd name="T6" fmla="*/ 0 w 3622"/>
                <a:gd name="T7" fmla="*/ 0 h 4112"/>
                <a:gd name="T8" fmla="*/ 0 w 3622"/>
                <a:gd name="T9" fmla="*/ 0 h 4112"/>
                <a:gd name="T10" fmla="*/ 0 60000 65536"/>
                <a:gd name="T11" fmla="*/ 0 60000 65536"/>
                <a:gd name="T12" fmla="*/ 0 60000 65536"/>
                <a:gd name="T13" fmla="*/ 0 60000 65536"/>
                <a:gd name="T14" fmla="*/ 0 60000 65536"/>
                <a:gd name="T15" fmla="*/ 0 w 3622"/>
                <a:gd name="T16" fmla="*/ 0 h 4112"/>
                <a:gd name="T17" fmla="*/ 3622 w 3622"/>
                <a:gd name="T18" fmla="*/ 4112 h 4112"/>
              </a:gdLst>
              <a:ahLst/>
              <a:cxnLst>
                <a:cxn ang="T10">
                  <a:pos x="T0" y="T1"/>
                </a:cxn>
                <a:cxn ang="T11">
                  <a:pos x="T2" y="T3"/>
                </a:cxn>
                <a:cxn ang="T12">
                  <a:pos x="T4" y="T5"/>
                </a:cxn>
                <a:cxn ang="T13">
                  <a:pos x="T6" y="T7"/>
                </a:cxn>
                <a:cxn ang="T14">
                  <a:pos x="T8" y="T9"/>
                </a:cxn>
              </a:cxnLst>
              <a:rect l="T15" t="T16" r="T17" b="T18"/>
              <a:pathLst>
                <a:path w="3622" h="4112">
                  <a:moveTo>
                    <a:pt x="1404" y="4112"/>
                  </a:moveTo>
                  <a:lnTo>
                    <a:pt x="3622" y="3023"/>
                  </a:lnTo>
                  <a:lnTo>
                    <a:pt x="2218" y="0"/>
                  </a:lnTo>
                  <a:lnTo>
                    <a:pt x="0" y="989"/>
                  </a:lnTo>
                  <a:lnTo>
                    <a:pt x="1404" y="4112"/>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02" name="Freeform 391"/>
            <p:cNvSpPr/>
            <p:nvPr/>
          </p:nvSpPr>
          <p:spPr bwMode="auto">
            <a:xfrm>
              <a:off x="1170" y="3141"/>
              <a:ext cx="164" cy="228"/>
            </a:xfrm>
            <a:custGeom>
              <a:avLst/>
              <a:gdLst>
                <a:gd name="T0" fmla="*/ 0 w 3622"/>
                <a:gd name="T1" fmla="*/ 0 h 4113"/>
                <a:gd name="T2" fmla="*/ 0 w 3622"/>
                <a:gd name="T3" fmla="*/ 0 h 4113"/>
                <a:gd name="T4" fmla="*/ 0 w 3622"/>
                <a:gd name="T5" fmla="*/ 0 h 4113"/>
                <a:gd name="T6" fmla="*/ 0 w 3622"/>
                <a:gd name="T7" fmla="*/ 0 h 4113"/>
                <a:gd name="T8" fmla="*/ 0 w 3622"/>
                <a:gd name="T9" fmla="*/ 0 h 4113"/>
                <a:gd name="T10" fmla="*/ 0 60000 65536"/>
                <a:gd name="T11" fmla="*/ 0 60000 65536"/>
                <a:gd name="T12" fmla="*/ 0 60000 65536"/>
                <a:gd name="T13" fmla="*/ 0 60000 65536"/>
                <a:gd name="T14" fmla="*/ 0 60000 65536"/>
                <a:gd name="T15" fmla="*/ 0 w 3622"/>
                <a:gd name="T16" fmla="*/ 0 h 4113"/>
                <a:gd name="T17" fmla="*/ 3622 w 3622"/>
                <a:gd name="T18" fmla="*/ 4113 h 4113"/>
              </a:gdLst>
              <a:ahLst/>
              <a:cxnLst>
                <a:cxn ang="T10">
                  <a:pos x="T0" y="T1"/>
                </a:cxn>
                <a:cxn ang="T11">
                  <a:pos x="T2" y="T3"/>
                </a:cxn>
                <a:cxn ang="T12">
                  <a:pos x="T4" y="T5"/>
                </a:cxn>
                <a:cxn ang="T13">
                  <a:pos x="T6" y="T7"/>
                </a:cxn>
                <a:cxn ang="T14">
                  <a:pos x="T8" y="T9"/>
                </a:cxn>
              </a:cxnLst>
              <a:rect l="T15" t="T16" r="T17" b="T18"/>
              <a:pathLst>
                <a:path w="3622" h="4113">
                  <a:moveTo>
                    <a:pt x="1404" y="4113"/>
                  </a:moveTo>
                  <a:lnTo>
                    <a:pt x="3622" y="3024"/>
                  </a:lnTo>
                  <a:lnTo>
                    <a:pt x="2218" y="0"/>
                  </a:lnTo>
                  <a:lnTo>
                    <a:pt x="0" y="989"/>
                  </a:lnTo>
                  <a:lnTo>
                    <a:pt x="1404" y="4113"/>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03" name="Freeform 392"/>
            <p:cNvSpPr/>
            <p:nvPr/>
          </p:nvSpPr>
          <p:spPr bwMode="auto">
            <a:xfrm>
              <a:off x="1176" y="3146"/>
              <a:ext cx="157" cy="218"/>
            </a:xfrm>
            <a:custGeom>
              <a:avLst/>
              <a:gdLst>
                <a:gd name="T0" fmla="*/ 0 w 3446"/>
                <a:gd name="T1" fmla="*/ 0 h 3913"/>
                <a:gd name="T2" fmla="*/ 0 w 3446"/>
                <a:gd name="T3" fmla="*/ 0 h 3913"/>
                <a:gd name="T4" fmla="*/ 0 w 3446"/>
                <a:gd name="T5" fmla="*/ 0 h 3913"/>
                <a:gd name="T6" fmla="*/ 0 w 3446"/>
                <a:gd name="T7" fmla="*/ 0 h 3913"/>
                <a:gd name="T8" fmla="*/ 0 w 3446"/>
                <a:gd name="T9" fmla="*/ 0 h 3913"/>
                <a:gd name="T10" fmla="*/ 0 60000 65536"/>
                <a:gd name="T11" fmla="*/ 0 60000 65536"/>
                <a:gd name="T12" fmla="*/ 0 60000 65536"/>
                <a:gd name="T13" fmla="*/ 0 60000 65536"/>
                <a:gd name="T14" fmla="*/ 0 60000 65536"/>
                <a:gd name="T15" fmla="*/ 0 w 3446"/>
                <a:gd name="T16" fmla="*/ 0 h 3913"/>
                <a:gd name="T17" fmla="*/ 3446 w 3446"/>
                <a:gd name="T18" fmla="*/ 3913 h 3913"/>
              </a:gdLst>
              <a:ahLst/>
              <a:cxnLst>
                <a:cxn ang="T10">
                  <a:pos x="T0" y="T1"/>
                </a:cxn>
                <a:cxn ang="T11">
                  <a:pos x="T2" y="T3"/>
                </a:cxn>
                <a:cxn ang="T12">
                  <a:pos x="T4" y="T5"/>
                </a:cxn>
                <a:cxn ang="T13">
                  <a:pos x="T6" y="T7"/>
                </a:cxn>
                <a:cxn ang="T14">
                  <a:pos x="T8" y="T9"/>
                </a:cxn>
              </a:cxnLst>
              <a:rect l="T15" t="T16" r="T17" b="T18"/>
              <a:pathLst>
                <a:path w="3446" h="3913">
                  <a:moveTo>
                    <a:pt x="1335" y="3913"/>
                  </a:moveTo>
                  <a:lnTo>
                    <a:pt x="3446" y="2878"/>
                  </a:lnTo>
                  <a:lnTo>
                    <a:pt x="2111" y="0"/>
                  </a:lnTo>
                  <a:lnTo>
                    <a:pt x="0" y="942"/>
                  </a:lnTo>
                  <a:lnTo>
                    <a:pt x="1335" y="3913"/>
                  </a:lnTo>
                  <a:close/>
                </a:path>
              </a:pathLst>
            </a:custGeom>
            <a:solidFill>
              <a:srgbClr val="1A781C"/>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04" name="Freeform 393"/>
            <p:cNvSpPr/>
            <p:nvPr/>
          </p:nvSpPr>
          <p:spPr bwMode="auto">
            <a:xfrm>
              <a:off x="1183" y="3109"/>
              <a:ext cx="19" cy="19"/>
            </a:xfrm>
            <a:custGeom>
              <a:avLst/>
              <a:gdLst>
                <a:gd name="T0" fmla="*/ 0 w 431"/>
                <a:gd name="T1" fmla="*/ 0 h 343"/>
                <a:gd name="T2" fmla="*/ 0 w 431"/>
                <a:gd name="T3" fmla="*/ 0 h 343"/>
                <a:gd name="T4" fmla="*/ 0 w 431"/>
                <a:gd name="T5" fmla="*/ 0 h 343"/>
                <a:gd name="T6" fmla="*/ 0 w 431"/>
                <a:gd name="T7" fmla="*/ 0 h 343"/>
                <a:gd name="T8" fmla="*/ 0 w 431"/>
                <a:gd name="T9" fmla="*/ 0 h 343"/>
                <a:gd name="T10" fmla="*/ 0 60000 65536"/>
                <a:gd name="T11" fmla="*/ 0 60000 65536"/>
                <a:gd name="T12" fmla="*/ 0 60000 65536"/>
                <a:gd name="T13" fmla="*/ 0 60000 65536"/>
                <a:gd name="T14" fmla="*/ 0 60000 65536"/>
                <a:gd name="T15" fmla="*/ 0 w 431"/>
                <a:gd name="T16" fmla="*/ 0 h 343"/>
                <a:gd name="T17" fmla="*/ 431 w 431"/>
                <a:gd name="T18" fmla="*/ 343 h 343"/>
              </a:gdLst>
              <a:ahLst/>
              <a:cxnLst>
                <a:cxn ang="T10">
                  <a:pos x="T0" y="T1"/>
                </a:cxn>
                <a:cxn ang="T11">
                  <a:pos x="T2" y="T3"/>
                </a:cxn>
                <a:cxn ang="T12">
                  <a:pos x="T4" y="T5"/>
                </a:cxn>
                <a:cxn ang="T13">
                  <a:pos x="T6" y="T7"/>
                </a:cxn>
                <a:cxn ang="T14">
                  <a:pos x="T8" y="T9"/>
                </a:cxn>
              </a:cxnLst>
              <a:rect l="T15" t="T16" r="T17" b="T18"/>
              <a:pathLst>
                <a:path w="431" h="343">
                  <a:moveTo>
                    <a:pt x="431" y="186"/>
                  </a:moveTo>
                  <a:lnTo>
                    <a:pt x="79" y="343"/>
                  </a:lnTo>
                  <a:lnTo>
                    <a:pt x="0" y="157"/>
                  </a:lnTo>
                  <a:lnTo>
                    <a:pt x="352" y="0"/>
                  </a:lnTo>
                  <a:lnTo>
                    <a:pt x="431" y="18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05" name="Freeform 394"/>
            <p:cNvSpPr/>
            <p:nvPr/>
          </p:nvSpPr>
          <p:spPr bwMode="auto">
            <a:xfrm>
              <a:off x="1186" y="3112"/>
              <a:ext cx="16" cy="15"/>
            </a:xfrm>
            <a:custGeom>
              <a:avLst/>
              <a:gdLst>
                <a:gd name="T0" fmla="*/ 0 w 347"/>
                <a:gd name="T1" fmla="*/ 0 h 257"/>
                <a:gd name="T2" fmla="*/ 0 w 347"/>
                <a:gd name="T3" fmla="*/ 0 h 257"/>
                <a:gd name="T4" fmla="*/ 0 w 347"/>
                <a:gd name="T5" fmla="*/ 0 h 257"/>
                <a:gd name="T6" fmla="*/ 0 w 347"/>
                <a:gd name="T7" fmla="*/ 0 h 257"/>
                <a:gd name="T8" fmla="*/ 0 w 347"/>
                <a:gd name="T9" fmla="*/ 0 h 257"/>
                <a:gd name="T10" fmla="*/ 0 60000 65536"/>
                <a:gd name="T11" fmla="*/ 0 60000 65536"/>
                <a:gd name="T12" fmla="*/ 0 60000 65536"/>
                <a:gd name="T13" fmla="*/ 0 60000 65536"/>
                <a:gd name="T14" fmla="*/ 0 60000 65536"/>
                <a:gd name="T15" fmla="*/ 0 w 347"/>
                <a:gd name="T16" fmla="*/ 0 h 257"/>
                <a:gd name="T17" fmla="*/ 347 w 347"/>
                <a:gd name="T18" fmla="*/ 257 h 257"/>
              </a:gdLst>
              <a:ahLst/>
              <a:cxnLst>
                <a:cxn ang="T10">
                  <a:pos x="T0" y="T1"/>
                </a:cxn>
                <a:cxn ang="T11">
                  <a:pos x="T2" y="T3"/>
                </a:cxn>
                <a:cxn ang="T12">
                  <a:pos x="T4" y="T5"/>
                </a:cxn>
                <a:cxn ang="T13">
                  <a:pos x="T6" y="T7"/>
                </a:cxn>
                <a:cxn ang="T14">
                  <a:pos x="T8" y="T9"/>
                </a:cxn>
              </a:cxnLst>
              <a:rect l="T15" t="T16" r="T17" b="T18"/>
              <a:pathLst>
                <a:path w="347" h="257">
                  <a:moveTo>
                    <a:pt x="347" y="126"/>
                  </a:moveTo>
                  <a:lnTo>
                    <a:pt x="53" y="257"/>
                  </a:lnTo>
                  <a:lnTo>
                    <a:pt x="0" y="132"/>
                  </a:lnTo>
                  <a:lnTo>
                    <a:pt x="294" y="0"/>
                  </a:lnTo>
                  <a:lnTo>
                    <a:pt x="347" y="12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06" name="Freeform 395"/>
            <p:cNvSpPr/>
            <p:nvPr/>
          </p:nvSpPr>
          <p:spPr bwMode="auto">
            <a:xfrm>
              <a:off x="1191" y="311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5" y="73"/>
                  </a:moveTo>
                  <a:lnTo>
                    <a:pt x="167" y="0"/>
                  </a:lnTo>
                  <a:lnTo>
                    <a:pt x="171" y="0"/>
                  </a:lnTo>
                  <a:lnTo>
                    <a:pt x="175" y="2"/>
                  </a:lnTo>
                  <a:lnTo>
                    <a:pt x="180" y="6"/>
                  </a:lnTo>
                  <a:lnTo>
                    <a:pt x="183" y="13"/>
                  </a:lnTo>
                  <a:lnTo>
                    <a:pt x="236" y="141"/>
                  </a:lnTo>
                  <a:lnTo>
                    <a:pt x="238" y="147"/>
                  </a:lnTo>
                  <a:lnTo>
                    <a:pt x="238" y="154"/>
                  </a:lnTo>
                  <a:lnTo>
                    <a:pt x="237" y="159"/>
                  </a:lnTo>
                  <a:lnTo>
                    <a:pt x="234" y="162"/>
                  </a:lnTo>
                  <a:lnTo>
                    <a:pt x="73" y="234"/>
                  </a:lnTo>
                  <a:lnTo>
                    <a:pt x="69" y="234"/>
                  </a:lnTo>
                  <a:lnTo>
                    <a:pt x="64" y="232"/>
                  </a:lnTo>
                  <a:lnTo>
                    <a:pt x="60" y="228"/>
                  </a:lnTo>
                  <a:lnTo>
                    <a:pt x="56" y="221"/>
                  </a:lnTo>
                  <a:lnTo>
                    <a:pt x="2" y="94"/>
                  </a:lnTo>
                  <a:lnTo>
                    <a:pt x="0" y="86"/>
                  </a:lnTo>
                  <a:lnTo>
                    <a:pt x="0" y="80"/>
                  </a:lnTo>
                  <a:lnTo>
                    <a:pt x="1" y="76"/>
                  </a:lnTo>
                  <a:lnTo>
                    <a:pt x="5" y="73"/>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07" name="Freeform 396"/>
            <p:cNvSpPr/>
            <p:nvPr/>
          </p:nvSpPr>
          <p:spPr bwMode="auto">
            <a:xfrm>
              <a:off x="1191" y="311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2" y="0"/>
                  </a:lnTo>
                  <a:lnTo>
                    <a:pt x="146"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4"/>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08" name="Freeform 397"/>
            <p:cNvSpPr/>
            <p:nvPr/>
          </p:nvSpPr>
          <p:spPr bwMode="auto">
            <a:xfrm>
              <a:off x="1194" y="3113"/>
              <a:ext cx="6" cy="8"/>
            </a:xfrm>
            <a:custGeom>
              <a:avLst/>
              <a:gdLst>
                <a:gd name="T0" fmla="*/ 0 w 118"/>
                <a:gd name="T1" fmla="*/ 0 h 154"/>
                <a:gd name="T2" fmla="*/ 0 w 118"/>
                <a:gd name="T3" fmla="*/ 0 h 154"/>
                <a:gd name="T4" fmla="*/ 0 w 118"/>
                <a:gd name="T5" fmla="*/ 0 h 154"/>
                <a:gd name="T6" fmla="*/ 0 w 118"/>
                <a:gd name="T7" fmla="*/ 0 h 154"/>
                <a:gd name="T8" fmla="*/ 0 w 118"/>
                <a:gd name="T9" fmla="*/ 0 h 154"/>
                <a:gd name="T10" fmla="*/ 0 w 118"/>
                <a:gd name="T11" fmla="*/ 0 h 154"/>
                <a:gd name="T12" fmla="*/ 0 w 118"/>
                <a:gd name="T13" fmla="*/ 0 h 154"/>
                <a:gd name="T14" fmla="*/ 0 w 118"/>
                <a:gd name="T15" fmla="*/ 0 h 154"/>
                <a:gd name="T16" fmla="*/ 0 w 118"/>
                <a:gd name="T17" fmla="*/ 0 h 154"/>
                <a:gd name="T18" fmla="*/ 0 w 118"/>
                <a:gd name="T19" fmla="*/ 0 h 154"/>
                <a:gd name="T20" fmla="*/ 0 w 118"/>
                <a:gd name="T21" fmla="*/ 0 h 154"/>
                <a:gd name="T22" fmla="*/ 0 w 118"/>
                <a:gd name="T23" fmla="*/ 0 h 154"/>
                <a:gd name="T24" fmla="*/ 0 w 118"/>
                <a:gd name="T25" fmla="*/ 0 h 154"/>
                <a:gd name="T26" fmla="*/ 0 w 118"/>
                <a:gd name="T27" fmla="*/ 0 h 154"/>
                <a:gd name="T28" fmla="*/ 0 w 118"/>
                <a:gd name="T29" fmla="*/ 0 h 154"/>
                <a:gd name="T30" fmla="*/ 0 w 118"/>
                <a:gd name="T31" fmla="*/ 0 h 154"/>
                <a:gd name="T32" fmla="*/ 0 w 118"/>
                <a:gd name="T33" fmla="*/ 0 h 154"/>
                <a:gd name="T34" fmla="*/ 0 w 118"/>
                <a:gd name="T35" fmla="*/ 0 h 154"/>
                <a:gd name="T36" fmla="*/ 0 w 118"/>
                <a:gd name="T37" fmla="*/ 0 h 154"/>
                <a:gd name="T38" fmla="*/ 0 w 118"/>
                <a:gd name="T39" fmla="*/ 0 h 154"/>
                <a:gd name="T40" fmla="*/ 0 w 118"/>
                <a:gd name="T41" fmla="*/ 0 h 154"/>
                <a:gd name="T42" fmla="*/ 0 w 118"/>
                <a:gd name="T43" fmla="*/ 0 h 154"/>
                <a:gd name="T44" fmla="*/ 0 w 118"/>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
                <a:gd name="T70" fmla="*/ 0 h 154"/>
                <a:gd name="T71" fmla="*/ 118 w 118"/>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 h="154">
                  <a:moveTo>
                    <a:pt x="88" y="6"/>
                  </a:moveTo>
                  <a:lnTo>
                    <a:pt x="116" y="77"/>
                  </a:lnTo>
                  <a:lnTo>
                    <a:pt x="118" y="85"/>
                  </a:lnTo>
                  <a:lnTo>
                    <a:pt x="118" y="95"/>
                  </a:lnTo>
                  <a:lnTo>
                    <a:pt x="116" y="103"/>
                  </a:lnTo>
                  <a:lnTo>
                    <a:pt x="112" y="108"/>
                  </a:lnTo>
                  <a:lnTo>
                    <a:pt x="14" y="152"/>
                  </a:lnTo>
                  <a:lnTo>
                    <a:pt x="6" y="154"/>
                  </a:lnTo>
                  <a:lnTo>
                    <a:pt x="2" y="150"/>
                  </a:lnTo>
                  <a:lnTo>
                    <a:pt x="0" y="140"/>
                  </a:lnTo>
                  <a:lnTo>
                    <a:pt x="1" y="127"/>
                  </a:lnTo>
                  <a:lnTo>
                    <a:pt x="4" y="112"/>
                  </a:lnTo>
                  <a:lnTo>
                    <a:pt x="9" y="95"/>
                  </a:lnTo>
                  <a:lnTo>
                    <a:pt x="14" y="77"/>
                  </a:lnTo>
                  <a:lnTo>
                    <a:pt x="21" y="61"/>
                  </a:lnTo>
                  <a:lnTo>
                    <a:pt x="29" y="46"/>
                  </a:lnTo>
                  <a:lnTo>
                    <a:pt x="38" y="33"/>
                  </a:lnTo>
                  <a:lnTo>
                    <a:pt x="48" y="21"/>
                  </a:lnTo>
                  <a:lnTo>
                    <a:pt x="58" y="12"/>
                  </a:lnTo>
                  <a:lnTo>
                    <a:pt x="67" y="4"/>
                  </a:lnTo>
                  <a:lnTo>
                    <a:pt x="76" y="0"/>
                  </a:lnTo>
                  <a:lnTo>
                    <a:pt x="83"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09" name="Freeform 398"/>
            <p:cNvSpPr/>
            <p:nvPr/>
          </p:nvSpPr>
          <p:spPr bwMode="auto">
            <a:xfrm>
              <a:off x="1207" y="3099"/>
              <a:ext cx="13" cy="16"/>
            </a:xfrm>
            <a:custGeom>
              <a:avLst/>
              <a:gdLst>
                <a:gd name="T0" fmla="*/ 0 w 287"/>
                <a:gd name="T1" fmla="*/ 0 h 280"/>
                <a:gd name="T2" fmla="*/ 0 w 287"/>
                <a:gd name="T3" fmla="*/ 0 h 280"/>
                <a:gd name="T4" fmla="*/ 0 w 287"/>
                <a:gd name="T5" fmla="*/ 0 h 280"/>
                <a:gd name="T6" fmla="*/ 0 w 287"/>
                <a:gd name="T7" fmla="*/ 0 h 280"/>
                <a:gd name="T8" fmla="*/ 0 w 287"/>
                <a:gd name="T9" fmla="*/ 0 h 280"/>
                <a:gd name="T10" fmla="*/ 0 60000 65536"/>
                <a:gd name="T11" fmla="*/ 0 60000 65536"/>
                <a:gd name="T12" fmla="*/ 0 60000 65536"/>
                <a:gd name="T13" fmla="*/ 0 60000 65536"/>
                <a:gd name="T14" fmla="*/ 0 60000 65536"/>
                <a:gd name="T15" fmla="*/ 0 w 287"/>
                <a:gd name="T16" fmla="*/ 0 h 280"/>
                <a:gd name="T17" fmla="*/ 287 w 287"/>
                <a:gd name="T18" fmla="*/ 280 h 280"/>
              </a:gdLst>
              <a:ahLst/>
              <a:cxnLst>
                <a:cxn ang="T10">
                  <a:pos x="T0" y="T1"/>
                </a:cxn>
                <a:cxn ang="T11">
                  <a:pos x="T2" y="T3"/>
                </a:cxn>
                <a:cxn ang="T12">
                  <a:pos x="T4" y="T5"/>
                </a:cxn>
                <a:cxn ang="T13">
                  <a:pos x="T6" y="T7"/>
                </a:cxn>
                <a:cxn ang="T14">
                  <a:pos x="T8" y="T9"/>
                </a:cxn>
              </a:cxnLst>
              <a:rect l="T15" t="T16" r="T17" b="T18"/>
              <a:pathLst>
                <a:path w="287" h="280">
                  <a:moveTo>
                    <a:pt x="287" y="186"/>
                  </a:moveTo>
                  <a:lnTo>
                    <a:pt x="78" y="280"/>
                  </a:lnTo>
                  <a:lnTo>
                    <a:pt x="0" y="93"/>
                  </a:lnTo>
                  <a:lnTo>
                    <a:pt x="210" y="0"/>
                  </a:lnTo>
                  <a:lnTo>
                    <a:pt x="287" y="18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10" name="Freeform 399"/>
            <p:cNvSpPr/>
            <p:nvPr/>
          </p:nvSpPr>
          <p:spPr bwMode="auto">
            <a:xfrm>
              <a:off x="1209" y="3102"/>
              <a:ext cx="11" cy="12"/>
            </a:xfrm>
            <a:custGeom>
              <a:avLst/>
              <a:gdLst>
                <a:gd name="T0" fmla="*/ 0 w 227"/>
                <a:gd name="T1" fmla="*/ 0 h 203"/>
                <a:gd name="T2" fmla="*/ 0 w 227"/>
                <a:gd name="T3" fmla="*/ 0 h 203"/>
                <a:gd name="T4" fmla="*/ 0 w 227"/>
                <a:gd name="T5" fmla="*/ 0 h 203"/>
                <a:gd name="T6" fmla="*/ 0 w 227"/>
                <a:gd name="T7" fmla="*/ 0 h 203"/>
                <a:gd name="T8" fmla="*/ 0 w 227"/>
                <a:gd name="T9" fmla="*/ 0 h 203"/>
                <a:gd name="T10" fmla="*/ 0 60000 65536"/>
                <a:gd name="T11" fmla="*/ 0 60000 65536"/>
                <a:gd name="T12" fmla="*/ 0 60000 65536"/>
                <a:gd name="T13" fmla="*/ 0 60000 65536"/>
                <a:gd name="T14" fmla="*/ 0 60000 65536"/>
                <a:gd name="T15" fmla="*/ 0 w 227"/>
                <a:gd name="T16" fmla="*/ 0 h 203"/>
                <a:gd name="T17" fmla="*/ 227 w 227"/>
                <a:gd name="T18" fmla="*/ 203 h 203"/>
              </a:gdLst>
              <a:ahLst/>
              <a:cxnLst>
                <a:cxn ang="T10">
                  <a:pos x="T0" y="T1"/>
                </a:cxn>
                <a:cxn ang="T11">
                  <a:pos x="T2" y="T3"/>
                </a:cxn>
                <a:cxn ang="T12">
                  <a:pos x="T4" y="T5"/>
                </a:cxn>
                <a:cxn ang="T13">
                  <a:pos x="T6" y="T7"/>
                </a:cxn>
                <a:cxn ang="T14">
                  <a:pos x="T8" y="T9"/>
                </a:cxn>
              </a:cxnLst>
              <a:rect l="T15" t="T16" r="T17" b="T18"/>
              <a:pathLst>
                <a:path w="227" h="203">
                  <a:moveTo>
                    <a:pt x="227" y="125"/>
                  </a:moveTo>
                  <a:lnTo>
                    <a:pt x="53" y="203"/>
                  </a:lnTo>
                  <a:lnTo>
                    <a:pt x="0" y="78"/>
                  </a:lnTo>
                  <a:lnTo>
                    <a:pt x="175" y="0"/>
                  </a:lnTo>
                  <a:lnTo>
                    <a:pt x="227" y="125"/>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11" name="Freeform 400"/>
            <p:cNvSpPr/>
            <p:nvPr/>
          </p:nvSpPr>
          <p:spPr bwMode="auto">
            <a:xfrm>
              <a:off x="1209" y="310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4" y="72"/>
                  </a:moveTo>
                  <a:lnTo>
                    <a:pt x="167" y="0"/>
                  </a:lnTo>
                  <a:lnTo>
                    <a:pt x="171" y="0"/>
                  </a:lnTo>
                  <a:lnTo>
                    <a:pt x="175" y="2"/>
                  </a:lnTo>
                  <a:lnTo>
                    <a:pt x="180" y="6"/>
                  </a:lnTo>
                  <a:lnTo>
                    <a:pt x="183" y="12"/>
                  </a:lnTo>
                  <a:lnTo>
                    <a:pt x="236" y="141"/>
                  </a:lnTo>
                  <a:lnTo>
                    <a:pt x="238" y="147"/>
                  </a:lnTo>
                  <a:lnTo>
                    <a:pt x="238" y="154"/>
                  </a:lnTo>
                  <a:lnTo>
                    <a:pt x="237" y="159"/>
                  </a:lnTo>
                  <a:lnTo>
                    <a:pt x="234" y="162"/>
                  </a:lnTo>
                  <a:lnTo>
                    <a:pt x="73" y="234"/>
                  </a:lnTo>
                  <a:lnTo>
                    <a:pt x="69" y="234"/>
                  </a:lnTo>
                  <a:lnTo>
                    <a:pt x="63" y="232"/>
                  </a:lnTo>
                  <a:lnTo>
                    <a:pt x="59" y="227"/>
                  </a:lnTo>
                  <a:lnTo>
                    <a:pt x="55" y="221"/>
                  </a:lnTo>
                  <a:lnTo>
                    <a:pt x="2" y="94"/>
                  </a:lnTo>
                  <a:lnTo>
                    <a:pt x="0" y="86"/>
                  </a:lnTo>
                  <a:lnTo>
                    <a:pt x="0" y="80"/>
                  </a:lnTo>
                  <a:lnTo>
                    <a:pt x="1" y="76"/>
                  </a:lnTo>
                  <a:lnTo>
                    <a:pt x="4" y="72"/>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12" name="Freeform 401"/>
            <p:cNvSpPr/>
            <p:nvPr/>
          </p:nvSpPr>
          <p:spPr bwMode="auto">
            <a:xfrm>
              <a:off x="1209" y="310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1" y="0"/>
                  </a:lnTo>
                  <a:lnTo>
                    <a:pt x="145"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3"/>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13" name="Freeform 402"/>
            <p:cNvSpPr/>
            <p:nvPr/>
          </p:nvSpPr>
          <p:spPr bwMode="auto">
            <a:xfrm>
              <a:off x="1212" y="3103"/>
              <a:ext cx="6" cy="8"/>
            </a:xfrm>
            <a:custGeom>
              <a:avLst/>
              <a:gdLst>
                <a:gd name="T0" fmla="*/ 0 w 119"/>
                <a:gd name="T1" fmla="*/ 0 h 154"/>
                <a:gd name="T2" fmla="*/ 0 w 119"/>
                <a:gd name="T3" fmla="*/ 0 h 154"/>
                <a:gd name="T4" fmla="*/ 0 w 119"/>
                <a:gd name="T5" fmla="*/ 0 h 154"/>
                <a:gd name="T6" fmla="*/ 0 w 119"/>
                <a:gd name="T7" fmla="*/ 0 h 154"/>
                <a:gd name="T8" fmla="*/ 0 w 119"/>
                <a:gd name="T9" fmla="*/ 0 h 154"/>
                <a:gd name="T10" fmla="*/ 0 w 119"/>
                <a:gd name="T11" fmla="*/ 0 h 154"/>
                <a:gd name="T12" fmla="*/ 0 w 119"/>
                <a:gd name="T13" fmla="*/ 0 h 154"/>
                <a:gd name="T14" fmla="*/ 0 w 119"/>
                <a:gd name="T15" fmla="*/ 0 h 154"/>
                <a:gd name="T16" fmla="*/ 0 w 119"/>
                <a:gd name="T17" fmla="*/ 0 h 154"/>
                <a:gd name="T18" fmla="*/ 0 w 119"/>
                <a:gd name="T19" fmla="*/ 0 h 154"/>
                <a:gd name="T20" fmla="*/ 0 w 119"/>
                <a:gd name="T21" fmla="*/ 0 h 154"/>
                <a:gd name="T22" fmla="*/ 0 w 119"/>
                <a:gd name="T23" fmla="*/ 0 h 154"/>
                <a:gd name="T24" fmla="*/ 0 w 119"/>
                <a:gd name="T25" fmla="*/ 0 h 154"/>
                <a:gd name="T26" fmla="*/ 0 w 119"/>
                <a:gd name="T27" fmla="*/ 0 h 154"/>
                <a:gd name="T28" fmla="*/ 0 w 119"/>
                <a:gd name="T29" fmla="*/ 0 h 154"/>
                <a:gd name="T30" fmla="*/ 0 w 119"/>
                <a:gd name="T31" fmla="*/ 0 h 154"/>
                <a:gd name="T32" fmla="*/ 0 w 119"/>
                <a:gd name="T33" fmla="*/ 0 h 154"/>
                <a:gd name="T34" fmla="*/ 0 w 119"/>
                <a:gd name="T35" fmla="*/ 0 h 154"/>
                <a:gd name="T36" fmla="*/ 0 w 119"/>
                <a:gd name="T37" fmla="*/ 0 h 154"/>
                <a:gd name="T38" fmla="*/ 0 w 119"/>
                <a:gd name="T39" fmla="*/ 0 h 154"/>
                <a:gd name="T40" fmla="*/ 0 w 119"/>
                <a:gd name="T41" fmla="*/ 0 h 154"/>
                <a:gd name="T42" fmla="*/ 0 w 119"/>
                <a:gd name="T43" fmla="*/ 0 h 154"/>
                <a:gd name="T44" fmla="*/ 0 w 119"/>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9"/>
                <a:gd name="T70" fmla="*/ 0 h 154"/>
                <a:gd name="T71" fmla="*/ 119 w 119"/>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9" h="154">
                  <a:moveTo>
                    <a:pt x="88" y="6"/>
                  </a:moveTo>
                  <a:lnTo>
                    <a:pt x="116" y="78"/>
                  </a:lnTo>
                  <a:lnTo>
                    <a:pt x="118" y="86"/>
                  </a:lnTo>
                  <a:lnTo>
                    <a:pt x="119" y="95"/>
                  </a:lnTo>
                  <a:lnTo>
                    <a:pt x="117" y="103"/>
                  </a:lnTo>
                  <a:lnTo>
                    <a:pt x="112" y="109"/>
                  </a:lnTo>
                  <a:lnTo>
                    <a:pt x="14" y="152"/>
                  </a:lnTo>
                  <a:lnTo>
                    <a:pt x="6" y="154"/>
                  </a:lnTo>
                  <a:lnTo>
                    <a:pt x="2" y="150"/>
                  </a:lnTo>
                  <a:lnTo>
                    <a:pt x="0" y="140"/>
                  </a:lnTo>
                  <a:lnTo>
                    <a:pt x="1" y="128"/>
                  </a:lnTo>
                  <a:lnTo>
                    <a:pt x="4" y="112"/>
                  </a:lnTo>
                  <a:lnTo>
                    <a:pt x="9" y="95"/>
                  </a:lnTo>
                  <a:lnTo>
                    <a:pt x="14" y="78"/>
                  </a:lnTo>
                  <a:lnTo>
                    <a:pt x="21" y="61"/>
                  </a:lnTo>
                  <a:lnTo>
                    <a:pt x="29" y="46"/>
                  </a:lnTo>
                  <a:lnTo>
                    <a:pt x="38" y="33"/>
                  </a:lnTo>
                  <a:lnTo>
                    <a:pt x="48" y="21"/>
                  </a:lnTo>
                  <a:lnTo>
                    <a:pt x="58" y="12"/>
                  </a:lnTo>
                  <a:lnTo>
                    <a:pt x="67" y="4"/>
                  </a:lnTo>
                  <a:lnTo>
                    <a:pt x="76" y="0"/>
                  </a:lnTo>
                  <a:lnTo>
                    <a:pt x="82"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14" name="Freeform 403"/>
            <p:cNvSpPr/>
            <p:nvPr/>
          </p:nvSpPr>
          <p:spPr bwMode="auto">
            <a:xfrm>
              <a:off x="1232" y="3092"/>
              <a:ext cx="4" cy="6"/>
            </a:xfrm>
            <a:custGeom>
              <a:avLst/>
              <a:gdLst>
                <a:gd name="T0" fmla="*/ 0 w 100"/>
                <a:gd name="T1" fmla="*/ 0 h 104"/>
                <a:gd name="T2" fmla="*/ 0 w 100"/>
                <a:gd name="T3" fmla="*/ 0 h 104"/>
                <a:gd name="T4" fmla="*/ 0 w 100"/>
                <a:gd name="T5" fmla="*/ 0 h 104"/>
                <a:gd name="T6" fmla="*/ 0 w 100"/>
                <a:gd name="T7" fmla="*/ 0 h 104"/>
                <a:gd name="T8" fmla="*/ 0 w 100"/>
                <a:gd name="T9" fmla="*/ 0 h 104"/>
                <a:gd name="T10" fmla="*/ 0 w 100"/>
                <a:gd name="T11" fmla="*/ 0 h 104"/>
                <a:gd name="T12" fmla="*/ 0 w 100"/>
                <a:gd name="T13" fmla="*/ 0 h 104"/>
                <a:gd name="T14" fmla="*/ 0 w 100"/>
                <a:gd name="T15" fmla="*/ 0 h 104"/>
                <a:gd name="T16" fmla="*/ 0 w 100"/>
                <a:gd name="T17" fmla="*/ 0 h 104"/>
                <a:gd name="T18" fmla="*/ 0 w 100"/>
                <a:gd name="T19" fmla="*/ 0 h 104"/>
                <a:gd name="T20" fmla="*/ 0 w 100"/>
                <a:gd name="T21" fmla="*/ 0 h 104"/>
                <a:gd name="T22" fmla="*/ 0 w 100"/>
                <a:gd name="T23" fmla="*/ 0 h 104"/>
                <a:gd name="T24" fmla="*/ 0 w 100"/>
                <a:gd name="T25" fmla="*/ 0 h 104"/>
                <a:gd name="T26" fmla="*/ 0 w 100"/>
                <a:gd name="T27" fmla="*/ 0 h 104"/>
                <a:gd name="T28" fmla="*/ 0 w 100"/>
                <a:gd name="T29" fmla="*/ 0 h 104"/>
                <a:gd name="T30" fmla="*/ 0 w 100"/>
                <a:gd name="T31" fmla="*/ 0 h 104"/>
                <a:gd name="T32" fmla="*/ 0 w 100"/>
                <a:gd name="T33" fmla="*/ 0 h 104"/>
                <a:gd name="T34" fmla="*/ 0 w 100"/>
                <a:gd name="T35" fmla="*/ 0 h 104"/>
                <a:gd name="T36" fmla="*/ 0 w 100"/>
                <a:gd name="T37" fmla="*/ 0 h 104"/>
                <a:gd name="T38" fmla="*/ 0 w 100"/>
                <a:gd name="T39" fmla="*/ 0 h 104"/>
                <a:gd name="T40" fmla="*/ 0 w 100"/>
                <a:gd name="T41" fmla="*/ 0 h 104"/>
                <a:gd name="T42" fmla="*/ 0 w 100"/>
                <a:gd name="T43" fmla="*/ 0 h 104"/>
                <a:gd name="T44" fmla="*/ 0 w 100"/>
                <a:gd name="T45" fmla="*/ 0 h 104"/>
                <a:gd name="T46" fmla="*/ 0 w 100"/>
                <a:gd name="T47" fmla="*/ 0 h 104"/>
                <a:gd name="T48" fmla="*/ 0 w 100"/>
                <a:gd name="T49" fmla="*/ 0 h 104"/>
                <a:gd name="T50" fmla="*/ 0 w 100"/>
                <a:gd name="T51" fmla="*/ 0 h 104"/>
                <a:gd name="T52" fmla="*/ 0 w 100"/>
                <a:gd name="T53" fmla="*/ 0 h 104"/>
                <a:gd name="T54" fmla="*/ 0 w 100"/>
                <a:gd name="T55" fmla="*/ 0 h 104"/>
                <a:gd name="T56" fmla="*/ 0 w 100"/>
                <a:gd name="T57" fmla="*/ 0 h 104"/>
                <a:gd name="T58" fmla="*/ 0 w 100"/>
                <a:gd name="T59" fmla="*/ 0 h 104"/>
                <a:gd name="T60" fmla="*/ 0 w 100"/>
                <a:gd name="T61" fmla="*/ 0 h 104"/>
                <a:gd name="T62" fmla="*/ 0 w 100"/>
                <a:gd name="T63" fmla="*/ 0 h 104"/>
                <a:gd name="T64" fmla="*/ 0 w 100"/>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4"/>
                <a:gd name="T101" fmla="*/ 100 w 10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4">
                  <a:moveTo>
                    <a:pt x="50" y="104"/>
                  </a:moveTo>
                  <a:lnTo>
                    <a:pt x="40" y="103"/>
                  </a:lnTo>
                  <a:lnTo>
                    <a:pt x="31" y="99"/>
                  </a:lnTo>
                  <a:lnTo>
                    <a:pt x="23" y="95"/>
                  </a:lnTo>
                  <a:lnTo>
                    <a:pt x="15" y="89"/>
                  </a:lnTo>
                  <a:lnTo>
                    <a:pt x="8" y="80"/>
                  </a:lnTo>
                  <a:lnTo>
                    <a:pt x="4" y="72"/>
                  </a:lnTo>
                  <a:lnTo>
                    <a:pt x="1" y="62"/>
                  </a:lnTo>
                  <a:lnTo>
                    <a:pt x="0" y="52"/>
                  </a:lnTo>
                  <a:lnTo>
                    <a:pt x="1" y="41"/>
                  </a:lnTo>
                  <a:lnTo>
                    <a:pt x="4" y="32"/>
                  </a:lnTo>
                  <a:lnTo>
                    <a:pt x="8" y="23"/>
                  </a:lnTo>
                  <a:lnTo>
                    <a:pt x="15" y="15"/>
                  </a:lnTo>
                  <a:lnTo>
                    <a:pt x="23" y="9"/>
                  </a:lnTo>
                  <a:lnTo>
                    <a:pt x="31" y="5"/>
                  </a:lnTo>
                  <a:lnTo>
                    <a:pt x="40" y="1"/>
                  </a:lnTo>
                  <a:lnTo>
                    <a:pt x="50" y="0"/>
                  </a:lnTo>
                  <a:lnTo>
                    <a:pt x="60" y="1"/>
                  </a:lnTo>
                  <a:lnTo>
                    <a:pt x="70" y="5"/>
                  </a:lnTo>
                  <a:lnTo>
                    <a:pt x="78" y="9"/>
                  </a:lnTo>
                  <a:lnTo>
                    <a:pt x="86" y="15"/>
                  </a:lnTo>
                  <a:lnTo>
                    <a:pt x="92" y="23"/>
                  </a:lnTo>
                  <a:lnTo>
                    <a:pt x="96" y="32"/>
                  </a:lnTo>
                  <a:lnTo>
                    <a:pt x="99" y="41"/>
                  </a:lnTo>
                  <a:lnTo>
                    <a:pt x="100" y="52"/>
                  </a:lnTo>
                  <a:lnTo>
                    <a:pt x="99" y="62"/>
                  </a:lnTo>
                  <a:lnTo>
                    <a:pt x="96" y="72"/>
                  </a:lnTo>
                  <a:lnTo>
                    <a:pt x="92" y="80"/>
                  </a:lnTo>
                  <a:lnTo>
                    <a:pt x="86" y="89"/>
                  </a:lnTo>
                  <a:lnTo>
                    <a:pt x="78" y="95"/>
                  </a:lnTo>
                  <a:lnTo>
                    <a:pt x="70" y="99"/>
                  </a:lnTo>
                  <a:lnTo>
                    <a:pt x="60" y="103"/>
                  </a:lnTo>
                  <a:lnTo>
                    <a:pt x="50" y="104"/>
                  </a:lnTo>
                  <a:close/>
                </a:path>
              </a:pathLst>
            </a:custGeom>
            <a:solidFill>
              <a:srgbClr val="61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15" name="Freeform 404"/>
            <p:cNvSpPr/>
            <p:nvPr/>
          </p:nvSpPr>
          <p:spPr bwMode="auto">
            <a:xfrm>
              <a:off x="1163" y="3131"/>
              <a:ext cx="5" cy="5"/>
            </a:xfrm>
            <a:custGeom>
              <a:avLst/>
              <a:gdLst>
                <a:gd name="T0" fmla="*/ 0 w 100"/>
                <a:gd name="T1" fmla="*/ 0 h 103"/>
                <a:gd name="T2" fmla="*/ 0 w 100"/>
                <a:gd name="T3" fmla="*/ 0 h 103"/>
                <a:gd name="T4" fmla="*/ 0 w 100"/>
                <a:gd name="T5" fmla="*/ 0 h 103"/>
                <a:gd name="T6" fmla="*/ 0 w 100"/>
                <a:gd name="T7" fmla="*/ 0 h 103"/>
                <a:gd name="T8" fmla="*/ 0 w 100"/>
                <a:gd name="T9" fmla="*/ 0 h 103"/>
                <a:gd name="T10" fmla="*/ 0 w 100"/>
                <a:gd name="T11" fmla="*/ 0 h 103"/>
                <a:gd name="T12" fmla="*/ 0 w 100"/>
                <a:gd name="T13" fmla="*/ 0 h 103"/>
                <a:gd name="T14" fmla="*/ 0 w 100"/>
                <a:gd name="T15" fmla="*/ 0 h 103"/>
                <a:gd name="T16" fmla="*/ 0 w 100"/>
                <a:gd name="T17" fmla="*/ 0 h 103"/>
                <a:gd name="T18" fmla="*/ 0 w 100"/>
                <a:gd name="T19" fmla="*/ 0 h 103"/>
                <a:gd name="T20" fmla="*/ 0 w 100"/>
                <a:gd name="T21" fmla="*/ 0 h 103"/>
                <a:gd name="T22" fmla="*/ 0 w 100"/>
                <a:gd name="T23" fmla="*/ 0 h 103"/>
                <a:gd name="T24" fmla="*/ 0 w 100"/>
                <a:gd name="T25" fmla="*/ 0 h 103"/>
                <a:gd name="T26" fmla="*/ 0 w 100"/>
                <a:gd name="T27" fmla="*/ 0 h 103"/>
                <a:gd name="T28" fmla="*/ 0 w 100"/>
                <a:gd name="T29" fmla="*/ 0 h 103"/>
                <a:gd name="T30" fmla="*/ 0 w 100"/>
                <a:gd name="T31" fmla="*/ 0 h 103"/>
                <a:gd name="T32" fmla="*/ 0 w 100"/>
                <a:gd name="T33" fmla="*/ 0 h 103"/>
                <a:gd name="T34" fmla="*/ 0 w 100"/>
                <a:gd name="T35" fmla="*/ 0 h 103"/>
                <a:gd name="T36" fmla="*/ 0 w 100"/>
                <a:gd name="T37" fmla="*/ 0 h 103"/>
                <a:gd name="T38" fmla="*/ 0 w 100"/>
                <a:gd name="T39" fmla="*/ 0 h 103"/>
                <a:gd name="T40" fmla="*/ 0 w 100"/>
                <a:gd name="T41" fmla="*/ 0 h 103"/>
                <a:gd name="T42" fmla="*/ 0 w 100"/>
                <a:gd name="T43" fmla="*/ 0 h 103"/>
                <a:gd name="T44" fmla="*/ 0 w 100"/>
                <a:gd name="T45" fmla="*/ 0 h 103"/>
                <a:gd name="T46" fmla="*/ 0 w 100"/>
                <a:gd name="T47" fmla="*/ 0 h 103"/>
                <a:gd name="T48" fmla="*/ 0 w 100"/>
                <a:gd name="T49" fmla="*/ 0 h 103"/>
                <a:gd name="T50" fmla="*/ 0 w 100"/>
                <a:gd name="T51" fmla="*/ 0 h 103"/>
                <a:gd name="T52" fmla="*/ 0 w 100"/>
                <a:gd name="T53" fmla="*/ 0 h 103"/>
                <a:gd name="T54" fmla="*/ 0 w 100"/>
                <a:gd name="T55" fmla="*/ 0 h 103"/>
                <a:gd name="T56" fmla="*/ 0 w 100"/>
                <a:gd name="T57" fmla="*/ 0 h 103"/>
                <a:gd name="T58" fmla="*/ 0 w 100"/>
                <a:gd name="T59" fmla="*/ 0 h 103"/>
                <a:gd name="T60" fmla="*/ 0 w 100"/>
                <a:gd name="T61" fmla="*/ 0 h 103"/>
                <a:gd name="T62" fmla="*/ 0 w 100"/>
                <a:gd name="T63" fmla="*/ 0 h 103"/>
                <a:gd name="T64" fmla="*/ 0 w 100"/>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3"/>
                <a:gd name="T101" fmla="*/ 100 w 100"/>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3">
                  <a:moveTo>
                    <a:pt x="50" y="103"/>
                  </a:moveTo>
                  <a:lnTo>
                    <a:pt x="39" y="102"/>
                  </a:lnTo>
                  <a:lnTo>
                    <a:pt x="30" y="99"/>
                  </a:lnTo>
                  <a:lnTo>
                    <a:pt x="22" y="95"/>
                  </a:lnTo>
                  <a:lnTo>
                    <a:pt x="14" y="88"/>
                  </a:lnTo>
                  <a:lnTo>
                    <a:pt x="8" y="80"/>
                  </a:lnTo>
                  <a:lnTo>
                    <a:pt x="4" y="71"/>
                  </a:lnTo>
                  <a:lnTo>
                    <a:pt x="1" y="62"/>
                  </a:lnTo>
                  <a:lnTo>
                    <a:pt x="0" y="51"/>
                  </a:lnTo>
                  <a:lnTo>
                    <a:pt x="1" y="41"/>
                  </a:lnTo>
                  <a:lnTo>
                    <a:pt x="4" y="31"/>
                  </a:lnTo>
                  <a:lnTo>
                    <a:pt x="8" y="23"/>
                  </a:lnTo>
                  <a:lnTo>
                    <a:pt x="14" y="15"/>
                  </a:lnTo>
                  <a:lnTo>
                    <a:pt x="22" y="8"/>
                  </a:lnTo>
                  <a:lnTo>
                    <a:pt x="30" y="4"/>
                  </a:lnTo>
                  <a:lnTo>
                    <a:pt x="39" y="1"/>
                  </a:lnTo>
                  <a:lnTo>
                    <a:pt x="50" y="0"/>
                  </a:lnTo>
                  <a:lnTo>
                    <a:pt x="60" y="1"/>
                  </a:lnTo>
                  <a:lnTo>
                    <a:pt x="69" y="4"/>
                  </a:lnTo>
                  <a:lnTo>
                    <a:pt x="77" y="8"/>
                  </a:lnTo>
                  <a:lnTo>
                    <a:pt x="85" y="15"/>
                  </a:lnTo>
                  <a:lnTo>
                    <a:pt x="91" y="23"/>
                  </a:lnTo>
                  <a:lnTo>
                    <a:pt x="96" y="31"/>
                  </a:lnTo>
                  <a:lnTo>
                    <a:pt x="99" y="41"/>
                  </a:lnTo>
                  <a:lnTo>
                    <a:pt x="100" y="51"/>
                  </a:lnTo>
                  <a:lnTo>
                    <a:pt x="99" y="62"/>
                  </a:lnTo>
                  <a:lnTo>
                    <a:pt x="96" y="71"/>
                  </a:lnTo>
                  <a:lnTo>
                    <a:pt x="91" y="80"/>
                  </a:lnTo>
                  <a:lnTo>
                    <a:pt x="85" y="88"/>
                  </a:lnTo>
                  <a:lnTo>
                    <a:pt x="77" y="95"/>
                  </a:lnTo>
                  <a:lnTo>
                    <a:pt x="69" y="99"/>
                  </a:lnTo>
                  <a:lnTo>
                    <a:pt x="60" y="102"/>
                  </a:lnTo>
                  <a:lnTo>
                    <a:pt x="50" y="103"/>
                  </a:lnTo>
                  <a:close/>
                </a:path>
              </a:pathLst>
            </a:custGeom>
            <a:solidFill>
              <a:srgbClr val="61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16" name="Freeform 405"/>
            <p:cNvSpPr/>
            <p:nvPr/>
          </p:nvSpPr>
          <p:spPr bwMode="auto">
            <a:xfrm>
              <a:off x="1234" y="3094"/>
              <a:ext cx="2" cy="3"/>
            </a:xfrm>
            <a:custGeom>
              <a:avLst/>
              <a:gdLst>
                <a:gd name="T0" fmla="*/ 0 w 55"/>
                <a:gd name="T1" fmla="*/ 0 h 57"/>
                <a:gd name="T2" fmla="*/ 0 w 55"/>
                <a:gd name="T3" fmla="*/ 0 h 57"/>
                <a:gd name="T4" fmla="*/ 0 w 55"/>
                <a:gd name="T5" fmla="*/ 0 h 57"/>
                <a:gd name="T6" fmla="*/ 0 w 55"/>
                <a:gd name="T7" fmla="*/ 0 h 57"/>
                <a:gd name="T8" fmla="*/ 0 w 55"/>
                <a:gd name="T9" fmla="*/ 0 h 57"/>
                <a:gd name="T10" fmla="*/ 0 w 55"/>
                <a:gd name="T11" fmla="*/ 0 h 57"/>
                <a:gd name="T12" fmla="*/ 0 w 55"/>
                <a:gd name="T13" fmla="*/ 0 h 57"/>
                <a:gd name="T14" fmla="*/ 0 w 55"/>
                <a:gd name="T15" fmla="*/ 0 h 57"/>
                <a:gd name="T16" fmla="*/ 0 w 55"/>
                <a:gd name="T17" fmla="*/ 0 h 57"/>
                <a:gd name="T18" fmla="*/ 0 w 55"/>
                <a:gd name="T19" fmla="*/ 0 h 57"/>
                <a:gd name="T20" fmla="*/ 0 w 55"/>
                <a:gd name="T21" fmla="*/ 0 h 57"/>
                <a:gd name="T22" fmla="*/ 0 w 55"/>
                <a:gd name="T23" fmla="*/ 0 h 57"/>
                <a:gd name="T24" fmla="*/ 0 w 55"/>
                <a:gd name="T25" fmla="*/ 0 h 57"/>
                <a:gd name="T26" fmla="*/ 0 w 55"/>
                <a:gd name="T27" fmla="*/ 0 h 57"/>
                <a:gd name="T28" fmla="*/ 0 w 55"/>
                <a:gd name="T29" fmla="*/ 0 h 57"/>
                <a:gd name="T30" fmla="*/ 0 w 55"/>
                <a:gd name="T31" fmla="*/ 0 h 57"/>
                <a:gd name="T32" fmla="*/ 0 w 55"/>
                <a:gd name="T33" fmla="*/ 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7"/>
                <a:gd name="T53" fmla="*/ 55 w 55"/>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7">
                  <a:moveTo>
                    <a:pt x="28" y="57"/>
                  </a:moveTo>
                  <a:lnTo>
                    <a:pt x="16" y="55"/>
                  </a:lnTo>
                  <a:lnTo>
                    <a:pt x="8" y="49"/>
                  </a:lnTo>
                  <a:lnTo>
                    <a:pt x="2" y="40"/>
                  </a:lnTo>
                  <a:lnTo>
                    <a:pt x="0" y="28"/>
                  </a:lnTo>
                  <a:lnTo>
                    <a:pt x="2" y="17"/>
                  </a:lnTo>
                  <a:lnTo>
                    <a:pt x="8" y="8"/>
                  </a:lnTo>
                  <a:lnTo>
                    <a:pt x="16" y="2"/>
                  </a:lnTo>
                  <a:lnTo>
                    <a:pt x="28" y="0"/>
                  </a:lnTo>
                  <a:lnTo>
                    <a:pt x="39" y="2"/>
                  </a:lnTo>
                  <a:lnTo>
                    <a:pt x="47" y="8"/>
                  </a:lnTo>
                  <a:lnTo>
                    <a:pt x="53" y="17"/>
                  </a:lnTo>
                  <a:lnTo>
                    <a:pt x="55" y="28"/>
                  </a:lnTo>
                  <a:lnTo>
                    <a:pt x="53" y="40"/>
                  </a:lnTo>
                  <a:lnTo>
                    <a:pt x="47" y="49"/>
                  </a:lnTo>
                  <a:lnTo>
                    <a:pt x="39" y="55"/>
                  </a:lnTo>
                  <a:lnTo>
                    <a:pt x="28" y="57"/>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17" name="Freeform 406"/>
            <p:cNvSpPr/>
            <p:nvPr/>
          </p:nvSpPr>
          <p:spPr bwMode="auto">
            <a:xfrm>
              <a:off x="1165" y="3133"/>
              <a:ext cx="2" cy="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w 55"/>
                <a:gd name="T27" fmla="*/ 0 h 56"/>
                <a:gd name="T28" fmla="*/ 0 w 55"/>
                <a:gd name="T29" fmla="*/ 0 h 56"/>
                <a:gd name="T30" fmla="*/ 0 w 55"/>
                <a:gd name="T31" fmla="*/ 0 h 56"/>
                <a:gd name="T32" fmla="*/ 0 w 55"/>
                <a:gd name="T33" fmla="*/ 0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6"/>
                <a:gd name="T53" fmla="*/ 55 w 55"/>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6">
                  <a:moveTo>
                    <a:pt x="28" y="56"/>
                  </a:moveTo>
                  <a:lnTo>
                    <a:pt x="17" y="54"/>
                  </a:lnTo>
                  <a:lnTo>
                    <a:pt x="9" y="48"/>
                  </a:lnTo>
                  <a:lnTo>
                    <a:pt x="2" y="40"/>
                  </a:lnTo>
                  <a:lnTo>
                    <a:pt x="0" y="28"/>
                  </a:lnTo>
                  <a:lnTo>
                    <a:pt x="2" y="16"/>
                  </a:lnTo>
                  <a:lnTo>
                    <a:pt x="9" y="8"/>
                  </a:lnTo>
                  <a:lnTo>
                    <a:pt x="17" y="2"/>
                  </a:lnTo>
                  <a:lnTo>
                    <a:pt x="28" y="0"/>
                  </a:lnTo>
                  <a:lnTo>
                    <a:pt x="39" y="2"/>
                  </a:lnTo>
                  <a:lnTo>
                    <a:pt x="47" y="8"/>
                  </a:lnTo>
                  <a:lnTo>
                    <a:pt x="53" y="16"/>
                  </a:lnTo>
                  <a:lnTo>
                    <a:pt x="55" y="28"/>
                  </a:lnTo>
                  <a:lnTo>
                    <a:pt x="53" y="40"/>
                  </a:lnTo>
                  <a:lnTo>
                    <a:pt x="47" y="48"/>
                  </a:lnTo>
                  <a:lnTo>
                    <a:pt x="39" y="54"/>
                  </a:lnTo>
                  <a:lnTo>
                    <a:pt x="28" y="56"/>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18" name="Freeform 407"/>
            <p:cNvSpPr/>
            <p:nvPr/>
          </p:nvSpPr>
          <p:spPr bwMode="auto">
            <a:xfrm>
              <a:off x="1177" y="3076"/>
              <a:ext cx="29" cy="29"/>
            </a:xfrm>
            <a:custGeom>
              <a:avLst/>
              <a:gdLst>
                <a:gd name="T0" fmla="*/ 0 w 624"/>
                <a:gd name="T1" fmla="*/ 0 h 522"/>
                <a:gd name="T2" fmla="*/ 0 w 624"/>
                <a:gd name="T3" fmla="*/ 0 h 522"/>
                <a:gd name="T4" fmla="*/ 0 w 624"/>
                <a:gd name="T5" fmla="*/ 0 h 522"/>
                <a:gd name="T6" fmla="*/ 0 w 624"/>
                <a:gd name="T7" fmla="*/ 0 h 522"/>
                <a:gd name="T8" fmla="*/ 0 w 624"/>
                <a:gd name="T9" fmla="*/ 0 h 522"/>
                <a:gd name="T10" fmla="*/ 0 60000 65536"/>
                <a:gd name="T11" fmla="*/ 0 60000 65536"/>
                <a:gd name="T12" fmla="*/ 0 60000 65536"/>
                <a:gd name="T13" fmla="*/ 0 60000 65536"/>
                <a:gd name="T14" fmla="*/ 0 60000 65536"/>
                <a:gd name="T15" fmla="*/ 0 w 624"/>
                <a:gd name="T16" fmla="*/ 0 h 522"/>
                <a:gd name="T17" fmla="*/ 624 w 624"/>
                <a:gd name="T18" fmla="*/ 522 h 522"/>
              </a:gdLst>
              <a:ahLst/>
              <a:cxnLst>
                <a:cxn ang="T10">
                  <a:pos x="T0" y="T1"/>
                </a:cxn>
                <a:cxn ang="T11">
                  <a:pos x="T2" y="T3"/>
                </a:cxn>
                <a:cxn ang="T12">
                  <a:pos x="T4" y="T5"/>
                </a:cxn>
                <a:cxn ang="T13">
                  <a:pos x="T6" y="T7"/>
                </a:cxn>
                <a:cxn ang="T14">
                  <a:pos x="T8" y="T9"/>
                </a:cxn>
              </a:cxnLst>
              <a:rect l="T15" t="T16" r="T17" b="T18"/>
              <a:pathLst>
                <a:path w="624" h="522">
                  <a:moveTo>
                    <a:pt x="498" y="0"/>
                  </a:moveTo>
                  <a:lnTo>
                    <a:pt x="0" y="222"/>
                  </a:lnTo>
                  <a:lnTo>
                    <a:pt x="125" y="522"/>
                  </a:lnTo>
                  <a:lnTo>
                    <a:pt x="624" y="301"/>
                  </a:lnTo>
                  <a:lnTo>
                    <a:pt x="498" y="0"/>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19" name="Freeform 408"/>
            <p:cNvSpPr/>
            <p:nvPr/>
          </p:nvSpPr>
          <p:spPr bwMode="auto">
            <a:xfrm>
              <a:off x="1178" y="3077"/>
              <a:ext cx="27" cy="27"/>
            </a:xfrm>
            <a:custGeom>
              <a:avLst/>
              <a:gdLst>
                <a:gd name="T0" fmla="*/ 0 w 589"/>
                <a:gd name="T1" fmla="*/ 0 h 484"/>
                <a:gd name="T2" fmla="*/ 0 w 589"/>
                <a:gd name="T3" fmla="*/ 0 h 484"/>
                <a:gd name="T4" fmla="*/ 0 w 589"/>
                <a:gd name="T5" fmla="*/ 0 h 484"/>
                <a:gd name="T6" fmla="*/ 0 w 589"/>
                <a:gd name="T7" fmla="*/ 0 h 484"/>
                <a:gd name="T8" fmla="*/ 0 w 589"/>
                <a:gd name="T9" fmla="*/ 0 h 484"/>
                <a:gd name="T10" fmla="*/ 0 60000 65536"/>
                <a:gd name="T11" fmla="*/ 0 60000 65536"/>
                <a:gd name="T12" fmla="*/ 0 60000 65536"/>
                <a:gd name="T13" fmla="*/ 0 60000 65536"/>
                <a:gd name="T14" fmla="*/ 0 60000 65536"/>
                <a:gd name="T15" fmla="*/ 0 w 589"/>
                <a:gd name="T16" fmla="*/ 0 h 484"/>
                <a:gd name="T17" fmla="*/ 589 w 589"/>
                <a:gd name="T18" fmla="*/ 484 h 484"/>
              </a:gdLst>
              <a:ahLst/>
              <a:cxnLst>
                <a:cxn ang="T10">
                  <a:pos x="T0" y="T1"/>
                </a:cxn>
                <a:cxn ang="T11">
                  <a:pos x="T2" y="T3"/>
                </a:cxn>
                <a:cxn ang="T12">
                  <a:pos x="T4" y="T5"/>
                </a:cxn>
                <a:cxn ang="T13">
                  <a:pos x="T6" y="T7"/>
                </a:cxn>
                <a:cxn ang="T14">
                  <a:pos x="T8" y="T9"/>
                </a:cxn>
              </a:cxnLst>
              <a:rect l="T15" t="T16" r="T17" b="T18"/>
              <a:pathLst>
                <a:path w="589" h="484">
                  <a:moveTo>
                    <a:pt x="474" y="0"/>
                  </a:moveTo>
                  <a:lnTo>
                    <a:pt x="0" y="211"/>
                  </a:lnTo>
                  <a:lnTo>
                    <a:pt x="114" y="484"/>
                  </a:lnTo>
                  <a:lnTo>
                    <a:pt x="589" y="273"/>
                  </a:lnTo>
                  <a:lnTo>
                    <a:pt x="474" y="0"/>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20" name="Freeform 409"/>
            <p:cNvSpPr/>
            <p:nvPr/>
          </p:nvSpPr>
          <p:spPr bwMode="auto">
            <a:xfrm>
              <a:off x="1178" y="3078"/>
              <a:ext cx="27" cy="26"/>
            </a:xfrm>
            <a:custGeom>
              <a:avLst/>
              <a:gdLst>
                <a:gd name="T0" fmla="*/ 0 w 583"/>
                <a:gd name="T1" fmla="*/ 0 h 471"/>
                <a:gd name="T2" fmla="*/ 0 w 583"/>
                <a:gd name="T3" fmla="*/ 0 h 471"/>
                <a:gd name="T4" fmla="*/ 0 w 583"/>
                <a:gd name="T5" fmla="*/ 0 h 471"/>
                <a:gd name="T6" fmla="*/ 0 w 583"/>
                <a:gd name="T7" fmla="*/ 0 h 471"/>
                <a:gd name="T8" fmla="*/ 0 w 583"/>
                <a:gd name="T9" fmla="*/ 0 h 471"/>
                <a:gd name="T10" fmla="*/ 0 60000 65536"/>
                <a:gd name="T11" fmla="*/ 0 60000 65536"/>
                <a:gd name="T12" fmla="*/ 0 60000 65536"/>
                <a:gd name="T13" fmla="*/ 0 60000 65536"/>
                <a:gd name="T14" fmla="*/ 0 60000 65536"/>
                <a:gd name="T15" fmla="*/ 0 w 583"/>
                <a:gd name="T16" fmla="*/ 0 h 471"/>
                <a:gd name="T17" fmla="*/ 583 w 583"/>
                <a:gd name="T18" fmla="*/ 471 h 471"/>
              </a:gdLst>
              <a:ahLst/>
              <a:cxnLst>
                <a:cxn ang="T10">
                  <a:pos x="T0" y="T1"/>
                </a:cxn>
                <a:cxn ang="T11">
                  <a:pos x="T2" y="T3"/>
                </a:cxn>
                <a:cxn ang="T12">
                  <a:pos x="T4" y="T5"/>
                </a:cxn>
                <a:cxn ang="T13">
                  <a:pos x="T6" y="T7"/>
                </a:cxn>
                <a:cxn ang="T14">
                  <a:pos x="T8" y="T9"/>
                </a:cxn>
              </a:cxnLst>
              <a:rect l="T15" t="T16" r="T17" b="T18"/>
              <a:pathLst>
                <a:path w="583" h="471">
                  <a:moveTo>
                    <a:pt x="473" y="0"/>
                  </a:moveTo>
                  <a:lnTo>
                    <a:pt x="0" y="211"/>
                  </a:lnTo>
                  <a:lnTo>
                    <a:pt x="108" y="471"/>
                  </a:lnTo>
                  <a:lnTo>
                    <a:pt x="583" y="260"/>
                  </a:lnTo>
                  <a:lnTo>
                    <a:pt x="473" y="0"/>
                  </a:lnTo>
                  <a:close/>
                </a:path>
              </a:pathLst>
            </a:custGeom>
            <a:solidFill>
              <a:srgbClr val="878F8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21" name="Freeform 410"/>
            <p:cNvSpPr/>
            <p:nvPr/>
          </p:nvSpPr>
          <p:spPr bwMode="auto">
            <a:xfrm>
              <a:off x="1191" y="3082"/>
              <a:ext cx="10" cy="13"/>
            </a:xfrm>
            <a:custGeom>
              <a:avLst/>
              <a:gdLst>
                <a:gd name="T0" fmla="*/ 0 w 227"/>
                <a:gd name="T1" fmla="*/ 0 h 234"/>
                <a:gd name="T2" fmla="*/ 0 w 227"/>
                <a:gd name="T3" fmla="*/ 0 h 234"/>
                <a:gd name="T4" fmla="*/ 0 w 227"/>
                <a:gd name="T5" fmla="*/ 0 h 234"/>
                <a:gd name="T6" fmla="*/ 0 w 227"/>
                <a:gd name="T7" fmla="*/ 0 h 234"/>
                <a:gd name="T8" fmla="*/ 0 w 227"/>
                <a:gd name="T9" fmla="*/ 0 h 234"/>
                <a:gd name="T10" fmla="*/ 0 w 227"/>
                <a:gd name="T11" fmla="*/ 0 h 234"/>
                <a:gd name="T12" fmla="*/ 0 w 227"/>
                <a:gd name="T13" fmla="*/ 0 h 234"/>
                <a:gd name="T14" fmla="*/ 0 w 227"/>
                <a:gd name="T15" fmla="*/ 0 h 234"/>
                <a:gd name="T16" fmla="*/ 0 w 227"/>
                <a:gd name="T17" fmla="*/ 0 h 234"/>
                <a:gd name="T18" fmla="*/ 0 w 227"/>
                <a:gd name="T19" fmla="*/ 0 h 234"/>
                <a:gd name="T20" fmla="*/ 0 w 227"/>
                <a:gd name="T21" fmla="*/ 0 h 234"/>
                <a:gd name="T22" fmla="*/ 0 w 227"/>
                <a:gd name="T23" fmla="*/ 0 h 234"/>
                <a:gd name="T24" fmla="*/ 0 w 227"/>
                <a:gd name="T25" fmla="*/ 0 h 234"/>
                <a:gd name="T26" fmla="*/ 0 w 227"/>
                <a:gd name="T27" fmla="*/ 0 h 234"/>
                <a:gd name="T28" fmla="*/ 0 w 227"/>
                <a:gd name="T29" fmla="*/ 0 h 234"/>
                <a:gd name="T30" fmla="*/ 0 w 227"/>
                <a:gd name="T31" fmla="*/ 0 h 234"/>
                <a:gd name="T32" fmla="*/ 0 w 227"/>
                <a:gd name="T33" fmla="*/ 0 h 234"/>
                <a:gd name="T34" fmla="*/ 0 w 227"/>
                <a:gd name="T35" fmla="*/ 0 h 234"/>
                <a:gd name="T36" fmla="*/ 0 w 227"/>
                <a:gd name="T37" fmla="*/ 0 h 234"/>
                <a:gd name="T38" fmla="*/ 0 w 227"/>
                <a:gd name="T39" fmla="*/ 0 h 234"/>
                <a:gd name="T40" fmla="*/ 0 w 227"/>
                <a:gd name="T41" fmla="*/ 0 h 234"/>
                <a:gd name="T42" fmla="*/ 0 w 227"/>
                <a:gd name="T43" fmla="*/ 0 h 234"/>
                <a:gd name="T44" fmla="*/ 0 w 227"/>
                <a:gd name="T45" fmla="*/ 0 h 234"/>
                <a:gd name="T46" fmla="*/ 0 w 227"/>
                <a:gd name="T47" fmla="*/ 0 h 234"/>
                <a:gd name="T48" fmla="*/ 0 w 227"/>
                <a:gd name="T49" fmla="*/ 0 h 234"/>
                <a:gd name="T50" fmla="*/ 0 w 227"/>
                <a:gd name="T51" fmla="*/ 0 h 234"/>
                <a:gd name="T52" fmla="*/ 0 w 227"/>
                <a:gd name="T53" fmla="*/ 0 h 234"/>
                <a:gd name="T54" fmla="*/ 0 w 227"/>
                <a:gd name="T55" fmla="*/ 0 h 234"/>
                <a:gd name="T56" fmla="*/ 0 w 227"/>
                <a:gd name="T57" fmla="*/ 0 h 234"/>
                <a:gd name="T58" fmla="*/ 0 w 227"/>
                <a:gd name="T59" fmla="*/ 0 h 234"/>
                <a:gd name="T60" fmla="*/ 0 w 227"/>
                <a:gd name="T61" fmla="*/ 0 h 234"/>
                <a:gd name="T62" fmla="*/ 0 w 227"/>
                <a:gd name="T63" fmla="*/ 0 h 234"/>
                <a:gd name="T64" fmla="*/ 0 w 227"/>
                <a:gd name="T65" fmla="*/ 0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234"/>
                <a:gd name="T101" fmla="*/ 227 w 227"/>
                <a:gd name="T102" fmla="*/ 234 h 2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234">
                  <a:moveTo>
                    <a:pt x="159" y="223"/>
                  </a:moveTo>
                  <a:lnTo>
                    <a:pt x="137" y="231"/>
                  </a:lnTo>
                  <a:lnTo>
                    <a:pt x="115" y="234"/>
                  </a:lnTo>
                  <a:lnTo>
                    <a:pt x="93" y="232"/>
                  </a:lnTo>
                  <a:lnTo>
                    <a:pt x="73" y="225"/>
                  </a:lnTo>
                  <a:lnTo>
                    <a:pt x="54" y="215"/>
                  </a:lnTo>
                  <a:lnTo>
                    <a:pt x="36" y="201"/>
                  </a:lnTo>
                  <a:lnTo>
                    <a:pt x="22" y="184"/>
                  </a:lnTo>
                  <a:lnTo>
                    <a:pt x="11" y="163"/>
                  </a:lnTo>
                  <a:lnTo>
                    <a:pt x="4" y="141"/>
                  </a:lnTo>
                  <a:lnTo>
                    <a:pt x="0" y="118"/>
                  </a:lnTo>
                  <a:lnTo>
                    <a:pt x="3" y="96"/>
                  </a:lnTo>
                  <a:lnTo>
                    <a:pt x="9" y="74"/>
                  </a:lnTo>
                  <a:lnTo>
                    <a:pt x="19" y="55"/>
                  </a:lnTo>
                  <a:lnTo>
                    <a:pt x="32" y="37"/>
                  </a:lnTo>
                  <a:lnTo>
                    <a:pt x="48" y="22"/>
                  </a:lnTo>
                  <a:lnTo>
                    <a:pt x="69" y="10"/>
                  </a:lnTo>
                  <a:lnTo>
                    <a:pt x="90" y="3"/>
                  </a:lnTo>
                  <a:lnTo>
                    <a:pt x="113" y="0"/>
                  </a:lnTo>
                  <a:lnTo>
                    <a:pt x="134" y="2"/>
                  </a:lnTo>
                  <a:lnTo>
                    <a:pt x="156" y="8"/>
                  </a:lnTo>
                  <a:lnTo>
                    <a:pt x="174" y="19"/>
                  </a:lnTo>
                  <a:lnTo>
                    <a:pt x="191" y="32"/>
                  </a:lnTo>
                  <a:lnTo>
                    <a:pt x="206" y="49"/>
                  </a:lnTo>
                  <a:lnTo>
                    <a:pt x="217" y="70"/>
                  </a:lnTo>
                  <a:lnTo>
                    <a:pt x="224" y="93"/>
                  </a:lnTo>
                  <a:lnTo>
                    <a:pt x="227" y="116"/>
                  </a:lnTo>
                  <a:lnTo>
                    <a:pt x="225" y="138"/>
                  </a:lnTo>
                  <a:lnTo>
                    <a:pt x="219" y="159"/>
                  </a:lnTo>
                  <a:lnTo>
                    <a:pt x="209" y="179"/>
                  </a:lnTo>
                  <a:lnTo>
                    <a:pt x="195" y="197"/>
                  </a:lnTo>
                  <a:lnTo>
                    <a:pt x="179" y="212"/>
                  </a:lnTo>
                  <a:lnTo>
                    <a:pt x="159" y="223"/>
                  </a:lnTo>
                  <a:close/>
                </a:path>
              </a:pathLst>
            </a:custGeom>
            <a:solidFill>
              <a:srgbClr val="E3333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22" name="Freeform 411"/>
            <p:cNvSpPr/>
            <p:nvPr/>
          </p:nvSpPr>
          <p:spPr bwMode="auto">
            <a:xfrm>
              <a:off x="1191" y="3082"/>
              <a:ext cx="10" cy="12"/>
            </a:xfrm>
            <a:custGeom>
              <a:avLst/>
              <a:gdLst>
                <a:gd name="T0" fmla="*/ 0 w 208"/>
                <a:gd name="T1" fmla="*/ 0 h 214"/>
                <a:gd name="T2" fmla="*/ 0 w 208"/>
                <a:gd name="T3" fmla="*/ 0 h 214"/>
                <a:gd name="T4" fmla="*/ 0 w 208"/>
                <a:gd name="T5" fmla="*/ 0 h 214"/>
                <a:gd name="T6" fmla="*/ 0 w 208"/>
                <a:gd name="T7" fmla="*/ 0 h 214"/>
                <a:gd name="T8" fmla="*/ 0 w 208"/>
                <a:gd name="T9" fmla="*/ 0 h 214"/>
                <a:gd name="T10" fmla="*/ 0 w 208"/>
                <a:gd name="T11" fmla="*/ 0 h 214"/>
                <a:gd name="T12" fmla="*/ 0 w 208"/>
                <a:gd name="T13" fmla="*/ 0 h 214"/>
                <a:gd name="T14" fmla="*/ 0 w 208"/>
                <a:gd name="T15" fmla="*/ 0 h 214"/>
                <a:gd name="T16" fmla="*/ 0 w 208"/>
                <a:gd name="T17" fmla="*/ 0 h 214"/>
                <a:gd name="T18" fmla="*/ 0 w 208"/>
                <a:gd name="T19" fmla="*/ 0 h 214"/>
                <a:gd name="T20" fmla="*/ 0 w 208"/>
                <a:gd name="T21" fmla="*/ 0 h 214"/>
                <a:gd name="T22" fmla="*/ 0 w 208"/>
                <a:gd name="T23" fmla="*/ 0 h 214"/>
                <a:gd name="T24" fmla="*/ 0 w 208"/>
                <a:gd name="T25" fmla="*/ 0 h 214"/>
                <a:gd name="T26" fmla="*/ 0 w 208"/>
                <a:gd name="T27" fmla="*/ 0 h 214"/>
                <a:gd name="T28" fmla="*/ 0 w 208"/>
                <a:gd name="T29" fmla="*/ 0 h 214"/>
                <a:gd name="T30" fmla="*/ 0 w 208"/>
                <a:gd name="T31" fmla="*/ 0 h 214"/>
                <a:gd name="T32" fmla="*/ 0 w 208"/>
                <a:gd name="T33" fmla="*/ 0 h 214"/>
                <a:gd name="T34" fmla="*/ 0 w 208"/>
                <a:gd name="T35" fmla="*/ 0 h 214"/>
                <a:gd name="T36" fmla="*/ 0 w 208"/>
                <a:gd name="T37" fmla="*/ 0 h 214"/>
                <a:gd name="T38" fmla="*/ 0 w 208"/>
                <a:gd name="T39" fmla="*/ 0 h 214"/>
                <a:gd name="T40" fmla="*/ 0 w 208"/>
                <a:gd name="T41" fmla="*/ 0 h 214"/>
                <a:gd name="T42" fmla="*/ 0 w 208"/>
                <a:gd name="T43" fmla="*/ 0 h 214"/>
                <a:gd name="T44" fmla="*/ 0 w 208"/>
                <a:gd name="T45" fmla="*/ 0 h 214"/>
                <a:gd name="T46" fmla="*/ 0 w 208"/>
                <a:gd name="T47" fmla="*/ 0 h 214"/>
                <a:gd name="T48" fmla="*/ 0 w 208"/>
                <a:gd name="T49" fmla="*/ 0 h 214"/>
                <a:gd name="T50" fmla="*/ 0 w 208"/>
                <a:gd name="T51" fmla="*/ 0 h 214"/>
                <a:gd name="T52" fmla="*/ 0 w 208"/>
                <a:gd name="T53" fmla="*/ 0 h 214"/>
                <a:gd name="T54" fmla="*/ 0 w 208"/>
                <a:gd name="T55" fmla="*/ 0 h 214"/>
                <a:gd name="T56" fmla="*/ 0 w 208"/>
                <a:gd name="T57" fmla="*/ 0 h 214"/>
                <a:gd name="T58" fmla="*/ 0 w 208"/>
                <a:gd name="T59" fmla="*/ 0 h 214"/>
                <a:gd name="T60" fmla="*/ 0 w 208"/>
                <a:gd name="T61" fmla="*/ 0 h 214"/>
                <a:gd name="T62" fmla="*/ 0 w 208"/>
                <a:gd name="T63" fmla="*/ 0 h 214"/>
                <a:gd name="T64" fmla="*/ 0 w 208"/>
                <a:gd name="T65" fmla="*/ 0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214"/>
                <a:gd name="T101" fmla="*/ 208 w 208"/>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214">
                  <a:moveTo>
                    <a:pt x="146" y="206"/>
                  </a:moveTo>
                  <a:lnTo>
                    <a:pt x="125" y="212"/>
                  </a:lnTo>
                  <a:lnTo>
                    <a:pt x="105" y="214"/>
                  </a:lnTo>
                  <a:lnTo>
                    <a:pt x="84" y="212"/>
                  </a:lnTo>
                  <a:lnTo>
                    <a:pt x="66" y="206"/>
                  </a:lnTo>
                  <a:lnTo>
                    <a:pt x="48" y="196"/>
                  </a:lnTo>
                  <a:lnTo>
                    <a:pt x="31" y="183"/>
                  </a:lnTo>
                  <a:lnTo>
                    <a:pt x="18" y="168"/>
                  </a:lnTo>
                  <a:lnTo>
                    <a:pt x="8" y="149"/>
                  </a:lnTo>
                  <a:lnTo>
                    <a:pt x="2" y="129"/>
                  </a:lnTo>
                  <a:lnTo>
                    <a:pt x="0" y="108"/>
                  </a:lnTo>
                  <a:lnTo>
                    <a:pt x="2" y="86"/>
                  </a:lnTo>
                  <a:lnTo>
                    <a:pt x="8" y="67"/>
                  </a:lnTo>
                  <a:lnTo>
                    <a:pt x="17" y="49"/>
                  </a:lnTo>
                  <a:lnTo>
                    <a:pt x="29" y="33"/>
                  </a:lnTo>
                  <a:lnTo>
                    <a:pt x="45" y="19"/>
                  </a:lnTo>
                  <a:lnTo>
                    <a:pt x="63" y="8"/>
                  </a:lnTo>
                  <a:lnTo>
                    <a:pt x="83" y="2"/>
                  </a:lnTo>
                  <a:lnTo>
                    <a:pt x="104" y="0"/>
                  </a:lnTo>
                  <a:lnTo>
                    <a:pt x="123" y="2"/>
                  </a:lnTo>
                  <a:lnTo>
                    <a:pt x="142" y="7"/>
                  </a:lnTo>
                  <a:lnTo>
                    <a:pt x="161" y="17"/>
                  </a:lnTo>
                  <a:lnTo>
                    <a:pt x="176" y="30"/>
                  </a:lnTo>
                  <a:lnTo>
                    <a:pt x="189" y="45"/>
                  </a:lnTo>
                  <a:lnTo>
                    <a:pt x="200" y="63"/>
                  </a:lnTo>
                  <a:lnTo>
                    <a:pt x="206" y="84"/>
                  </a:lnTo>
                  <a:lnTo>
                    <a:pt x="208" y="105"/>
                  </a:lnTo>
                  <a:lnTo>
                    <a:pt x="206" y="127"/>
                  </a:lnTo>
                  <a:lnTo>
                    <a:pt x="201" y="147"/>
                  </a:lnTo>
                  <a:lnTo>
                    <a:pt x="191" y="164"/>
                  </a:lnTo>
                  <a:lnTo>
                    <a:pt x="179" y="181"/>
                  </a:lnTo>
                  <a:lnTo>
                    <a:pt x="164" y="195"/>
                  </a:lnTo>
                  <a:lnTo>
                    <a:pt x="146" y="206"/>
                  </a:lnTo>
                  <a:close/>
                </a:path>
              </a:pathLst>
            </a:custGeom>
            <a:solidFill>
              <a:srgbClr val="EB5F6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23" name="Freeform 412"/>
            <p:cNvSpPr/>
            <p:nvPr/>
          </p:nvSpPr>
          <p:spPr bwMode="auto">
            <a:xfrm>
              <a:off x="1192" y="3083"/>
              <a:ext cx="8" cy="10"/>
            </a:xfrm>
            <a:custGeom>
              <a:avLst/>
              <a:gdLst>
                <a:gd name="T0" fmla="*/ 0 w 189"/>
                <a:gd name="T1" fmla="*/ 0 h 194"/>
                <a:gd name="T2" fmla="*/ 0 w 189"/>
                <a:gd name="T3" fmla="*/ 0 h 194"/>
                <a:gd name="T4" fmla="*/ 0 w 189"/>
                <a:gd name="T5" fmla="*/ 0 h 194"/>
                <a:gd name="T6" fmla="*/ 0 w 189"/>
                <a:gd name="T7" fmla="*/ 0 h 194"/>
                <a:gd name="T8" fmla="*/ 0 w 189"/>
                <a:gd name="T9" fmla="*/ 0 h 194"/>
                <a:gd name="T10" fmla="*/ 0 w 189"/>
                <a:gd name="T11" fmla="*/ 0 h 194"/>
                <a:gd name="T12" fmla="*/ 0 w 189"/>
                <a:gd name="T13" fmla="*/ 0 h 194"/>
                <a:gd name="T14" fmla="*/ 0 w 189"/>
                <a:gd name="T15" fmla="*/ 0 h 194"/>
                <a:gd name="T16" fmla="*/ 0 w 189"/>
                <a:gd name="T17" fmla="*/ 0 h 194"/>
                <a:gd name="T18" fmla="*/ 0 w 189"/>
                <a:gd name="T19" fmla="*/ 0 h 194"/>
                <a:gd name="T20" fmla="*/ 0 w 189"/>
                <a:gd name="T21" fmla="*/ 0 h 194"/>
                <a:gd name="T22" fmla="*/ 0 w 189"/>
                <a:gd name="T23" fmla="*/ 0 h 194"/>
                <a:gd name="T24" fmla="*/ 0 w 189"/>
                <a:gd name="T25" fmla="*/ 0 h 194"/>
                <a:gd name="T26" fmla="*/ 0 w 189"/>
                <a:gd name="T27" fmla="*/ 0 h 194"/>
                <a:gd name="T28" fmla="*/ 0 w 189"/>
                <a:gd name="T29" fmla="*/ 0 h 194"/>
                <a:gd name="T30" fmla="*/ 0 w 189"/>
                <a:gd name="T31" fmla="*/ 0 h 194"/>
                <a:gd name="T32" fmla="*/ 0 w 189"/>
                <a:gd name="T33" fmla="*/ 0 h 194"/>
                <a:gd name="T34" fmla="*/ 0 w 189"/>
                <a:gd name="T35" fmla="*/ 0 h 194"/>
                <a:gd name="T36" fmla="*/ 0 w 189"/>
                <a:gd name="T37" fmla="*/ 0 h 194"/>
                <a:gd name="T38" fmla="*/ 0 w 189"/>
                <a:gd name="T39" fmla="*/ 0 h 194"/>
                <a:gd name="T40" fmla="*/ 0 w 189"/>
                <a:gd name="T41" fmla="*/ 0 h 194"/>
                <a:gd name="T42" fmla="*/ 0 w 189"/>
                <a:gd name="T43" fmla="*/ 0 h 194"/>
                <a:gd name="T44" fmla="*/ 0 w 189"/>
                <a:gd name="T45" fmla="*/ 0 h 194"/>
                <a:gd name="T46" fmla="*/ 0 w 189"/>
                <a:gd name="T47" fmla="*/ 0 h 194"/>
                <a:gd name="T48" fmla="*/ 0 w 189"/>
                <a:gd name="T49" fmla="*/ 0 h 194"/>
                <a:gd name="T50" fmla="*/ 0 w 189"/>
                <a:gd name="T51" fmla="*/ 0 h 194"/>
                <a:gd name="T52" fmla="*/ 0 w 189"/>
                <a:gd name="T53" fmla="*/ 0 h 194"/>
                <a:gd name="T54" fmla="*/ 0 w 189"/>
                <a:gd name="T55" fmla="*/ 0 h 194"/>
                <a:gd name="T56" fmla="*/ 0 w 189"/>
                <a:gd name="T57" fmla="*/ 0 h 194"/>
                <a:gd name="T58" fmla="*/ 0 w 189"/>
                <a:gd name="T59" fmla="*/ 0 h 194"/>
                <a:gd name="T60" fmla="*/ 0 w 189"/>
                <a:gd name="T61" fmla="*/ 0 h 194"/>
                <a:gd name="T62" fmla="*/ 0 w 189"/>
                <a:gd name="T63" fmla="*/ 0 h 194"/>
                <a:gd name="T64" fmla="*/ 0 w 189"/>
                <a:gd name="T65" fmla="*/ 0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9"/>
                <a:gd name="T100" fmla="*/ 0 h 194"/>
                <a:gd name="T101" fmla="*/ 189 w 189"/>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9" h="194">
                  <a:moveTo>
                    <a:pt x="131" y="187"/>
                  </a:moveTo>
                  <a:lnTo>
                    <a:pt x="113" y="193"/>
                  </a:lnTo>
                  <a:lnTo>
                    <a:pt x="95" y="194"/>
                  </a:lnTo>
                  <a:lnTo>
                    <a:pt x="76" y="192"/>
                  </a:lnTo>
                  <a:lnTo>
                    <a:pt x="59" y="187"/>
                  </a:lnTo>
                  <a:lnTo>
                    <a:pt x="44" y="178"/>
                  </a:lnTo>
                  <a:lnTo>
                    <a:pt x="29" y="167"/>
                  </a:lnTo>
                  <a:lnTo>
                    <a:pt x="17" y="152"/>
                  </a:lnTo>
                  <a:lnTo>
                    <a:pt x="8" y="135"/>
                  </a:lnTo>
                  <a:lnTo>
                    <a:pt x="2" y="116"/>
                  </a:lnTo>
                  <a:lnTo>
                    <a:pt x="0" y="97"/>
                  </a:lnTo>
                  <a:lnTo>
                    <a:pt x="2" y="79"/>
                  </a:lnTo>
                  <a:lnTo>
                    <a:pt x="7" y="61"/>
                  </a:lnTo>
                  <a:lnTo>
                    <a:pt x="15" y="45"/>
                  </a:lnTo>
                  <a:lnTo>
                    <a:pt x="26" y="30"/>
                  </a:lnTo>
                  <a:lnTo>
                    <a:pt x="41" y="17"/>
                  </a:lnTo>
                  <a:lnTo>
                    <a:pt x="57" y="8"/>
                  </a:lnTo>
                  <a:lnTo>
                    <a:pt x="75" y="1"/>
                  </a:lnTo>
                  <a:lnTo>
                    <a:pt x="95" y="0"/>
                  </a:lnTo>
                  <a:lnTo>
                    <a:pt x="112" y="1"/>
                  </a:lnTo>
                  <a:lnTo>
                    <a:pt x="130" y="7"/>
                  </a:lnTo>
                  <a:lnTo>
                    <a:pt x="146" y="15"/>
                  </a:lnTo>
                  <a:lnTo>
                    <a:pt x="160" y="27"/>
                  </a:lnTo>
                  <a:lnTo>
                    <a:pt x="172" y="41"/>
                  </a:lnTo>
                  <a:lnTo>
                    <a:pt x="181" y="58"/>
                  </a:lnTo>
                  <a:lnTo>
                    <a:pt x="187" y="77"/>
                  </a:lnTo>
                  <a:lnTo>
                    <a:pt x="189" y="96"/>
                  </a:lnTo>
                  <a:lnTo>
                    <a:pt x="188" y="114"/>
                  </a:lnTo>
                  <a:lnTo>
                    <a:pt x="182" y="132"/>
                  </a:lnTo>
                  <a:lnTo>
                    <a:pt x="174" y="149"/>
                  </a:lnTo>
                  <a:lnTo>
                    <a:pt x="163" y="165"/>
                  </a:lnTo>
                  <a:lnTo>
                    <a:pt x="149" y="177"/>
                  </a:lnTo>
                  <a:lnTo>
                    <a:pt x="131" y="187"/>
                  </a:lnTo>
                  <a:close/>
                </a:path>
              </a:pathLst>
            </a:custGeom>
            <a:solidFill>
              <a:srgbClr val="F0878A"/>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24" name="Freeform 413"/>
            <p:cNvSpPr/>
            <p:nvPr/>
          </p:nvSpPr>
          <p:spPr bwMode="auto">
            <a:xfrm>
              <a:off x="1192" y="3083"/>
              <a:ext cx="8" cy="10"/>
            </a:xfrm>
            <a:custGeom>
              <a:avLst/>
              <a:gdLst>
                <a:gd name="T0" fmla="*/ 0 w 171"/>
                <a:gd name="T1" fmla="*/ 0 h 177"/>
                <a:gd name="T2" fmla="*/ 0 w 171"/>
                <a:gd name="T3" fmla="*/ 0 h 177"/>
                <a:gd name="T4" fmla="*/ 0 w 171"/>
                <a:gd name="T5" fmla="*/ 0 h 177"/>
                <a:gd name="T6" fmla="*/ 0 w 171"/>
                <a:gd name="T7" fmla="*/ 0 h 177"/>
                <a:gd name="T8" fmla="*/ 0 w 171"/>
                <a:gd name="T9" fmla="*/ 0 h 177"/>
                <a:gd name="T10" fmla="*/ 0 w 171"/>
                <a:gd name="T11" fmla="*/ 0 h 177"/>
                <a:gd name="T12" fmla="*/ 0 w 171"/>
                <a:gd name="T13" fmla="*/ 0 h 177"/>
                <a:gd name="T14" fmla="*/ 0 w 171"/>
                <a:gd name="T15" fmla="*/ 0 h 177"/>
                <a:gd name="T16" fmla="*/ 0 w 171"/>
                <a:gd name="T17" fmla="*/ 0 h 177"/>
                <a:gd name="T18" fmla="*/ 0 w 171"/>
                <a:gd name="T19" fmla="*/ 0 h 177"/>
                <a:gd name="T20" fmla="*/ 0 w 171"/>
                <a:gd name="T21" fmla="*/ 0 h 177"/>
                <a:gd name="T22" fmla="*/ 0 w 171"/>
                <a:gd name="T23" fmla="*/ 0 h 177"/>
                <a:gd name="T24" fmla="*/ 0 w 171"/>
                <a:gd name="T25" fmla="*/ 0 h 177"/>
                <a:gd name="T26" fmla="*/ 0 w 171"/>
                <a:gd name="T27" fmla="*/ 0 h 177"/>
                <a:gd name="T28" fmla="*/ 0 w 171"/>
                <a:gd name="T29" fmla="*/ 0 h 177"/>
                <a:gd name="T30" fmla="*/ 0 w 171"/>
                <a:gd name="T31" fmla="*/ 0 h 177"/>
                <a:gd name="T32" fmla="*/ 0 w 171"/>
                <a:gd name="T33" fmla="*/ 0 h 177"/>
                <a:gd name="T34" fmla="*/ 0 w 171"/>
                <a:gd name="T35" fmla="*/ 0 h 177"/>
                <a:gd name="T36" fmla="*/ 0 w 171"/>
                <a:gd name="T37" fmla="*/ 0 h 177"/>
                <a:gd name="T38" fmla="*/ 0 w 171"/>
                <a:gd name="T39" fmla="*/ 0 h 177"/>
                <a:gd name="T40" fmla="*/ 0 w 171"/>
                <a:gd name="T41" fmla="*/ 0 h 177"/>
                <a:gd name="T42" fmla="*/ 0 w 171"/>
                <a:gd name="T43" fmla="*/ 0 h 177"/>
                <a:gd name="T44" fmla="*/ 0 w 171"/>
                <a:gd name="T45" fmla="*/ 0 h 177"/>
                <a:gd name="T46" fmla="*/ 0 w 171"/>
                <a:gd name="T47" fmla="*/ 0 h 177"/>
                <a:gd name="T48" fmla="*/ 0 w 171"/>
                <a:gd name="T49" fmla="*/ 0 h 177"/>
                <a:gd name="T50" fmla="*/ 0 w 171"/>
                <a:gd name="T51" fmla="*/ 0 h 177"/>
                <a:gd name="T52" fmla="*/ 0 w 171"/>
                <a:gd name="T53" fmla="*/ 0 h 177"/>
                <a:gd name="T54" fmla="*/ 0 w 171"/>
                <a:gd name="T55" fmla="*/ 0 h 177"/>
                <a:gd name="T56" fmla="*/ 0 w 171"/>
                <a:gd name="T57" fmla="*/ 0 h 177"/>
                <a:gd name="T58" fmla="*/ 0 w 171"/>
                <a:gd name="T59" fmla="*/ 0 h 177"/>
                <a:gd name="T60" fmla="*/ 0 w 171"/>
                <a:gd name="T61" fmla="*/ 0 h 177"/>
                <a:gd name="T62" fmla="*/ 0 w 171"/>
                <a:gd name="T63" fmla="*/ 0 h 177"/>
                <a:gd name="T64" fmla="*/ 0 w 171"/>
                <a:gd name="T65" fmla="*/ 0 h 1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177"/>
                <a:gd name="T101" fmla="*/ 171 w 171"/>
                <a:gd name="T102" fmla="*/ 177 h 1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177">
                  <a:moveTo>
                    <a:pt x="120" y="170"/>
                  </a:moveTo>
                  <a:lnTo>
                    <a:pt x="104" y="175"/>
                  </a:lnTo>
                  <a:lnTo>
                    <a:pt x="87" y="177"/>
                  </a:lnTo>
                  <a:lnTo>
                    <a:pt x="70" y="176"/>
                  </a:lnTo>
                  <a:lnTo>
                    <a:pt x="54" y="171"/>
                  </a:lnTo>
                  <a:lnTo>
                    <a:pt x="40" y="163"/>
                  </a:lnTo>
                  <a:lnTo>
                    <a:pt x="27" y="152"/>
                  </a:lnTo>
                  <a:lnTo>
                    <a:pt x="15" y="139"/>
                  </a:lnTo>
                  <a:lnTo>
                    <a:pt x="7" y="124"/>
                  </a:lnTo>
                  <a:lnTo>
                    <a:pt x="2" y="107"/>
                  </a:lnTo>
                  <a:lnTo>
                    <a:pt x="0" y="90"/>
                  </a:lnTo>
                  <a:lnTo>
                    <a:pt x="2" y="72"/>
                  </a:lnTo>
                  <a:lnTo>
                    <a:pt x="7" y="56"/>
                  </a:lnTo>
                  <a:lnTo>
                    <a:pt x="14" y="41"/>
                  </a:lnTo>
                  <a:lnTo>
                    <a:pt x="25" y="28"/>
                  </a:lnTo>
                  <a:lnTo>
                    <a:pt x="37" y="16"/>
                  </a:lnTo>
                  <a:lnTo>
                    <a:pt x="52" y="8"/>
                  </a:lnTo>
                  <a:lnTo>
                    <a:pt x="68" y="2"/>
                  </a:lnTo>
                  <a:lnTo>
                    <a:pt x="85" y="0"/>
                  </a:lnTo>
                  <a:lnTo>
                    <a:pt x="102" y="2"/>
                  </a:lnTo>
                  <a:lnTo>
                    <a:pt x="117" y="7"/>
                  </a:lnTo>
                  <a:lnTo>
                    <a:pt x="132" y="15"/>
                  </a:lnTo>
                  <a:lnTo>
                    <a:pt x="145" y="25"/>
                  </a:lnTo>
                  <a:lnTo>
                    <a:pt x="156" y="38"/>
                  </a:lnTo>
                  <a:lnTo>
                    <a:pt x="164" y="53"/>
                  </a:lnTo>
                  <a:lnTo>
                    <a:pt x="169" y="70"/>
                  </a:lnTo>
                  <a:lnTo>
                    <a:pt x="171" y="88"/>
                  </a:lnTo>
                  <a:lnTo>
                    <a:pt x="169" y="105"/>
                  </a:lnTo>
                  <a:lnTo>
                    <a:pt x="165" y="121"/>
                  </a:lnTo>
                  <a:lnTo>
                    <a:pt x="158" y="136"/>
                  </a:lnTo>
                  <a:lnTo>
                    <a:pt x="148" y="150"/>
                  </a:lnTo>
                  <a:lnTo>
                    <a:pt x="136" y="162"/>
                  </a:lnTo>
                  <a:lnTo>
                    <a:pt x="120" y="170"/>
                  </a:lnTo>
                  <a:close/>
                </a:path>
              </a:pathLst>
            </a:custGeom>
            <a:solidFill>
              <a:srgbClr val="F5AEB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25" name="Freeform 414"/>
            <p:cNvSpPr/>
            <p:nvPr/>
          </p:nvSpPr>
          <p:spPr bwMode="auto">
            <a:xfrm>
              <a:off x="1193" y="3083"/>
              <a:ext cx="7" cy="9"/>
            </a:xfrm>
            <a:custGeom>
              <a:avLst/>
              <a:gdLst>
                <a:gd name="T0" fmla="*/ 0 w 152"/>
                <a:gd name="T1" fmla="*/ 0 h 156"/>
                <a:gd name="T2" fmla="*/ 0 w 152"/>
                <a:gd name="T3" fmla="*/ 0 h 156"/>
                <a:gd name="T4" fmla="*/ 0 w 152"/>
                <a:gd name="T5" fmla="*/ 0 h 156"/>
                <a:gd name="T6" fmla="*/ 0 w 152"/>
                <a:gd name="T7" fmla="*/ 0 h 156"/>
                <a:gd name="T8" fmla="*/ 0 w 152"/>
                <a:gd name="T9" fmla="*/ 0 h 156"/>
                <a:gd name="T10" fmla="*/ 0 w 152"/>
                <a:gd name="T11" fmla="*/ 0 h 156"/>
                <a:gd name="T12" fmla="*/ 0 w 152"/>
                <a:gd name="T13" fmla="*/ 0 h 156"/>
                <a:gd name="T14" fmla="*/ 0 w 152"/>
                <a:gd name="T15" fmla="*/ 0 h 156"/>
                <a:gd name="T16" fmla="*/ 0 w 152"/>
                <a:gd name="T17" fmla="*/ 0 h 156"/>
                <a:gd name="T18" fmla="*/ 0 w 152"/>
                <a:gd name="T19" fmla="*/ 0 h 156"/>
                <a:gd name="T20" fmla="*/ 0 w 152"/>
                <a:gd name="T21" fmla="*/ 0 h 156"/>
                <a:gd name="T22" fmla="*/ 0 w 152"/>
                <a:gd name="T23" fmla="*/ 0 h 156"/>
                <a:gd name="T24" fmla="*/ 0 w 152"/>
                <a:gd name="T25" fmla="*/ 0 h 156"/>
                <a:gd name="T26" fmla="*/ 0 w 152"/>
                <a:gd name="T27" fmla="*/ 0 h 156"/>
                <a:gd name="T28" fmla="*/ 0 w 152"/>
                <a:gd name="T29" fmla="*/ 0 h 156"/>
                <a:gd name="T30" fmla="*/ 0 w 152"/>
                <a:gd name="T31" fmla="*/ 0 h 156"/>
                <a:gd name="T32" fmla="*/ 0 w 152"/>
                <a:gd name="T33" fmla="*/ 0 h 156"/>
                <a:gd name="T34" fmla="*/ 0 w 152"/>
                <a:gd name="T35" fmla="*/ 0 h 156"/>
                <a:gd name="T36" fmla="*/ 0 w 152"/>
                <a:gd name="T37" fmla="*/ 0 h 156"/>
                <a:gd name="T38" fmla="*/ 0 w 152"/>
                <a:gd name="T39" fmla="*/ 0 h 156"/>
                <a:gd name="T40" fmla="*/ 0 w 152"/>
                <a:gd name="T41" fmla="*/ 0 h 156"/>
                <a:gd name="T42" fmla="*/ 0 w 152"/>
                <a:gd name="T43" fmla="*/ 0 h 156"/>
                <a:gd name="T44" fmla="*/ 0 w 152"/>
                <a:gd name="T45" fmla="*/ 0 h 156"/>
                <a:gd name="T46" fmla="*/ 0 w 152"/>
                <a:gd name="T47" fmla="*/ 0 h 156"/>
                <a:gd name="T48" fmla="*/ 0 w 152"/>
                <a:gd name="T49" fmla="*/ 0 h 156"/>
                <a:gd name="T50" fmla="*/ 0 w 152"/>
                <a:gd name="T51" fmla="*/ 0 h 156"/>
                <a:gd name="T52" fmla="*/ 0 w 152"/>
                <a:gd name="T53" fmla="*/ 0 h 156"/>
                <a:gd name="T54" fmla="*/ 0 w 152"/>
                <a:gd name="T55" fmla="*/ 0 h 156"/>
                <a:gd name="T56" fmla="*/ 0 w 152"/>
                <a:gd name="T57" fmla="*/ 0 h 156"/>
                <a:gd name="T58" fmla="*/ 0 w 152"/>
                <a:gd name="T59" fmla="*/ 0 h 156"/>
                <a:gd name="T60" fmla="*/ 0 w 152"/>
                <a:gd name="T61" fmla="*/ 0 h 156"/>
                <a:gd name="T62" fmla="*/ 0 w 152"/>
                <a:gd name="T63" fmla="*/ 0 h 156"/>
                <a:gd name="T64" fmla="*/ 0 w 152"/>
                <a:gd name="T65" fmla="*/ 0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
                <a:gd name="T100" fmla="*/ 0 h 156"/>
                <a:gd name="T101" fmla="*/ 152 w 152"/>
                <a:gd name="T102" fmla="*/ 156 h 1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 h="156">
                  <a:moveTo>
                    <a:pt x="106" y="149"/>
                  </a:moveTo>
                  <a:lnTo>
                    <a:pt x="92" y="155"/>
                  </a:lnTo>
                  <a:lnTo>
                    <a:pt x="77" y="156"/>
                  </a:lnTo>
                  <a:lnTo>
                    <a:pt x="63" y="155"/>
                  </a:lnTo>
                  <a:lnTo>
                    <a:pt x="48" y="150"/>
                  </a:lnTo>
                  <a:lnTo>
                    <a:pt x="35" y="143"/>
                  </a:lnTo>
                  <a:lnTo>
                    <a:pt x="24" y="133"/>
                  </a:lnTo>
                  <a:lnTo>
                    <a:pt x="14" y="122"/>
                  </a:lnTo>
                  <a:lnTo>
                    <a:pt x="6" y="108"/>
                  </a:lnTo>
                  <a:lnTo>
                    <a:pt x="2" y="93"/>
                  </a:lnTo>
                  <a:lnTo>
                    <a:pt x="0" y="78"/>
                  </a:lnTo>
                  <a:lnTo>
                    <a:pt x="1" y="63"/>
                  </a:lnTo>
                  <a:lnTo>
                    <a:pt x="5" y="49"/>
                  </a:lnTo>
                  <a:lnTo>
                    <a:pt x="13" y="35"/>
                  </a:lnTo>
                  <a:lnTo>
                    <a:pt x="22" y="24"/>
                  </a:lnTo>
                  <a:lnTo>
                    <a:pt x="33" y="13"/>
                  </a:lnTo>
                  <a:lnTo>
                    <a:pt x="46" y="6"/>
                  </a:lnTo>
                  <a:lnTo>
                    <a:pt x="60" y="1"/>
                  </a:lnTo>
                  <a:lnTo>
                    <a:pt x="76" y="0"/>
                  </a:lnTo>
                  <a:lnTo>
                    <a:pt x="90" y="1"/>
                  </a:lnTo>
                  <a:lnTo>
                    <a:pt x="104" y="5"/>
                  </a:lnTo>
                  <a:lnTo>
                    <a:pt x="118" y="11"/>
                  </a:lnTo>
                  <a:lnTo>
                    <a:pt x="129" y="21"/>
                  </a:lnTo>
                  <a:lnTo>
                    <a:pt x="139" y="32"/>
                  </a:lnTo>
                  <a:lnTo>
                    <a:pt x="146" y="46"/>
                  </a:lnTo>
                  <a:lnTo>
                    <a:pt x="150" y="61"/>
                  </a:lnTo>
                  <a:lnTo>
                    <a:pt x="152" y="77"/>
                  </a:lnTo>
                  <a:lnTo>
                    <a:pt x="151" y="91"/>
                  </a:lnTo>
                  <a:lnTo>
                    <a:pt x="147" y="106"/>
                  </a:lnTo>
                  <a:lnTo>
                    <a:pt x="140" y="120"/>
                  </a:lnTo>
                  <a:lnTo>
                    <a:pt x="131" y="131"/>
                  </a:lnTo>
                  <a:lnTo>
                    <a:pt x="120" y="142"/>
                  </a:lnTo>
                  <a:lnTo>
                    <a:pt x="106" y="149"/>
                  </a:lnTo>
                  <a:close/>
                </a:path>
              </a:pathLst>
            </a:custGeom>
            <a:solidFill>
              <a:srgbClr val="FAD6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26" name="Freeform 415"/>
            <p:cNvSpPr/>
            <p:nvPr/>
          </p:nvSpPr>
          <p:spPr bwMode="auto">
            <a:xfrm>
              <a:off x="1193" y="3083"/>
              <a:ext cx="6" cy="8"/>
            </a:xfrm>
            <a:custGeom>
              <a:avLst/>
              <a:gdLst>
                <a:gd name="T0" fmla="*/ 0 w 134"/>
                <a:gd name="T1" fmla="*/ 0 h 139"/>
                <a:gd name="T2" fmla="*/ 0 w 134"/>
                <a:gd name="T3" fmla="*/ 0 h 139"/>
                <a:gd name="T4" fmla="*/ 0 w 134"/>
                <a:gd name="T5" fmla="*/ 0 h 139"/>
                <a:gd name="T6" fmla="*/ 0 w 134"/>
                <a:gd name="T7" fmla="*/ 0 h 139"/>
                <a:gd name="T8" fmla="*/ 0 w 134"/>
                <a:gd name="T9" fmla="*/ 0 h 139"/>
                <a:gd name="T10" fmla="*/ 0 w 134"/>
                <a:gd name="T11" fmla="*/ 0 h 139"/>
                <a:gd name="T12" fmla="*/ 0 w 134"/>
                <a:gd name="T13" fmla="*/ 0 h 139"/>
                <a:gd name="T14" fmla="*/ 0 w 134"/>
                <a:gd name="T15" fmla="*/ 0 h 139"/>
                <a:gd name="T16" fmla="*/ 0 w 134"/>
                <a:gd name="T17" fmla="*/ 0 h 139"/>
                <a:gd name="T18" fmla="*/ 0 w 134"/>
                <a:gd name="T19" fmla="*/ 0 h 139"/>
                <a:gd name="T20" fmla="*/ 0 w 134"/>
                <a:gd name="T21" fmla="*/ 0 h 139"/>
                <a:gd name="T22" fmla="*/ 0 w 134"/>
                <a:gd name="T23" fmla="*/ 0 h 139"/>
                <a:gd name="T24" fmla="*/ 0 w 134"/>
                <a:gd name="T25" fmla="*/ 0 h 139"/>
                <a:gd name="T26" fmla="*/ 0 w 134"/>
                <a:gd name="T27" fmla="*/ 0 h 139"/>
                <a:gd name="T28" fmla="*/ 0 w 134"/>
                <a:gd name="T29" fmla="*/ 0 h 139"/>
                <a:gd name="T30" fmla="*/ 0 w 134"/>
                <a:gd name="T31" fmla="*/ 0 h 139"/>
                <a:gd name="T32" fmla="*/ 0 w 134"/>
                <a:gd name="T33" fmla="*/ 0 h 139"/>
                <a:gd name="T34" fmla="*/ 0 w 134"/>
                <a:gd name="T35" fmla="*/ 0 h 139"/>
                <a:gd name="T36" fmla="*/ 0 w 134"/>
                <a:gd name="T37" fmla="*/ 0 h 139"/>
                <a:gd name="T38" fmla="*/ 0 w 134"/>
                <a:gd name="T39" fmla="*/ 0 h 139"/>
                <a:gd name="T40" fmla="*/ 0 w 134"/>
                <a:gd name="T41" fmla="*/ 0 h 139"/>
                <a:gd name="T42" fmla="*/ 0 w 134"/>
                <a:gd name="T43" fmla="*/ 0 h 139"/>
                <a:gd name="T44" fmla="*/ 0 w 134"/>
                <a:gd name="T45" fmla="*/ 0 h 139"/>
                <a:gd name="T46" fmla="*/ 0 w 134"/>
                <a:gd name="T47" fmla="*/ 0 h 139"/>
                <a:gd name="T48" fmla="*/ 0 w 134"/>
                <a:gd name="T49" fmla="*/ 0 h 139"/>
                <a:gd name="T50" fmla="*/ 0 w 134"/>
                <a:gd name="T51" fmla="*/ 0 h 139"/>
                <a:gd name="T52" fmla="*/ 0 w 134"/>
                <a:gd name="T53" fmla="*/ 0 h 139"/>
                <a:gd name="T54" fmla="*/ 0 w 134"/>
                <a:gd name="T55" fmla="*/ 0 h 139"/>
                <a:gd name="T56" fmla="*/ 0 w 134"/>
                <a:gd name="T57" fmla="*/ 0 h 139"/>
                <a:gd name="T58" fmla="*/ 0 w 134"/>
                <a:gd name="T59" fmla="*/ 0 h 139"/>
                <a:gd name="T60" fmla="*/ 0 w 134"/>
                <a:gd name="T61" fmla="*/ 0 h 139"/>
                <a:gd name="T62" fmla="*/ 0 w 134"/>
                <a:gd name="T63" fmla="*/ 0 h 139"/>
                <a:gd name="T64" fmla="*/ 0 w 134"/>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9"/>
                <a:gd name="T101" fmla="*/ 134 w 13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9">
                  <a:moveTo>
                    <a:pt x="93" y="134"/>
                  </a:moveTo>
                  <a:lnTo>
                    <a:pt x="80" y="138"/>
                  </a:lnTo>
                  <a:lnTo>
                    <a:pt x="68" y="139"/>
                  </a:lnTo>
                  <a:lnTo>
                    <a:pt x="55" y="138"/>
                  </a:lnTo>
                  <a:lnTo>
                    <a:pt x="42" y="134"/>
                  </a:lnTo>
                  <a:lnTo>
                    <a:pt x="30" y="127"/>
                  </a:lnTo>
                  <a:lnTo>
                    <a:pt x="20" y="119"/>
                  </a:lnTo>
                  <a:lnTo>
                    <a:pt x="12" y="109"/>
                  </a:lnTo>
                  <a:lnTo>
                    <a:pt x="5" y="97"/>
                  </a:lnTo>
                  <a:lnTo>
                    <a:pt x="1" y="83"/>
                  </a:lnTo>
                  <a:lnTo>
                    <a:pt x="0" y="70"/>
                  </a:lnTo>
                  <a:lnTo>
                    <a:pt x="1" y="57"/>
                  </a:lnTo>
                  <a:lnTo>
                    <a:pt x="5" y="44"/>
                  </a:lnTo>
                  <a:lnTo>
                    <a:pt x="11" y="31"/>
                  </a:lnTo>
                  <a:lnTo>
                    <a:pt x="19" y="21"/>
                  </a:lnTo>
                  <a:lnTo>
                    <a:pt x="28" y="12"/>
                  </a:lnTo>
                  <a:lnTo>
                    <a:pt x="40" y="5"/>
                  </a:lnTo>
                  <a:lnTo>
                    <a:pt x="54" y="1"/>
                  </a:lnTo>
                  <a:lnTo>
                    <a:pt x="66" y="0"/>
                  </a:lnTo>
                  <a:lnTo>
                    <a:pt x="79" y="1"/>
                  </a:lnTo>
                  <a:lnTo>
                    <a:pt x="91" y="5"/>
                  </a:lnTo>
                  <a:lnTo>
                    <a:pt x="104" y="11"/>
                  </a:lnTo>
                  <a:lnTo>
                    <a:pt x="114" y="20"/>
                  </a:lnTo>
                  <a:lnTo>
                    <a:pt x="122" y="29"/>
                  </a:lnTo>
                  <a:lnTo>
                    <a:pt x="129" y="42"/>
                  </a:lnTo>
                  <a:lnTo>
                    <a:pt x="133" y="56"/>
                  </a:lnTo>
                  <a:lnTo>
                    <a:pt x="134" y="68"/>
                  </a:lnTo>
                  <a:lnTo>
                    <a:pt x="133" y="82"/>
                  </a:lnTo>
                  <a:lnTo>
                    <a:pt x="129" y="95"/>
                  </a:lnTo>
                  <a:lnTo>
                    <a:pt x="123" y="107"/>
                  </a:lnTo>
                  <a:lnTo>
                    <a:pt x="115" y="118"/>
                  </a:lnTo>
                  <a:lnTo>
                    <a:pt x="106" y="126"/>
                  </a:lnTo>
                  <a:lnTo>
                    <a:pt x="93" y="1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27" name="Freeform 416"/>
            <p:cNvSpPr/>
            <p:nvPr/>
          </p:nvSpPr>
          <p:spPr bwMode="auto">
            <a:xfrm>
              <a:off x="1185" y="3093"/>
              <a:ext cx="1" cy="2"/>
            </a:xfrm>
            <a:custGeom>
              <a:avLst/>
              <a:gdLst>
                <a:gd name="T0" fmla="*/ 0 w 21"/>
                <a:gd name="T1" fmla="*/ 0 h 33"/>
                <a:gd name="T2" fmla="*/ 0 w 21"/>
                <a:gd name="T3" fmla="*/ 0 h 33"/>
                <a:gd name="T4" fmla="*/ 0 w 21"/>
                <a:gd name="T5" fmla="*/ 0 h 33"/>
                <a:gd name="T6" fmla="*/ 0 w 21"/>
                <a:gd name="T7" fmla="*/ 0 h 33"/>
                <a:gd name="T8" fmla="*/ 0 w 21"/>
                <a:gd name="T9" fmla="*/ 0 h 33"/>
                <a:gd name="T10" fmla="*/ 0 w 21"/>
                <a:gd name="T11" fmla="*/ 0 h 33"/>
                <a:gd name="T12" fmla="*/ 0 w 21"/>
                <a:gd name="T13" fmla="*/ 0 h 33"/>
                <a:gd name="T14" fmla="*/ 0 w 21"/>
                <a:gd name="T15" fmla="*/ 0 h 33"/>
                <a:gd name="T16" fmla="*/ 0 w 21"/>
                <a:gd name="T17" fmla="*/ 0 h 33"/>
                <a:gd name="T18" fmla="*/ 0 w 21"/>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33"/>
                <a:gd name="T32" fmla="*/ 21 w 21"/>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33">
                  <a:moveTo>
                    <a:pt x="11" y="0"/>
                  </a:moveTo>
                  <a:lnTo>
                    <a:pt x="5" y="3"/>
                  </a:lnTo>
                  <a:lnTo>
                    <a:pt x="1" y="8"/>
                  </a:lnTo>
                  <a:lnTo>
                    <a:pt x="0" y="15"/>
                  </a:lnTo>
                  <a:lnTo>
                    <a:pt x="1" y="20"/>
                  </a:lnTo>
                  <a:lnTo>
                    <a:pt x="4" y="26"/>
                  </a:lnTo>
                  <a:lnTo>
                    <a:pt x="8" y="31"/>
                  </a:lnTo>
                  <a:lnTo>
                    <a:pt x="14" y="33"/>
                  </a:lnTo>
                  <a:lnTo>
                    <a:pt x="21" y="32"/>
                  </a:lnTo>
                  <a:lnTo>
                    <a:pt x="11" y="0"/>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28" name="Freeform 417"/>
            <p:cNvSpPr/>
            <p:nvPr/>
          </p:nvSpPr>
          <p:spPr bwMode="auto">
            <a:xfrm>
              <a:off x="1186" y="3089"/>
              <a:ext cx="3" cy="6"/>
            </a:xfrm>
            <a:custGeom>
              <a:avLst/>
              <a:gdLst>
                <a:gd name="T0" fmla="*/ 0 w 75"/>
                <a:gd name="T1" fmla="*/ 0 h 98"/>
                <a:gd name="T2" fmla="*/ 0 w 75"/>
                <a:gd name="T3" fmla="*/ 0 h 98"/>
                <a:gd name="T4" fmla="*/ 0 w 75"/>
                <a:gd name="T5" fmla="*/ 0 h 98"/>
                <a:gd name="T6" fmla="*/ 0 w 75"/>
                <a:gd name="T7" fmla="*/ 0 h 98"/>
                <a:gd name="T8" fmla="*/ 0 w 75"/>
                <a:gd name="T9" fmla="*/ 0 h 98"/>
                <a:gd name="T10" fmla="*/ 0 w 75"/>
                <a:gd name="T11" fmla="*/ 0 h 98"/>
                <a:gd name="T12" fmla="*/ 0 w 75"/>
                <a:gd name="T13" fmla="*/ 0 h 98"/>
                <a:gd name="T14" fmla="*/ 0 w 75"/>
                <a:gd name="T15" fmla="*/ 0 h 98"/>
                <a:gd name="T16" fmla="*/ 0 w 75"/>
                <a:gd name="T17" fmla="*/ 0 h 98"/>
                <a:gd name="T18" fmla="*/ 0 w 75"/>
                <a:gd name="T19" fmla="*/ 0 h 98"/>
                <a:gd name="T20" fmla="*/ 0 w 75"/>
                <a:gd name="T21" fmla="*/ 0 h 98"/>
                <a:gd name="T22" fmla="*/ 0 w 75"/>
                <a:gd name="T23" fmla="*/ 0 h 98"/>
                <a:gd name="T24" fmla="*/ 0 w 75"/>
                <a:gd name="T25" fmla="*/ 0 h 98"/>
                <a:gd name="T26" fmla="*/ 0 w 75"/>
                <a:gd name="T27" fmla="*/ 0 h 98"/>
                <a:gd name="T28" fmla="*/ 0 w 75"/>
                <a:gd name="T29" fmla="*/ 0 h 98"/>
                <a:gd name="T30" fmla="*/ 0 w 75"/>
                <a:gd name="T31" fmla="*/ 0 h 98"/>
                <a:gd name="T32" fmla="*/ 0 w 75"/>
                <a:gd name="T33" fmla="*/ 0 h 98"/>
                <a:gd name="T34" fmla="*/ 0 w 75"/>
                <a:gd name="T35" fmla="*/ 0 h 98"/>
                <a:gd name="T36" fmla="*/ 0 w 75"/>
                <a:gd name="T37" fmla="*/ 0 h 98"/>
                <a:gd name="T38" fmla="*/ 0 w 75"/>
                <a:gd name="T39" fmla="*/ 0 h 98"/>
                <a:gd name="T40" fmla="*/ 0 w 75"/>
                <a:gd name="T41" fmla="*/ 0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8"/>
                <a:gd name="T65" fmla="*/ 75 w 75"/>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8">
                  <a:moveTo>
                    <a:pt x="40" y="12"/>
                  </a:moveTo>
                  <a:lnTo>
                    <a:pt x="40" y="12"/>
                  </a:lnTo>
                  <a:lnTo>
                    <a:pt x="42" y="22"/>
                  </a:lnTo>
                  <a:lnTo>
                    <a:pt x="42" y="28"/>
                  </a:lnTo>
                  <a:lnTo>
                    <a:pt x="39" y="37"/>
                  </a:lnTo>
                  <a:lnTo>
                    <a:pt x="36" y="43"/>
                  </a:lnTo>
                  <a:lnTo>
                    <a:pt x="30" y="49"/>
                  </a:lnTo>
                  <a:lnTo>
                    <a:pt x="21" y="57"/>
                  </a:lnTo>
                  <a:lnTo>
                    <a:pt x="12" y="61"/>
                  </a:lnTo>
                  <a:lnTo>
                    <a:pt x="0" y="66"/>
                  </a:lnTo>
                  <a:lnTo>
                    <a:pt x="10" y="98"/>
                  </a:lnTo>
                  <a:lnTo>
                    <a:pt x="26" y="92"/>
                  </a:lnTo>
                  <a:lnTo>
                    <a:pt x="39" y="84"/>
                  </a:lnTo>
                  <a:lnTo>
                    <a:pt x="50" y="74"/>
                  </a:lnTo>
                  <a:lnTo>
                    <a:pt x="63" y="64"/>
                  </a:lnTo>
                  <a:lnTo>
                    <a:pt x="70" y="49"/>
                  </a:lnTo>
                  <a:lnTo>
                    <a:pt x="75" y="34"/>
                  </a:lnTo>
                  <a:lnTo>
                    <a:pt x="75" y="18"/>
                  </a:lnTo>
                  <a:lnTo>
                    <a:pt x="71" y="0"/>
                  </a:lnTo>
                  <a:lnTo>
                    <a:pt x="40" y="12"/>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29" name="Freeform 418"/>
            <p:cNvSpPr/>
            <p:nvPr/>
          </p:nvSpPr>
          <p:spPr bwMode="auto">
            <a:xfrm>
              <a:off x="1184" y="3087"/>
              <a:ext cx="5" cy="3"/>
            </a:xfrm>
            <a:custGeom>
              <a:avLst/>
              <a:gdLst>
                <a:gd name="T0" fmla="*/ 0 w 108"/>
                <a:gd name="T1" fmla="*/ 0 h 49"/>
                <a:gd name="T2" fmla="*/ 0 w 108"/>
                <a:gd name="T3" fmla="*/ 0 h 49"/>
                <a:gd name="T4" fmla="*/ 0 w 108"/>
                <a:gd name="T5" fmla="*/ 0 h 49"/>
                <a:gd name="T6" fmla="*/ 0 w 108"/>
                <a:gd name="T7" fmla="*/ 0 h 49"/>
                <a:gd name="T8" fmla="*/ 0 w 108"/>
                <a:gd name="T9" fmla="*/ 0 h 49"/>
                <a:gd name="T10" fmla="*/ 0 w 108"/>
                <a:gd name="T11" fmla="*/ 0 h 49"/>
                <a:gd name="T12" fmla="*/ 0 w 108"/>
                <a:gd name="T13" fmla="*/ 0 h 49"/>
                <a:gd name="T14" fmla="*/ 0 w 108"/>
                <a:gd name="T15" fmla="*/ 0 h 49"/>
                <a:gd name="T16" fmla="*/ 0 w 108"/>
                <a:gd name="T17" fmla="*/ 0 h 49"/>
                <a:gd name="T18" fmla="*/ 0 w 108"/>
                <a:gd name="T19" fmla="*/ 0 h 49"/>
                <a:gd name="T20" fmla="*/ 0 w 108"/>
                <a:gd name="T21" fmla="*/ 0 h 49"/>
                <a:gd name="T22" fmla="*/ 0 w 108"/>
                <a:gd name="T23" fmla="*/ 0 h 49"/>
                <a:gd name="T24" fmla="*/ 0 w 108"/>
                <a:gd name="T25" fmla="*/ 0 h 49"/>
                <a:gd name="T26" fmla="*/ 0 w 108"/>
                <a:gd name="T27" fmla="*/ 0 h 49"/>
                <a:gd name="T28" fmla="*/ 0 w 108"/>
                <a:gd name="T29" fmla="*/ 0 h 49"/>
                <a:gd name="T30" fmla="*/ 0 w 108"/>
                <a:gd name="T31" fmla="*/ 0 h 49"/>
                <a:gd name="T32" fmla="*/ 0 w 108"/>
                <a:gd name="T33" fmla="*/ 0 h 49"/>
                <a:gd name="T34" fmla="*/ 0 w 108"/>
                <a:gd name="T35" fmla="*/ 0 h 49"/>
                <a:gd name="T36" fmla="*/ 0 w 108"/>
                <a:gd name="T37" fmla="*/ 0 h 49"/>
                <a:gd name="T38" fmla="*/ 0 w 108"/>
                <a:gd name="T39" fmla="*/ 0 h 49"/>
                <a:gd name="T40" fmla="*/ 0 w 108"/>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49"/>
                <a:gd name="T65" fmla="*/ 108 w 108"/>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49">
                  <a:moveTo>
                    <a:pt x="20" y="43"/>
                  </a:moveTo>
                  <a:lnTo>
                    <a:pt x="20" y="43"/>
                  </a:lnTo>
                  <a:lnTo>
                    <a:pt x="27" y="39"/>
                  </a:lnTo>
                  <a:lnTo>
                    <a:pt x="36" y="35"/>
                  </a:lnTo>
                  <a:lnTo>
                    <a:pt x="45" y="33"/>
                  </a:lnTo>
                  <a:lnTo>
                    <a:pt x="54" y="33"/>
                  </a:lnTo>
                  <a:lnTo>
                    <a:pt x="62" y="36"/>
                  </a:lnTo>
                  <a:lnTo>
                    <a:pt x="69" y="39"/>
                  </a:lnTo>
                  <a:lnTo>
                    <a:pt x="74" y="43"/>
                  </a:lnTo>
                  <a:lnTo>
                    <a:pt x="77" y="49"/>
                  </a:lnTo>
                  <a:lnTo>
                    <a:pt x="108" y="37"/>
                  </a:lnTo>
                  <a:lnTo>
                    <a:pt x="98" y="22"/>
                  </a:lnTo>
                  <a:lnTo>
                    <a:pt x="87" y="11"/>
                  </a:lnTo>
                  <a:lnTo>
                    <a:pt x="74" y="4"/>
                  </a:lnTo>
                  <a:lnTo>
                    <a:pt x="58" y="0"/>
                  </a:lnTo>
                  <a:lnTo>
                    <a:pt x="41" y="0"/>
                  </a:lnTo>
                  <a:lnTo>
                    <a:pt x="26" y="3"/>
                  </a:lnTo>
                  <a:lnTo>
                    <a:pt x="13" y="9"/>
                  </a:lnTo>
                  <a:lnTo>
                    <a:pt x="0" y="18"/>
                  </a:lnTo>
                  <a:lnTo>
                    <a:pt x="20" y="43"/>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30" name="Freeform 419"/>
            <p:cNvSpPr/>
            <p:nvPr/>
          </p:nvSpPr>
          <p:spPr bwMode="auto">
            <a:xfrm>
              <a:off x="1182" y="3088"/>
              <a:ext cx="3" cy="8"/>
            </a:xfrm>
            <a:custGeom>
              <a:avLst/>
              <a:gdLst>
                <a:gd name="T0" fmla="*/ 0 w 69"/>
                <a:gd name="T1" fmla="*/ 0 h 129"/>
                <a:gd name="T2" fmla="*/ 0 w 69"/>
                <a:gd name="T3" fmla="*/ 0 h 129"/>
                <a:gd name="T4" fmla="*/ 0 w 69"/>
                <a:gd name="T5" fmla="*/ 0 h 129"/>
                <a:gd name="T6" fmla="*/ 0 w 69"/>
                <a:gd name="T7" fmla="*/ 0 h 129"/>
                <a:gd name="T8" fmla="*/ 0 w 69"/>
                <a:gd name="T9" fmla="*/ 0 h 129"/>
                <a:gd name="T10" fmla="*/ 0 w 69"/>
                <a:gd name="T11" fmla="*/ 0 h 129"/>
                <a:gd name="T12" fmla="*/ 0 w 69"/>
                <a:gd name="T13" fmla="*/ 0 h 129"/>
                <a:gd name="T14" fmla="*/ 0 w 69"/>
                <a:gd name="T15" fmla="*/ 0 h 129"/>
                <a:gd name="T16" fmla="*/ 0 w 69"/>
                <a:gd name="T17" fmla="*/ 0 h 129"/>
                <a:gd name="T18" fmla="*/ 0 w 69"/>
                <a:gd name="T19" fmla="*/ 0 h 129"/>
                <a:gd name="T20" fmla="*/ 0 w 69"/>
                <a:gd name="T21" fmla="*/ 0 h 129"/>
                <a:gd name="T22" fmla="*/ 0 w 69"/>
                <a:gd name="T23" fmla="*/ 0 h 129"/>
                <a:gd name="T24" fmla="*/ 0 w 69"/>
                <a:gd name="T25" fmla="*/ 0 h 129"/>
                <a:gd name="T26" fmla="*/ 0 w 69"/>
                <a:gd name="T27" fmla="*/ 0 h 129"/>
                <a:gd name="T28" fmla="*/ 0 w 69"/>
                <a:gd name="T29" fmla="*/ 0 h 129"/>
                <a:gd name="T30" fmla="*/ 0 w 69"/>
                <a:gd name="T31" fmla="*/ 0 h 129"/>
                <a:gd name="T32" fmla="*/ 0 w 69"/>
                <a:gd name="T33" fmla="*/ 0 h 129"/>
                <a:gd name="T34" fmla="*/ 0 w 69"/>
                <a:gd name="T35" fmla="*/ 0 h 129"/>
                <a:gd name="T36" fmla="*/ 0 w 69"/>
                <a:gd name="T37" fmla="*/ 0 h 129"/>
                <a:gd name="T38" fmla="*/ 0 w 69"/>
                <a:gd name="T39" fmla="*/ 0 h 129"/>
                <a:gd name="T40" fmla="*/ 0 w 69"/>
                <a:gd name="T41" fmla="*/ 0 h 1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29"/>
                <a:gd name="T65" fmla="*/ 69 w 69"/>
                <a:gd name="T66" fmla="*/ 129 h 1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29">
                  <a:moveTo>
                    <a:pt x="36" y="112"/>
                  </a:moveTo>
                  <a:lnTo>
                    <a:pt x="36" y="112"/>
                  </a:lnTo>
                  <a:lnTo>
                    <a:pt x="33" y="104"/>
                  </a:lnTo>
                  <a:lnTo>
                    <a:pt x="32" y="95"/>
                  </a:lnTo>
                  <a:lnTo>
                    <a:pt x="34" y="83"/>
                  </a:lnTo>
                  <a:lnTo>
                    <a:pt x="38" y="69"/>
                  </a:lnTo>
                  <a:lnTo>
                    <a:pt x="44" y="58"/>
                  </a:lnTo>
                  <a:lnTo>
                    <a:pt x="52" y="44"/>
                  </a:lnTo>
                  <a:lnTo>
                    <a:pt x="60" y="34"/>
                  </a:lnTo>
                  <a:lnTo>
                    <a:pt x="69" y="25"/>
                  </a:lnTo>
                  <a:lnTo>
                    <a:pt x="49" y="0"/>
                  </a:lnTo>
                  <a:lnTo>
                    <a:pt x="37" y="11"/>
                  </a:lnTo>
                  <a:lnTo>
                    <a:pt x="25" y="25"/>
                  </a:lnTo>
                  <a:lnTo>
                    <a:pt x="16" y="41"/>
                  </a:lnTo>
                  <a:lnTo>
                    <a:pt x="8" y="57"/>
                  </a:lnTo>
                  <a:lnTo>
                    <a:pt x="2" y="75"/>
                  </a:lnTo>
                  <a:lnTo>
                    <a:pt x="0" y="92"/>
                  </a:lnTo>
                  <a:lnTo>
                    <a:pt x="1" y="112"/>
                  </a:lnTo>
                  <a:lnTo>
                    <a:pt x="8" y="129"/>
                  </a:lnTo>
                  <a:lnTo>
                    <a:pt x="36" y="112"/>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31" name="Freeform 420"/>
            <p:cNvSpPr/>
            <p:nvPr/>
          </p:nvSpPr>
          <p:spPr bwMode="auto">
            <a:xfrm>
              <a:off x="1182" y="3095"/>
              <a:ext cx="5" cy="4"/>
            </a:xfrm>
            <a:custGeom>
              <a:avLst/>
              <a:gdLst>
                <a:gd name="T0" fmla="*/ 0 w 117"/>
                <a:gd name="T1" fmla="*/ 0 h 76"/>
                <a:gd name="T2" fmla="*/ 0 w 117"/>
                <a:gd name="T3" fmla="*/ 0 h 76"/>
                <a:gd name="T4" fmla="*/ 0 w 117"/>
                <a:gd name="T5" fmla="*/ 0 h 76"/>
                <a:gd name="T6" fmla="*/ 0 w 117"/>
                <a:gd name="T7" fmla="*/ 0 h 76"/>
                <a:gd name="T8" fmla="*/ 0 w 117"/>
                <a:gd name="T9" fmla="*/ 0 h 76"/>
                <a:gd name="T10" fmla="*/ 0 w 117"/>
                <a:gd name="T11" fmla="*/ 0 h 76"/>
                <a:gd name="T12" fmla="*/ 0 w 117"/>
                <a:gd name="T13" fmla="*/ 0 h 76"/>
                <a:gd name="T14" fmla="*/ 0 w 117"/>
                <a:gd name="T15" fmla="*/ 0 h 76"/>
                <a:gd name="T16" fmla="*/ 0 w 117"/>
                <a:gd name="T17" fmla="*/ 0 h 76"/>
                <a:gd name="T18" fmla="*/ 0 w 117"/>
                <a:gd name="T19" fmla="*/ 0 h 76"/>
                <a:gd name="T20" fmla="*/ 0 w 117"/>
                <a:gd name="T21" fmla="*/ 0 h 76"/>
                <a:gd name="T22" fmla="*/ 0 w 117"/>
                <a:gd name="T23" fmla="*/ 0 h 76"/>
                <a:gd name="T24" fmla="*/ 0 w 117"/>
                <a:gd name="T25" fmla="*/ 0 h 76"/>
                <a:gd name="T26" fmla="*/ 0 w 117"/>
                <a:gd name="T27" fmla="*/ 0 h 76"/>
                <a:gd name="T28" fmla="*/ 0 w 117"/>
                <a:gd name="T29" fmla="*/ 0 h 76"/>
                <a:gd name="T30" fmla="*/ 0 w 117"/>
                <a:gd name="T31" fmla="*/ 0 h 76"/>
                <a:gd name="T32" fmla="*/ 0 w 117"/>
                <a:gd name="T33" fmla="*/ 0 h 76"/>
                <a:gd name="T34" fmla="*/ 0 w 117"/>
                <a:gd name="T35" fmla="*/ 0 h 76"/>
                <a:gd name="T36" fmla="*/ 0 w 117"/>
                <a:gd name="T37" fmla="*/ 0 h 76"/>
                <a:gd name="T38" fmla="*/ 0 w 117"/>
                <a:gd name="T39" fmla="*/ 0 h 76"/>
                <a:gd name="T40" fmla="*/ 0 w 117"/>
                <a:gd name="T41" fmla="*/ 0 h 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6"/>
                <a:gd name="T65" fmla="*/ 117 w 117"/>
                <a:gd name="T66" fmla="*/ 76 h 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6">
                  <a:moveTo>
                    <a:pt x="107" y="41"/>
                  </a:moveTo>
                  <a:lnTo>
                    <a:pt x="107" y="41"/>
                  </a:lnTo>
                  <a:lnTo>
                    <a:pt x="96" y="43"/>
                  </a:lnTo>
                  <a:lnTo>
                    <a:pt x="83" y="43"/>
                  </a:lnTo>
                  <a:lnTo>
                    <a:pt x="72" y="42"/>
                  </a:lnTo>
                  <a:lnTo>
                    <a:pt x="62" y="36"/>
                  </a:lnTo>
                  <a:lnTo>
                    <a:pt x="52" y="30"/>
                  </a:lnTo>
                  <a:lnTo>
                    <a:pt x="43" y="23"/>
                  </a:lnTo>
                  <a:lnTo>
                    <a:pt x="35" y="13"/>
                  </a:lnTo>
                  <a:lnTo>
                    <a:pt x="28" y="0"/>
                  </a:lnTo>
                  <a:lnTo>
                    <a:pt x="0" y="17"/>
                  </a:lnTo>
                  <a:lnTo>
                    <a:pt x="9" y="32"/>
                  </a:lnTo>
                  <a:lnTo>
                    <a:pt x="20" y="46"/>
                  </a:lnTo>
                  <a:lnTo>
                    <a:pt x="33" y="57"/>
                  </a:lnTo>
                  <a:lnTo>
                    <a:pt x="48" y="66"/>
                  </a:lnTo>
                  <a:lnTo>
                    <a:pt x="64" y="73"/>
                  </a:lnTo>
                  <a:lnTo>
                    <a:pt x="81" y="76"/>
                  </a:lnTo>
                  <a:lnTo>
                    <a:pt x="98" y="76"/>
                  </a:lnTo>
                  <a:lnTo>
                    <a:pt x="117" y="72"/>
                  </a:lnTo>
                  <a:lnTo>
                    <a:pt x="107" y="41"/>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32" name="Freeform 421"/>
            <p:cNvSpPr/>
            <p:nvPr/>
          </p:nvSpPr>
          <p:spPr bwMode="auto">
            <a:xfrm>
              <a:off x="1187" y="3094"/>
              <a:ext cx="4" cy="5"/>
            </a:xfrm>
            <a:custGeom>
              <a:avLst/>
              <a:gdLst>
                <a:gd name="T0" fmla="*/ 0 w 79"/>
                <a:gd name="T1" fmla="*/ 0 h 88"/>
                <a:gd name="T2" fmla="*/ 0 w 79"/>
                <a:gd name="T3" fmla="*/ 0 h 88"/>
                <a:gd name="T4" fmla="*/ 0 w 79"/>
                <a:gd name="T5" fmla="*/ 0 h 88"/>
                <a:gd name="T6" fmla="*/ 0 w 79"/>
                <a:gd name="T7" fmla="*/ 0 h 88"/>
                <a:gd name="T8" fmla="*/ 0 w 79"/>
                <a:gd name="T9" fmla="*/ 0 h 88"/>
                <a:gd name="T10" fmla="*/ 0 w 79"/>
                <a:gd name="T11" fmla="*/ 0 h 88"/>
                <a:gd name="T12" fmla="*/ 0 w 79"/>
                <a:gd name="T13" fmla="*/ 0 h 88"/>
                <a:gd name="T14" fmla="*/ 0 w 79"/>
                <a:gd name="T15" fmla="*/ 0 h 88"/>
                <a:gd name="T16" fmla="*/ 0 w 79"/>
                <a:gd name="T17" fmla="*/ 0 h 88"/>
                <a:gd name="T18" fmla="*/ 0 w 79"/>
                <a:gd name="T19" fmla="*/ 0 h 88"/>
                <a:gd name="T20" fmla="*/ 0 w 79"/>
                <a:gd name="T21" fmla="*/ 0 h 88"/>
                <a:gd name="T22" fmla="*/ 0 w 79"/>
                <a:gd name="T23" fmla="*/ 0 h 88"/>
                <a:gd name="T24" fmla="*/ 0 w 79"/>
                <a:gd name="T25" fmla="*/ 0 h 88"/>
                <a:gd name="T26" fmla="*/ 0 w 79"/>
                <a:gd name="T27" fmla="*/ 0 h 88"/>
                <a:gd name="T28" fmla="*/ 0 w 79"/>
                <a:gd name="T29" fmla="*/ 0 h 88"/>
                <a:gd name="T30" fmla="*/ 0 w 79"/>
                <a:gd name="T31" fmla="*/ 0 h 88"/>
                <a:gd name="T32" fmla="*/ 0 w 79"/>
                <a:gd name="T33" fmla="*/ 0 h 88"/>
                <a:gd name="T34" fmla="*/ 0 w 79"/>
                <a:gd name="T35" fmla="*/ 0 h 88"/>
                <a:gd name="T36" fmla="*/ 0 w 79"/>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88"/>
                <a:gd name="T59" fmla="*/ 79 w 79"/>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88">
                  <a:moveTo>
                    <a:pt x="47" y="0"/>
                  </a:moveTo>
                  <a:lnTo>
                    <a:pt x="46" y="8"/>
                  </a:lnTo>
                  <a:lnTo>
                    <a:pt x="44" y="15"/>
                  </a:lnTo>
                  <a:lnTo>
                    <a:pt x="40" y="24"/>
                  </a:lnTo>
                  <a:lnTo>
                    <a:pt x="35" y="32"/>
                  </a:lnTo>
                  <a:lnTo>
                    <a:pt x="28" y="39"/>
                  </a:lnTo>
                  <a:lnTo>
                    <a:pt x="21" y="46"/>
                  </a:lnTo>
                  <a:lnTo>
                    <a:pt x="11" y="52"/>
                  </a:lnTo>
                  <a:lnTo>
                    <a:pt x="0" y="57"/>
                  </a:lnTo>
                  <a:lnTo>
                    <a:pt x="10" y="88"/>
                  </a:lnTo>
                  <a:lnTo>
                    <a:pt x="25" y="82"/>
                  </a:lnTo>
                  <a:lnTo>
                    <a:pt x="40" y="73"/>
                  </a:lnTo>
                  <a:lnTo>
                    <a:pt x="51" y="64"/>
                  </a:lnTo>
                  <a:lnTo>
                    <a:pt x="61" y="53"/>
                  </a:lnTo>
                  <a:lnTo>
                    <a:pt x="68" y="41"/>
                  </a:lnTo>
                  <a:lnTo>
                    <a:pt x="74" y="28"/>
                  </a:lnTo>
                  <a:lnTo>
                    <a:pt x="78" y="14"/>
                  </a:lnTo>
                  <a:lnTo>
                    <a:pt x="79" y="2"/>
                  </a:lnTo>
                  <a:lnTo>
                    <a:pt x="47" y="0"/>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33" name="Freeform 422"/>
            <p:cNvSpPr/>
            <p:nvPr/>
          </p:nvSpPr>
          <p:spPr bwMode="auto">
            <a:xfrm>
              <a:off x="1186" y="3097"/>
              <a:ext cx="2" cy="1"/>
            </a:xfrm>
            <a:custGeom>
              <a:avLst/>
              <a:gdLst>
                <a:gd name="T0" fmla="*/ 0 w 32"/>
                <a:gd name="T1" fmla="*/ 0 h 18"/>
                <a:gd name="T2" fmla="*/ 0 w 32"/>
                <a:gd name="T3" fmla="*/ 0 h 18"/>
                <a:gd name="T4" fmla="*/ 0 w 32"/>
                <a:gd name="T5" fmla="*/ 0 h 18"/>
                <a:gd name="T6" fmla="*/ 0 w 32"/>
                <a:gd name="T7" fmla="*/ 0 h 18"/>
                <a:gd name="T8" fmla="*/ 0 w 32"/>
                <a:gd name="T9" fmla="*/ 0 h 18"/>
                <a:gd name="T10" fmla="*/ 0 w 32"/>
                <a:gd name="T11" fmla="*/ 0 h 18"/>
                <a:gd name="T12" fmla="*/ 0 w 32"/>
                <a:gd name="T13" fmla="*/ 0 h 18"/>
                <a:gd name="T14" fmla="*/ 0 w 32"/>
                <a:gd name="T15" fmla="*/ 0 h 18"/>
                <a:gd name="T16" fmla="*/ 0 w 32"/>
                <a:gd name="T17" fmla="*/ 0 h 18"/>
                <a:gd name="T18" fmla="*/ 0 w 3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8"/>
                <a:gd name="T32" fmla="*/ 32 w 3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8">
                  <a:moveTo>
                    <a:pt x="32" y="18"/>
                  </a:moveTo>
                  <a:lnTo>
                    <a:pt x="31" y="11"/>
                  </a:lnTo>
                  <a:lnTo>
                    <a:pt x="28" y="6"/>
                  </a:lnTo>
                  <a:lnTo>
                    <a:pt x="23" y="3"/>
                  </a:lnTo>
                  <a:lnTo>
                    <a:pt x="17" y="0"/>
                  </a:lnTo>
                  <a:lnTo>
                    <a:pt x="11" y="2"/>
                  </a:lnTo>
                  <a:lnTo>
                    <a:pt x="6" y="4"/>
                  </a:lnTo>
                  <a:lnTo>
                    <a:pt x="2" y="9"/>
                  </a:lnTo>
                  <a:lnTo>
                    <a:pt x="0" y="16"/>
                  </a:lnTo>
                  <a:lnTo>
                    <a:pt x="32" y="18"/>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34" name="Freeform 423"/>
            <p:cNvSpPr/>
            <p:nvPr/>
          </p:nvSpPr>
          <p:spPr bwMode="auto">
            <a:xfrm>
              <a:off x="1186" y="3094"/>
              <a:ext cx="1" cy="2"/>
            </a:xfrm>
            <a:custGeom>
              <a:avLst/>
              <a:gdLst>
                <a:gd name="T0" fmla="*/ 0 w 22"/>
                <a:gd name="T1" fmla="*/ 0 h 32"/>
                <a:gd name="T2" fmla="*/ 0 w 22"/>
                <a:gd name="T3" fmla="*/ 0 h 32"/>
                <a:gd name="T4" fmla="*/ 0 w 22"/>
                <a:gd name="T5" fmla="*/ 0 h 32"/>
                <a:gd name="T6" fmla="*/ 0 w 22"/>
                <a:gd name="T7" fmla="*/ 0 h 32"/>
                <a:gd name="T8" fmla="*/ 0 w 22"/>
                <a:gd name="T9" fmla="*/ 0 h 32"/>
                <a:gd name="T10" fmla="*/ 0 w 22"/>
                <a:gd name="T11" fmla="*/ 0 h 32"/>
                <a:gd name="T12" fmla="*/ 0 w 22"/>
                <a:gd name="T13" fmla="*/ 0 h 32"/>
                <a:gd name="T14" fmla="*/ 0 w 22"/>
                <a:gd name="T15" fmla="*/ 0 h 32"/>
                <a:gd name="T16" fmla="*/ 0 w 22"/>
                <a:gd name="T17" fmla="*/ 0 h 32"/>
                <a:gd name="T18" fmla="*/ 0 w 2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2"/>
                <a:gd name="T32" fmla="*/ 22 w 2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2">
                  <a:moveTo>
                    <a:pt x="12" y="0"/>
                  </a:moveTo>
                  <a:lnTo>
                    <a:pt x="5" y="3"/>
                  </a:lnTo>
                  <a:lnTo>
                    <a:pt x="1" y="8"/>
                  </a:lnTo>
                  <a:lnTo>
                    <a:pt x="0" y="14"/>
                  </a:lnTo>
                  <a:lnTo>
                    <a:pt x="1" y="20"/>
                  </a:lnTo>
                  <a:lnTo>
                    <a:pt x="4" y="26"/>
                  </a:lnTo>
                  <a:lnTo>
                    <a:pt x="9" y="30"/>
                  </a:lnTo>
                  <a:lnTo>
                    <a:pt x="15" y="32"/>
                  </a:lnTo>
                  <a:lnTo>
                    <a:pt x="22" y="31"/>
                  </a:lnTo>
                  <a:lnTo>
                    <a:pt x="12" y="0"/>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35" name="Freeform 424"/>
            <p:cNvSpPr/>
            <p:nvPr/>
          </p:nvSpPr>
          <p:spPr bwMode="auto">
            <a:xfrm>
              <a:off x="1186" y="3090"/>
              <a:ext cx="4" cy="5"/>
            </a:xfrm>
            <a:custGeom>
              <a:avLst/>
              <a:gdLst>
                <a:gd name="T0" fmla="*/ 0 w 74"/>
                <a:gd name="T1" fmla="*/ 0 h 99"/>
                <a:gd name="T2" fmla="*/ 0 w 74"/>
                <a:gd name="T3" fmla="*/ 0 h 99"/>
                <a:gd name="T4" fmla="*/ 0 w 74"/>
                <a:gd name="T5" fmla="*/ 0 h 99"/>
                <a:gd name="T6" fmla="*/ 0 w 74"/>
                <a:gd name="T7" fmla="*/ 0 h 99"/>
                <a:gd name="T8" fmla="*/ 0 w 74"/>
                <a:gd name="T9" fmla="*/ 0 h 99"/>
                <a:gd name="T10" fmla="*/ 0 w 74"/>
                <a:gd name="T11" fmla="*/ 0 h 99"/>
                <a:gd name="T12" fmla="*/ 0 w 74"/>
                <a:gd name="T13" fmla="*/ 0 h 99"/>
                <a:gd name="T14" fmla="*/ 0 w 74"/>
                <a:gd name="T15" fmla="*/ 0 h 99"/>
                <a:gd name="T16" fmla="*/ 0 w 74"/>
                <a:gd name="T17" fmla="*/ 0 h 99"/>
                <a:gd name="T18" fmla="*/ 0 w 74"/>
                <a:gd name="T19" fmla="*/ 0 h 99"/>
                <a:gd name="T20" fmla="*/ 0 w 74"/>
                <a:gd name="T21" fmla="*/ 0 h 99"/>
                <a:gd name="T22" fmla="*/ 0 w 74"/>
                <a:gd name="T23" fmla="*/ 0 h 99"/>
                <a:gd name="T24" fmla="*/ 0 w 74"/>
                <a:gd name="T25" fmla="*/ 0 h 99"/>
                <a:gd name="T26" fmla="*/ 0 w 74"/>
                <a:gd name="T27" fmla="*/ 0 h 99"/>
                <a:gd name="T28" fmla="*/ 0 w 74"/>
                <a:gd name="T29" fmla="*/ 0 h 99"/>
                <a:gd name="T30" fmla="*/ 0 w 74"/>
                <a:gd name="T31" fmla="*/ 0 h 99"/>
                <a:gd name="T32" fmla="*/ 0 w 74"/>
                <a:gd name="T33" fmla="*/ 0 h 99"/>
                <a:gd name="T34" fmla="*/ 0 w 74"/>
                <a:gd name="T35" fmla="*/ 0 h 99"/>
                <a:gd name="T36" fmla="*/ 0 w 74"/>
                <a:gd name="T37" fmla="*/ 0 h 99"/>
                <a:gd name="T38" fmla="*/ 0 w 74"/>
                <a:gd name="T39" fmla="*/ 0 h 99"/>
                <a:gd name="T40" fmla="*/ 0 w 74"/>
                <a:gd name="T41" fmla="*/ 0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99"/>
                <a:gd name="T65" fmla="*/ 74 w 74"/>
                <a:gd name="T66" fmla="*/ 99 h 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99">
                  <a:moveTo>
                    <a:pt x="39" y="13"/>
                  </a:moveTo>
                  <a:lnTo>
                    <a:pt x="39" y="12"/>
                  </a:lnTo>
                  <a:lnTo>
                    <a:pt x="41" y="22"/>
                  </a:lnTo>
                  <a:lnTo>
                    <a:pt x="41" y="30"/>
                  </a:lnTo>
                  <a:lnTo>
                    <a:pt x="38" y="37"/>
                  </a:lnTo>
                  <a:lnTo>
                    <a:pt x="35" y="43"/>
                  </a:lnTo>
                  <a:lnTo>
                    <a:pt x="28" y="51"/>
                  </a:lnTo>
                  <a:lnTo>
                    <a:pt x="20" y="58"/>
                  </a:lnTo>
                  <a:lnTo>
                    <a:pt x="11" y="62"/>
                  </a:lnTo>
                  <a:lnTo>
                    <a:pt x="0" y="68"/>
                  </a:lnTo>
                  <a:lnTo>
                    <a:pt x="10" y="99"/>
                  </a:lnTo>
                  <a:lnTo>
                    <a:pt x="25" y="94"/>
                  </a:lnTo>
                  <a:lnTo>
                    <a:pt x="38" y="85"/>
                  </a:lnTo>
                  <a:lnTo>
                    <a:pt x="51" y="76"/>
                  </a:lnTo>
                  <a:lnTo>
                    <a:pt x="62" y="64"/>
                  </a:lnTo>
                  <a:lnTo>
                    <a:pt x="69" y="52"/>
                  </a:lnTo>
                  <a:lnTo>
                    <a:pt x="74" y="36"/>
                  </a:lnTo>
                  <a:lnTo>
                    <a:pt x="74" y="18"/>
                  </a:lnTo>
                  <a:lnTo>
                    <a:pt x="70" y="1"/>
                  </a:lnTo>
                  <a:lnTo>
                    <a:pt x="70" y="0"/>
                  </a:lnTo>
                  <a:lnTo>
                    <a:pt x="39" y="13"/>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36" name="Freeform 425"/>
            <p:cNvSpPr/>
            <p:nvPr/>
          </p:nvSpPr>
          <p:spPr bwMode="auto">
            <a:xfrm>
              <a:off x="1185" y="3088"/>
              <a:ext cx="5" cy="3"/>
            </a:xfrm>
            <a:custGeom>
              <a:avLst/>
              <a:gdLst>
                <a:gd name="T0" fmla="*/ 0 w 108"/>
                <a:gd name="T1" fmla="*/ 0 h 50"/>
                <a:gd name="T2" fmla="*/ 0 w 108"/>
                <a:gd name="T3" fmla="*/ 0 h 50"/>
                <a:gd name="T4" fmla="*/ 0 w 108"/>
                <a:gd name="T5" fmla="*/ 0 h 50"/>
                <a:gd name="T6" fmla="*/ 0 w 108"/>
                <a:gd name="T7" fmla="*/ 0 h 50"/>
                <a:gd name="T8" fmla="*/ 0 w 108"/>
                <a:gd name="T9" fmla="*/ 0 h 50"/>
                <a:gd name="T10" fmla="*/ 0 w 108"/>
                <a:gd name="T11" fmla="*/ 0 h 50"/>
                <a:gd name="T12" fmla="*/ 0 w 108"/>
                <a:gd name="T13" fmla="*/ 0 h 50"/>
                <a:gd name="T14" fmla="*/ 0 w 108"/>
                <a:gd name="T15" fmla="*/ 0 h 50"/>
                <a:gd name="T16" fmla="*/ 0 w 108"/>
                <a:gd name="T17" fmla="*/ 0 h 50"/>
                <a:gd name="T18" fmla="*/ 0 w 108"/>
                <a:gd name="T19" fmla="*/ 0 h 50"/>
                <a:gd name="T20" fmla="*/ 0 w 108"/>
                <a:gd name="T21" fmla="*/ 0 h 50"/>
                <a:gd name="T22" fmla="*/ 0 w 108"/>
                <a:gd name="T23" fmla="*/ 0 h 50"/>
                <a:gd name="T24" fmla="*/ 0 w 108"/>
                <a:gd name="T25" fmla="*/ 0 h 50"/>
                <a:gd name="T26" fmla="*/ 0 w 108"/>
                <a:gd name="T27" fmla="*/ 0 h 50"/>
                <a:gd name="T28" fmla="*/ 0 w 108"/>
                <a:gd name="T29" fmla="*/ 0 h 50"/>
                <a:gd name="T30" fmla="*/ 0 w 108"/>
                <a:gd name="T31" fmla="*/ 0 h 50"/>
                <a:gd name="T32" fmla="*/ 0 w 108"/>
                <a:gd name="T33" fmla="*/ 0 h 50"/>
                <a:gd name="T34" fmla="*/ 0 w 108"/>
                <a:gd name="T35" fmla="*/ 0 h 50"/>
                <a:gd name="T36" fmla="*/ 0 w 108"/>
                <a:gd name="T37" fmla="*/ 0 h 50"/>
                <a:gd name="T38" fmla="*/ 0 w 108"/>
                <a:gd name="T39" fmla="*/ 0 h 50"/>
                <a:gd name="T40" fmla="*/ 0 w 108"/>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50"/>
                <a:gd name="T65" fmla="*/ 108 w 108"/>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50">
                  <a:moveTo>
                    <a:pt x="20" y="44"/>
                  </a:moveTo>
                  <a:lnTo>
                    <a:pt x="20" y="43"/>
                  </a:lnTo>
                  <a:lnTo>
                    <a:pt x="27" y="39"/>
                  </a:lnTo>
                  <a:lnTo>
                    <a:pt x="37" y="35"/>
                  </a:lnTo>
                  <a:lnTo>
                    <a:pt x="46" y="34"/>
                  </a:lnTo>
                  <a:lnTo>
                    <a:pt x="54" y="34"/>
                  </a:lnTo>
                  <a:lnTo>
                    <a:pt x="61" y="36"/>
                  </a:lnTo>
                  <a:lnTo>
                    <a:pt x="69" y="39"/>
                  </a:lnTo>
                  <a:lnTo>
                    <a:pt x="74" y="43"/>
                  </a:lnTo>
                  <a:lnTo>
                    <a:pt x="77" y="50"/>
                  </a:lnTo>
                  <a:lnTo>
                    <a:pt x="108" y="37"/>
                  </a:lnTo>
                  <a:lnTo>
                    <a:pt x="99" y="22"/>
                  </a:lnTo>
                  <a:lnTo>
                    <a:pt x="88" y="12"/>
                  </a:lnTo>
                  <a:lnTo>
                    <a:pt x="73" y="4"/>
                  </a:lnTo>
                  <a:lnTo>
                    <a:pt x="58" y="0"/>
                  </a:lnTo>
                  <a:lnTo>
                    <a:pt x="42" y="0"/>
                  </a:lnTo>
                  <a:lnTo>
                    <a:pt x="26" y="3"/>
                  </a:lnTo>
                  <a:lnTo>
                    <a:pt x="13" y="10"/>
                  </a:lnTo>
                  <a:lnTo>
                    <a:pt x="0" y="18"/>
                  </a:lnTo>
                  <a:lnTo>
                    <a:pt x="0" y="17"/>
                  </a:lnTo>
                  <a:lnTo>
                    <a:pt x="20" y="44"/>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37" name="Freeform 426"/>
            <p:cNvSpPr/>
            <p:nvPr/>
          </p:nvSpPr>
          <p:spPr bwMode="auto">
            <a:xfrm>
              <a:off x="1182" y="3089"/>
              <a:ext cx="4" cy="7"/>
            </a:xfrm>
            <a:custGeom>
              <a:avLst/>
              <a:gdLst>
                <a:gd name="T0" fmla="*/ 0 w 69"/>
                <a:gd name="T1" fmla="*/ 0 h 131"/>
                <a:gd name="T2" fmla="*/ 0 w 69"/>
                <a:gd name="T3" fmla="*/ 0 h 131"/>
                <a:gd name="T4" fmla="*/ 0 w 69"/>
                <a:gd name="T5" fmla="*/ 0 h 131"/>
                <a:gd name="T6" fmla="*/ 0 w 69"/>
                <a:gd name="T7" fmla="*/ 0 h 131"/>
                <a:gd name="T8" fmla="*/ 0 w 69"/>
                <a:gd name="T9" fmla="*/ 0 h 131"/>
                <a:gd name="T10" fmla="*/ 0 w 69"/>
                <a:gd name="T11" fmla="*/ 0 h 131"/>
                <a:gd name="T12" fmla="*/ 0 w 69"/>
                <a:gd name="T13" fmla="*/ 0 h 131"/>
                <a:gd name="T14" fmla="*/ 0 w 69"/>
                <a:gd name="T15" fmla="*/ 0 h 131"/>
                <a:gd name="T16" fmla="*/ 0 w 69"/>
                <a:gd name="T17" fmla="*/ 0 h 131"/>
                <a:gd name="T18" fmla="*/ 0 w 69"/>
                <a:gd name="T19" fmla="*/ 0 h 131"/>
                <a:gd name="T20" fmla="*/ 0 w 69"/>
                <a:gd name="T21" fmla="*/ 0 h 131"/>
                <a:gd name="T22" fmla="*/ 0 w 69"/>
                <a:gd name="T23" fmla="*/ 0 h 131"/>
                <a:gd name="T24" fmla="*/ 0 w 69"/>
                <a:gd name="T25" fmla="*/ 0 h 131"/>
                <a:gd name="T26" fmla="*/ 0 w 69"/>
                <a:gd name="T27" fmla="*/ 0 h 131"/>
                <a:gd name="T28" fmla="*/ 0 w 69"/>
                <a:gd name="T29" fmla="*/ 0 h 131"/>
                <a:gd name="T30" fmla="*/ 0 w 69"/>
                <a:gd name="T31" fmla="*/ 0 h 131"/>
                <a:gd name="T32" fmla="*/ 0 w 69"/>
                <a:gd name="T33" fmla="*/ 0 h 131"/>
                <a:gd name="T34" fmla="*/ 0 w 69"/>
                <a:gd name="T35" fmla="*/ 0 h 131"/>
                <a:gd name="T36" fmla="*/ 0 w 69"/>
                <a:gd name="T37" fmla="*/ 0 h 131"/>
                <a:gd name="T38" fmla="*/ 0 w 69"/>
                <a:gd name="T39" fmla="*/ 0 h 131"/>
                <a:gd name="T40" fmla="*/ 0 w 69"/>
                <a:gd name="T41" fmla="*/ 0 h 1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31"/>
                <a:gd name="T65" fmla="*/ 69 w 69"/>
                <a:gd name="T66" fmla="*/ 131 h 1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31">
                  <a:moveTo>
                    <a:pt x="36" y="114"/>
                  </a:moveTo>
                  <a:lnTo>
                    <a:pt x="36" y="114"/>
                  </a:lnTo>
                  <a:lnTo>
                    <a:pt x="34" y="107"/>
                  </a:lnTo>
                  <a:lnTo>
                    <a:pt x="33" y="96"/>
                  </a:lnTo>
                  <a:lnTo>
                    <a:pt x="35" y="83"/>
                  </a:lnTo>
                  <a:lnTo>
                    <a:pt x="38" y="72"/>
                  </a:lnTo>
                  <a:lnTo>
                    <a:pt x="44" y="59"/>
                  </a:lnTo>
                  <a:lnTo>
                    <a:pt x="52" y="46"/>
                  </a:lnTo>
                  <a:lnTo>
                    <a:pt x="60" y="36"/>
                  </a:lnTo>
                  <a:lnTo>
                    <a:pt x="69" y="27"/>
                  </a:lnTo>
                  <a:lnTo>
                    <a:pt x="49" y="0"/>
                  </a:lnTo>
                  <a:lnTo>
                    <a:pt x="36" y="13"/>
                  </a:lnTo>
                  <a:lnTo>
                    <a:pt x="25" y="27"/>
                  </a:lnTo>
                  <a:lnTo>
                    <a:pt x="15" y="42"/>
                  </a:lnTo>
                  <a:lnTo>
                    <a:pt x="7" y="59"/>
                  </a:lnTo>
                  <a:lnTo>
                    <a:pt x="2" y="77"/>
                  </a:lnTo>
                  <a:lnTo>
                    <a:pt x="0" y="94"/>
                  </a:lnTo>
                  <a:lnTo>
                    <a:pt x="1" y="113"/>
                  </a:lnTo>
                  <a:lnTo>
                    <a:pt x="7" y="131"/>
                  </a:lnTo>
                  <a:lnTo>
                    <a:pt x="36" y="114"/>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38" name="Freeform 427"/>
            <p:cNvSpPr/>
            <p:nvPr/>
          </p:nvSpPr>
          <p:spPr bwMode="auto">
            <a:xfrm>
              <a:off x="1183" y="3095"/>
              <a:ext cx="5" cy="4"/>
            </a:xfrm>
            <a:custGeom>
              <a:avLst/>
              <a:gdLst>
                <a:gd name="T0" fmla="*/ 0 w 117"/>
                <a:gd name="T1" fmla="*/ 0 h 77"/>
                <a:gd name="T2" fmla="*/ 0 w 117"/>
                <a:gd name="T3" fmla="*/ 0 h 77"/>
                <a:gd name="T4" fmla="*/ 0 w 117"/>
                <a:gd name="T5" fmla="*/ 0 h 77"/>
                <a:gd name="T6" fmla="*/ 0 w 117"/>
                <a:gd name="T7" fmla="*/ 0 h 77"/>
                <a:gd name="T8" fmla="*/ 0 w 117"/>
                <a:gd name="T9" fmla="*/ 0 h 77"/>
                <a:gd name="T10" fmla="*/ 0 w 117"/>
                <a:gd name="T11" fmla="*/ 0 h 77"/>
                <a:gd name="T12" fmla="*/ 0 w 117"/>
                <a:gd name="T13" fmla="*/ 0 h 77"/>
                <a:gd name="T14" fmla="*/ 0 w 117"/>
                <a:gd name="T15" fmla="*/ 0 h 77"/>
                <a:gd name="T16" fmla="*/ 0 w 117"/>
                <a:gd name="T17" fmla="*/ 0 h 77"/>
                <a:gd name="T18" fmla="*/ 0 w 117"/>
                <a:gd name="T19" fmla="*/ 0 h 77"/>
                <a:gd name="T20" fmla="*/ 0 w 117"/>
                <a:gd name="T21" fmla="*/ 0 h 77"/>
                <a:gd name="T22" fmla="*/ 0 w 117"/>
                <a:gd name="T23" fmla="*/ 0 h 77"/>
                <a:gd name="T24" fmla="*/ 0 w 117"/>
                <a:gd name="T25" fmla="*/ 0 h 77"/>
                <a:gd name="T26" fmla="*/ 0 w 117"/>
                <a:gd name="T27" fmla="*/ 0 h 77"/>
                <a:gd name="T28" fmla="*/ 0 w 117"/>
                <a:gd name="T29" fmla="*/ 0 h 77"/>
                <a:gd name="T30" fmla="*/ 0 w 117"/>
                <a:gd name="T31" fmla="*/ 0 h 77"/>
                <a:gd name="T32" fmla="*/ 0 w 117"/>
                <a:gd name="T33" fmla="*/ 0 h 77"/>
                <a:gd name="T34" fmla="*/ 0 w 117"/>
                <a:gd name="T35" fmla="*/ 0 h 77"/>
                <a:gd name="T36" fmla="*/ 0 w 117"/>
                <a:gd name="T37" fmla="*/ 0 h 77"/>
                <a:gd name="T38" fmla="*/ 0 w 117"/>
                <a:gd name="T39" fmla="*/ 0 h 77"/>
                <a:gd name="T40" fmla="*/ 0 w 117"/>
                <a:gd name="T41" fmla="*/ 0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7"/>
                <a:gd name="T65" fmla="*/ 117 w 11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7">
                  <a:moveTo>
                    <a:pt x="107" y="41"/>
                  </a:moveTo>
                  <a:lnTo>
                    <a:pt x="107" y="41"/>
                  </a:lnTo>
                  <a:lnTo>
                    <a:pt x="96" y="43"/>
                  </a:lnTo>
                  <a:lnTo>
                    <a:pt x="85" y="43"/>
                  </a:lnTo>
                  <a:lnTo>
                    <a:pt x="75" y="41"/>
                  </a:lnTo>
                  <a:lnTo>
                    <a:pt x="63" y="37"/>
                  </a:lnTo>
                  <a:lnTo>
                    <a:pt x="54" y="29"/>
                  </a:lnTo>
                  <a:lnTo>
                    <a:pt x="44" y="22"/>
                  </a:lnTo>
                  <a:lnTo>
                    <a:pt x="36" y="13"/>
                  </a:lnTo>
                  <a:lnTo>
                    <a:pt x="29" y="0"/>
                  </a:lnTo>
                  <a:lnTo>
                    <a:pt x="0" y="17"/>
                  </a:lnTo>
                  <a:lnTo>
                    <a:pt x="9" y="32"/>
                  </a:lnTo>
                  <a:lnTo>
                    <a:pt x="21" y="45"/>
                  </a:lnTo>
                  <a:lnTo>
                    <a:pt x="34" y="57"/>
                  </a:lnTo>
                  <a:lnTo>
                    <a:pt x="49" y="66"/>
                  </a:lnTo>
                  <a:lnTo>
                    <a:pt x="64" y="73"/>
                  </a:lnTo>
                  <a:lnTo>
                    <a:pt x="81" y="77"/>
                  </a:lnTo>
                  <a:lnTo>
                    <a:pt x="98" y="77"/>
                  </a:lnTo>
                  <a:lnTo>
                    <a:pt x="117" y="73"/>
                  </a:lnTo>
                  <a:lnTo>
                    <a:pt x="107" y="41"/>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39" name="Freeform 428"/>
            <p:cNvSpPr/>
            <p:nvPr/>
          </p:nvSpPr>
          <p:spPr bwMode="auto">
            <a:xfrm>
              <a:off x="1188" y="3094"/>
              <a:ext cx="3" cy="5"/>
            </a:xfrm>
            <a:custGeom>
              <a:avLst/>
              <a:gdLst>
                <a:gd name="T0" fmla="*/ 0 w 81"/>
                <a:gd name="T1" fmla="*/ 0 h 90"/>
                <a:gd name="T2" fmla="*/ 0 w 81"/>
                <a:gd name="T3" fmla="*/ 0 h 90"/>
                <a:gd name="T4" fmla="*/ 0 w 81"/>
                <a:gd name="T5" fmla="*/ 0 h 90"/>
                <a:gd name="T6" fmla="*/ 0 w 81"/>
                <a:gd name="T7" fmla="*/ 0 h 90"/>
                <a:gd name="T8" fmla="*/ 0 w 81"/>
                <a:gd name="T9" fmla="*/ 0 h 90"/>
                <a:gd name="T10" fmla="*/ 0 w 81"/>
                <a:gd name="T11" fmla="*/ 0 h 90"/>
                <a:gd name="T12" fmla="*/ 0 w 81"/>
                <a:gd name="T13" fmla="*/ 0 h 90"/>
                <a:gd name="T14" fmla="*/ 0 w 81"/>
                <a:gd name="T15" fmla="*/ 0 h 90"/>
                <a:gd name="T16" fmla="*/ 0 w 81"/>
                <a:gd name="T17" fmla="*/ 0 h 90"/>
                <a:gd name="T18" fmla="*/ 0 w 81"/>
                <a:gd name="T19" fmla="*/ 0 h 90"/>
                <a:gd name="T20" fmla="*/ 0 w 81"/>
                <a:gd name="T21" fmla="*/ 0 h 90"/>
                <a:gd name="T22" fmla="*/ 0 w 81"/>
                <a:gd name="T23" fmla="*/ 0 h 90"/>
                <a:gd name="T24" fmla="*/ 0 w 81"/>
                <a:gd name="T25" fmla="*/ 0 h 90"/>
                <a:gd name="T26" fmla="*/ 0 w 81"/>
                <a:gd name="T27" fmla="*/ 0 h 90"/>
                <a:gd name="T28" fmla="*/ 0 w 81"/>
                <a:gd name="T29" fmla="*/ 0 h 90"/>
                <a:gd name="T30" fmla="*/ 0 w 81"/>
                <a:gd name="T31" fmla="*/ 0 h 90"/>
                <a:gd name="T32" fmla="*/ 0 w 81"/>
                <a:gd name="T33" fmla="*/ 0 h 90"/>
                <a:gd name="T34" fmla="*/ 0 w 81"/>
                <a:gd name="T35" fmla="*/ 0 h 90"/>
                <a:gd name="T36" fmla="*/ 0 w 81"/>
                <a:gd name="T37" fmla="*/ 0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90"/>
                <a:gd name="T59" fmla="*/ 81 w 81"/>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90">
                  <a:moveTo>
                    <a:pt x="48" y="0"/>
                  </a:moveTo>
                  <a:lnTo>
                    <a:pt x="47" y="8"/>
                  </a:lnTo>
                  <a:lnTo>
                    <a:pt x="44" y="18"/>
                  </a:lnTo>
                  <a:lnTo>
                    <a:pt x="41" y="26"/>
                  </a:lnTo>
                  <a:lnTo>
                    <a:pt x="36" y="34"/>
                  </a:lnTo>
                  <a:lnTo>
                    <a:pt x="31" y="40"/>
                  </a:lnTo>
                  <a:lnTo>
                    <a:pt x="22" y="47"/>
                  </a:lnTo>
                  <a:lnTo>
                    <a:pt x="12" y="54"/>
                  </a:lnTo>
                  <a:lnTo>
                    <a:pt x="0" y="58"/>
                  </a:lnTo>
                  <a:lnTo>
                    <a:pt x="10" y="90"/>
                  </a:lnTo>
                  <a:lnTo>
                    <a:pt x="27" y="83"/>
                  </a:lnTo>
                  <a:lnTo>
                    <a:pt x="40" y="75"/>
                  </a:lnTo>
                  <a:lnTo>
                    <a:pt x="51" y="65"/>
                  </a:lnTo>
                  <a:lnTo>
                    <a:pt x="62" y="55"/>
                  </a:lnTo>
                  <a:lnTo>
                    <a:pt x="70" y="41"/>
                  </a:lnTo>
                  <a:lnTo>
                    <a:pt x="75" y="28"/>
                  </a:lnTo>
                  <a:lnTo>
                    <a:pt x="78" y="17"/>
                  </a:lnTo>
                  <a:lnTo>
                    <a:pt x="81" y="4"/>
                  </a:lnTo>
                  <a:lnTo>
                    <a:pt x="48" y="0"/>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40" name="Freeform 429"/>
            <p:cNvSpPr/>
            <p:nvPr/>
          </p:nvSpPr>
          <p:spPr bwMode="auto">
            <a:xfrm>
              <a:off x="1187" y="3097"/>
              <a:ext cx="2" cy="1"/>
            </a:xfrm>
            <a:custGeom>
              <a:avLst/>
              <a:gdLst>
                <a:gd name="T0" fmla="*/ 0 w 33"/>
                <a:gd name="T1" fmla="*/ 0 h 19"/>
                <a:gd name="T2" fmla="*/ 0 w 33"/>
                <a:gd name="T3" fmla="*/ 0 h 19"/>
                <a:gd name="T4" fmla="*/ 0 w 33"/>
                <a:gd name="T5" fmla="*/ 0 h 19"/>
                <a:gd name="T6" fmla="*/ 0 w 33"/>
                <a:gd name="T7" fmla="*/ 0 h 19"/>
                <a:gd name="T8" fmla="*/ 0 w 33"/>
                <a:gd name="T9" fmla="*/ 0 h 19"/>
                <a:gd name="T10" fmla="*/ 0 w 33"/>
                <a:gd name="T11" fmla="*/ 0 h 19"/>
                <a:gd name="T12" fmla="*/ 0 w 33"/>
                <a:gd name="T13" fmla="*/ 0 h 19"/>
                <a:gd name="T14" fmla="*/ 0 w 33"/>
                <a:gd name="T15" fmla="*/ 0 h 19"/>
                <a:gd name="T16" fmla="*/ 0 w 33"/>
                <a:gd name="T17" fmla="*/ 0 h 19"/>
                <a:gd name="T18" fmla="*/ 0 w 3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9"/>
                <a:gd name="T32" fmla="*/ 33 w 3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9">
                  <a:moveTo>
                    <a:pt x="33" y="19"/>
                  </a:moveTo>
                  <a:lnTo>
                    <a:pt x="32" y="12"/>
                  </a:lnTo>
                  <a:lnTo>
                    <a:pt x="28" y="6"/>
                  </a:lnTo>
                  <a:lnTo>
                    <a:pt x="23" y="2"/>
                  </a:lnTo>
                  <a:lnTo>
                    <a:pt x="18" y="0"/>
                  </a:lnTo>
                  <a:lnTo>
                    <a:pt x="12" y="0"/>
                  </a:lnTo>
                  <a:lnTo>
                    <a:pt x="6" y="3"/>
                  </a:lnTo>
                  <a:lnTo>
                    <a:pt x="2" y="7"/>
                  </a:lnTo>
                  <a:lnTo>
                    <a:pt x="0" y="15"/>
                  </a:lnTo>
                  <a:lnTo>
                    <a:pt x="33" y="19"/>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41" name="Freeform 430"/>
            <p:cNvSpPr/>
            <p:nvPr/>
          </p:nvSpPr>
          <p:spPr bwMode="auto">
            <a:xfrm>
              <a:off x="1142" y="3240"/>
              <a:ext cx="1" cy="1"/>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5"/>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42" name="Freeform 431"/>
            <p:cNvSpPr/>
            <p:nvPr/>
          </p:nvSpPr>
          <p:spPr bwMode="auto">
            <a:xfrm>
              <a:off x="1133" y="3221"/>
              <a:ext cx="10" cy="20"/>
            </a:xfrm>
            <a:custGeom>
              <a:avLst/>
              <a:gdLst>
                <a:gd name="T0" fmla="*/ 0 w 218"/>
                <a:gd name="T1" fmla="*/ 0 h 365"/>
                <a:gd name="T2" fmla="*/ 0 w 218"/>
                <a:gd name="T3" fmla="*/ 0 h 365"/>
                <a:gd name="T4" fmla="*/ 0 w 218"/>
                <a:gd name="T5" fmla="*/ 0 h 365"/>
                <a:gd name="T6" fmla="*/ 0 w 218"/>
                <a:gd name="T7" fmla="*/ 0 h 365"/>
                <a:gd name="T8" fmla="*/ 0 w 218"/>
                <a:gd name="T9" fmla="*/ 0 h 365"/>
                <a:gd name="T10" fmla="*/ 0 w 218"/>
                <a:gd name="T11" fmla="*/ 0 h 365"/>
                <a:gd name="T12" fmla="*/ 0 w 218"/>
                <a:gd name="T13" fmla="*/ 0 h 365"/>
                <a:gd name="T14" fmla="*/ 0 w 218"/>
                <a:gd name="T15" fmla="*/ 0 h 365"/>
                <a:gd name="T16" fmla="*/ 0 w 218"/>
                <a:gd name="T17" fmla="*/ 0 h 365"/>
                <a:gd name="T18" fmla="*/ 0 w 218"/>
                <a:gd name="T19" fmla="*/ 0 h 365"/>
                <a:gd name="T20" fmla="*/ 0 w 218"/>
                <a:gd name="T21" fmla="*/ 0 h 365"/>
                <a:gd name="T22" fmla="*/ 0 w 218"/>
                <a:gd name="T23" fmla="*/ 0 h 365"/>
                <a:gd name="T24" fmla="*/ 0 w 218"/>
                <a:gd name="T25" fmla="*/ 0 h 365"/>
                <a:gd name="T26" fmla="*/ 0 w 218"/>
                <a:gd name="T27" fmla="*/ 0 h 365"/>
                <a:gd name="T28" fmla="*/ 0 w 218"/>
                <a:gd name="T29" fmla="*/ 0 h 365"/>
                <a:gd name="T30" fmla="*/ 0 w 218"/>
                <a:gd name="T31" fmla="*/ 0 h 365"/>
                <a:gd name="T32" fmla="*/ 0 w 218"/>
                <a:gd name="T33" fmla="*/ 0 h 365"/>
                <a:gd name="T34" fmla="*/ 0 w 218"/>
                <a:gd name="T35" fmla="*/ 0 h 365"/>
                <a:gd name="T36" fmla="*/ 0 w 218"/>
                <a:gd name="T37" fmla="*/ 0 h 365"/>
                <a:gd name="T38" fmla="*/ 0 w 218"/>
                <a:gd name="T39" fmla="*/ 0 h 365"/>
                <a:gd name="T40" fmla="*/ 0 w 218"/>
                <a:gd name="T41" fmla="*/ 0 h 365"/>
                <a:gd name="T42" fmla="*/ 0 w 218"/>
                <a:gd name="T43" fmla="*/ 0 h 365"/>
                <a:gd name="T44" fmla="*/ 0 w 218"/>
                <a:gd name="T45" fmla="*/ 0 h 365"/>
                <a:gd name="T46" fmla="*/ 0 w 218"/>
                <a:gd name="T47" fmla="*/ 0 h 365"/>
                <a:gd name="T48" fmla="*/ 0 w 218"/>
                <a:gd name="T49" fmla="*/ 0 h 365"/>
                <a:gd name="T50" fmla="*/ 0 w 218"/>
                <a:gd name="T51" fmla="*/ 0 h 365"/>
                <a:gd name="T52" fmla="*/ 0 w 218"/>
                <a:gd name="T53" fmla="*/ 0 h 365"/>
                <a:gd name="T54" fmla="*/ 0 w 218"/>
                <a:gd name="T55" fmla="*/ 0 h 365"/>
                <a:gd name="T56" fmla="*/ 0 w 218"/>
                <a:gd name="T57" fmla="*/ 0 h 365"/>
                <a:gd name="T58" fmla="*/ 0 w 218"/>
                <a:gd name="T59" fmla="*/ 0 h 365"/>
                <a:gd name="T60" fmla="*/ 0 w 218"/>
                <a:gd name="T61" fmla="*/ 0 h 365"/>
                <a:gd name="T62" fmla="*/ 0 w 218"/>
                <a:gd name="T63" fmla="*/ 0 h 365"/>
                <a:gd name="T64" fmla="*/ 0 w 218"/>
                <a:gd name="T65" fmla="*/ 0 h 365"/>
                <a:gd name="T66" fmla="*/ 0 w 218"/>
                <a:gd name="T67" fmla="*/ 0 h 365"/>
                <a:gd name="T68" fmla="*/ 0 w 218"/>
                <a:gd name="T69" fmla="*/ 0 h 365"/>
                <a:gd name="T70" fmla="*/ 0 w 218"/>
                <a:gd name="T71" fmla="*/ 0 h 365"/>
                <a:gd name="T72" fmla="*/ 0 w 218"/>
                <a:gd name="T73" fmla="*/ 0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8"/>
                <a:gd name="T112" fmla="*/ 0 h 365"/>
                <a:gd name="T113" fmla="*/ 218 w 218"/>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8" h="365">
                  <a:moveTo>
                    <a:pt x="0" y="0"/>
                  </a:moveTo>
                  <a:lnTo>
                    <a:pt x="0" y="0"/>
                  </a:lnTo>
                  <a:lnTo>
                    <a:pt x="1" y="29"/>
                  </a:lnTo>
                  <a:lnTo>
                    <a:pt x="3" y="56"/>
                  </a:lnTo>
                  <a:lnTo>
                    <a:pt x="8" y="84"/>
                  </a:lnTo>
                  <a:lnTo>
                    <a:pt x="15" y="110"/>
                  </a:lnTo>
                  <a:lnTo>
                    <a:pt x="22" y="135"/>
                  </a:lnTo>
                  <a:lnTo>
                    <a:pt x="31" y="162"/>
                  </a:lnTo>
                  <a:lnTo>
                    <a:pt x="41" y="187"/>
                  </a:lnTo>
                  <a:lnTo>
                    <a:pt x="55" y="211"/>
                  </a:lnTo>
                  <a:lnTo>
                    <a:pt x="68" y="235"/>
                  </a:lnTo>
                  <a:lnTo>
                    <a:pt x="84" y="258"/>
                  </a:lnTo>
                  <a:lnTo>
                    <a:pt x="102" y="278"/>
                  </a:lnTo>
                  <a:lnTo>
                    <a:pt x="119" y="298"/>
                  </a:lnTo>
                  <a:lnTo>
                    <a:pt x="138" y="317"/>
                  </a:lnTo>
                  <a:lnTo>
                    <a:pt x="159" y="335"/>
                  </a:lnTo>
                  <a:lnTo>
                    <a:pt x="180" y="352"/>
                  </a:lnTo>
                  <a:lnTo>
                    <a:pt x="204" y="365"/>
                  </a:lnTo>
                  <a:lnTo>
                    <a:pt x="218" y="340"/>
                  </a:lnTo>
                  <a:lnTo>
                    <a:pt x="196" y="326"/>
                  </a:lnTo>
                  <a:lnTo>
                    <a:pt x="177" y="311"/>
                  </a:lnTo>
                  <a:lnTo>
                    <a:pt x="157" y="296"/>
                  </a:lnTo>
                  <a:lnTo>
                    <a:pt x="139" y="277"/>
                  </a:lnTo>
                  <a:lnTo>
                    <a:pt x="122" y="259"/>
                  </a:lnTo>
                  <a:lnTo>
                    <a:pt x="107" y="239"/>
                  </a:lnTo>
                  <a:lnTo>
                    <a:pt x="92" y="218"/>
                  </a:lnTo>
                  <a:lnTo>
                    <a:pt x="79" y="197"/>
                  </a:lnTo>
                  <a:lnTo>
                    <a:pt x="68" y="174"/>
                  </a:lnTo>
                  <a:lnTo>
                    <a:pt x="58" y="151"/>
                  </a:lnTo>
                  <a:lnTo>
                    <a:pt x="49" y="127"/>
                  </a:lnTo>
                  <a:lnTo>
                    <a:pt x="41" y="102"/>
                  </a:lnTo>
                  <a:lnTo>
                    <a:pt x="36" y="77"/>
                  </a:lnTo>
                  <a:lnTo>
                    <a:pt x="31" y="52"/>
                  </a:lnTo>
                  <a:lnTo>
                    <a:pt x="29" y="27"/>
                  </a:lnTo>
                  <a:lnTo>
                    <a:pt x="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43" name="Freeform 432"/>
            <p:cNvSpPr/>
            <p:nvPr/>
          </p:nvSpPr>
          <p:spPr bwMode="auto">
            <a:xfrm>
              <a:off x="1133" y="3216"/>
              <a:ext cx="2" cy="5"/>
            </a:xfrm>
            <a:custGeom>
              <a:avLst/>
              <a:gdLst>
                <a:gd name="T0" fmla="*/ 0 w 37"/>
                <a:gd name="T1" fmla="*/ 0 h 92"/>
                <a:gd name="T2" fmla="*/ 0 w 37"/>
                <a:gd name="T3" fmla="*/ 0 h 92"/>
                <a:gd name="T4" fmla="*/ 0 w 37"/>
                <a:gd name="T5" fmla="*/ 0 h 92"/>
                <a:gd name="T6" fmla="*/ 0 w 37"/>
                <a:gd name="T7" fmla="*/ 0 h 92"/>
                <a:gd name="T8" fmla="*/ 0 w 37"/>
                <a:gd name="T9" fmla="*/ 0 h 92"/>
                <a:gd name="T10" fmla="*/ 0 w 37"/>
                <a:gd name="T11" fmla="*/ 0 h 92"/>
                <a:gd name="T12" fmla="*/ 0 w 37"/>
                <a:gd name="T13" fmla="*/ 0 h 92"/>
                <a:gd name="T14" fmla="*/ 0 w 37"/>
                <a:gd name="T15" fmla="*/ 0 h 92"/>
                <a:gd name="T16" fmla="*/ 0 w 37"/>
                <a:gd name="T17" fmla="*/ 0 h 92"/>
                <a:gd name="T18" fmla="*/ 0 w 37"/>
                <a:gd name="T19" fmla="*/ 0 h 92"/>
                <a:gd name="T20" fmla="*/ 0 w 37"/>
                <a:gd name="T21" fmla="*/ 0 h 92"/>
                <a:gd name="T22" fmla="*/ 0 w 37"/>
                <a:gd name="T23" fmla="*/ 0 h 92"/>
                <a:gd name="T24" fmla="*/ 0 w 37"/>
                <a:gd name="T25" fmla="*/ 0 h 92"/>
                <a:gd name="T26" fmla="*/ 0 w 37"/>
                <a:gd name="T27" fmla="*/ 0 h 92"/>
                <a:gd name="T28" fmla="*/ 0 w 37"/>
                <a:gd name="T29" fmla="*/ 0 h 92"/>
                <a:gd name="T30" fmla="*/ 0 w 37"/>
                <a:gd name="T31" fmla="*/ 0 h 92"/>
                <a:gd name="T32" fmla="*/ 0 w 37"/>
                <a:gd name="T33" fmla="*/ 0 h 92"/>
                <a:gd name="T34" fmla="*/ 0 w 37"/>
                <a:gd name="T35" fmla="*/ 0 h 92"/>
                <a:gd name="T36" fmla="*/ 0 w 37"/>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
                <a:gd name="T58" fmla="*/ 0 h 92"/>
                <a:gd name="T59" fmla="*/ 37 w 37"/>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 h="92">
                  <a:moveTo>
                    <a:pt x="9" y="0"/>
                  </a:moveTo>
                  <a:lnTo>
                    <a:pt x="7" y="10"/>
                  </a:lnTo>
                  <a:lnTo>
                    <a:pt x="5" y="23"/>
                  </a:lnTo>
                  <a:lnTo>
                    <a:pt x="4" y="33"/>
                  </a:lnTo>
                  <a:lnTo>
                    <a:pt x="2" y="45"/>
                  </a:lnTo>
                  <a:lnTo>
                    <a:pt x="1" y="58"/>
                  </a:lnTo>
                  <a:lnTo>
                    <a:pt x="1" y="69"/>
                  </a:lnTo>
                  <a:lnTo>
                    <a:pt x="0" y="80"/>
                  </a:lnTo>
                  <a:lnTo>
                    <a:pt x="0" y="92"/>
                  </a:lnTo>
                  <a:lnTo>
                    <a:pt x="28" y="92"/>
                  </a:lnTo>
                  <a:lnTo>
                    <a:pt x="28" y="82"/>
                  </a:lnTo>
                  <a:lnTo>
                    <a:pt x="29" y="71"/>
                  </a:lnTo>
                  <a:lnTo>
                    <a:pt x="29" y="60"/>
                  </a:lnTo>
                  <a:lnTo>
                    <a:pt x="30" y="49"/>
                  </a:lnTo>
                  <a:lnTo>
                    <a:pt x="32" y="38"/>
                  </a:lnTo>
                  <a:lnTo>
                    <a:pt x="33" y="27"/>
                  </a:lnTo>
                  <a:lnTo>
                    <a:pt x="35" y="17"/>
                  </a:lnTo>
                  <a:lnTo>
                    <a:pt x="37" y="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44" name="Freeform 433"/>
            <p:cNvSpPr/>
            <p:nvPr/>
          </p:nvSpPr>
          <p:spPr bwMode="auto">
            <a:xfrm>
              <a:off x="1133" y="3220"/>
              <a:ext cx="1" cy="1"/>
            </a:xfrm>
            <a:custGeom>
              <a:avLst/>
              <a:gdLst>
                <a:gd name="T0" fmla="*/ 0 w 28"/>
                <a:gd name="T1" fmla="*/ 0 h 18"/>
                <a:gd name="T2" fmla="*/ 0 w 28"/>
                <a:gd name="T3" fmla="*/ 0 h 18"/>
                <a:gd name="T4" fmla="*/ 0 w 28"/>
                <a:gd name="T5" fmla="*/ 0 h 18"/>
                <a:gd name="T6" fmla="*/ 0 w 28"/>
                <a:gd name="T7" fmla="*/ 0 h 18"/>
                <a:gd name="T8" fmla="*/ 0 w 28"/>
                <a:gd name="T9" fmla="*/ 0 h 18"/>
                <a:gd name="T10" fmla="*/ 0 w 28"/>
                <a:gd name="T11" fmla="*/ 0 h 18"/>
                <a:gd name="T12" fmla="*/ 0 w 28"/>
                <a:gd name="T13" fmla="*/ 0 h 18"/>
                <a:gd name="T14" fmla="*/ 0 w 28"/>
                <a:gd name="T15" fmla="*/ 0 h 18"/>
                <a:gd name="T16" fmla="*/ 0 w 28"/>
                <a:gd name="T17" fmla="*/ 0 h 18"/>
                <a:gd name="T18" fmla="*/ 0 w 2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8"/>
                <a:gd name="T32" fmla="*/ 28 w 2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8">
                  <a:moveTo>
                    <a:pt x="28" y="18"/>
                  </a:moveTo>
                  <a:lnTo>
                    <a:pt x="28" y="11"/>
                  </a:lnTo>
                  <a:lnTo>
                    <a:pt x="26" y="6"/>
                  </a:lnTo>
                  <a:lnTo>
                    <a:pt x="22" y="2"/>
                  </a:lnTo>
                  <a:lnTo>
                    <a:pt x="17" y="0"/>
                  </a:lnTo>
                  <a:lnTo>
                    <a:pt x="12" y="0"/>
                  </a:lnTo>
                  <a:lnTo>
                    <a:pt x="7" y="2"/>
                  </a:lnTo>
                  <a:lnTo>
                    <a:pt x="3" y="5"/>
                  </a:lnTo>
                  <a:lnTo>
                    <a:pt x="0" y="11"/>
                  </a:lnTo>
                  <a:lnTo>
                    <a:pt x="28"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45" name="Freeform 434"/>
            <p:cNvSpPr/>
            <p:nvPr/>
          </p:nvSpPr>
          <p:spPr bwMode="auto">
            <a:xfrm>
              <a:off x="1141" y="3233"/>
              <a:ext cx="1" cy="2"/>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4"/>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46" name="Freeform 435"/>
            <p:cNvSpPr/>
            <p:nvPr/>
          </p:nvSpPr>
          <p:spPr bwMode="auto">
            <a:xfrm>
              <a:off x="1137" y="3224"/>
              <a:ext cx="5" cy="11"/>
            </a:xfrm>
            <a:custGeom>
              <a:avLst/>
              <a:gdLst>
                <a:gd name="T0" fmla="*/ 0 w 115"/>
                <a:gd name="T1" fmla="*/ 0 h 181"/>
                <a:gd name="T2" fmla="*/ 0 w 115"/>
                <a:gd name="T3" fmla="*/ 0 h 181"/>
                <a:gd name="T4" fmla="*/ 0 w 115"/>
                <a:gd name="T5" fmla="*/ 0 h 181"/>
                <a:gd name="T6" fmla="*/ 0 w 115"/>
                <a:gd name="T7" fmla="*/ 0 h 181"/>
                <a:gd name="T8" fmla="*/ 0 w 115"/>
                <a:gd name="T9" fmla="*/ 0 h 181"/>
                <a:gd name="T10" fmla="*/ 0 w 115"/>
                <a:gd name="T11" fmla="*/ 0 h 181"/>
                <a:gd name="T12" fmla="*/ 0 w 115"/>
                <a:gd name="T13" fmla="*/ 0 h 181"/>
                <a:gd name="T14" fmla="*/ 0 w 115"/>
                <a:gd name="T15" fmla="*/ 0 h 181"/>
                <a:gd name="T16" fmla="*/ 0 w 115"/>
                <a:gd name="T17" fmla="*/ 0 h 181"/>
                <a:gd name="T18" fmla="*/ 0 w 115"/>
                <a:gd name="T19" fmla="*/ 0 h 181"/>
                <a:gd name="T20" fmla="*/ 0 w 115"/>
                <a:gd name="T21" fmla="*/ 0 h 181"/>
                <a:gd name="T22" fmla="*/ 0 w 115"/>
                <a:gd name="T23" fmla="*/ 0 h 181"/>
                <a:gd name="T24" fmla="*/ 0 w 115"/>
                <a:gd name="T25" fmla="*/ 0 h 181"/>
                <a:gd name="T26" fmla="*/ 0 w 115"/>
                <a:gd name="T27" fmla="*/ 0 h 181"/>
                <a:gd name="T28" fmla="*/ 0 w 115"/>
                <a:gd name="T29" fmla="*/ 0 h 181"/>
                <a:gd name="T30" fmla="*/ 0 w 115"/>
                <a:gd name="T31" fmla="*/ 0 h 181"/>
                <a:gd name="T32" fmla="*/ 0 w 115"/>
                <a:gd name="T33" fmla="*/ 0 h 181"/>
                <a:gd name="T34" fmla="*/ 0 w 115"/>
                <a:gd name="T35" fmla="*/ 0 h 181"/>
                <a:gd name="T36" fmla="*/ 0 w 115"/>
                <a:gd name="T37" fmla="*/ 0 h 181"/>
                <a:gd name="T38" fmla="*/ 0 w 115"/>
                <a:gd name="T39" fmla="*/ 0 h 181"/>
                <a:gd name="T40" fmla="*/ 0 w 115"/>
                <a:gd name="T41" fmla="*/ 0 h 181"/>
                <a:gd name="T42" fmla="*/ 0 w 115"/>
                <a:gd name="T43" fmla="*/ 0 h 181"/>
                <a:gd name="T44" fmla="*/ 0 w 115"/>
                <a:gd name="T45" fmla="*/ 0 h 181"/>
                <a:gd name="T46" fmla="*/ 0 w 115"/>
                <a:gd name="T47" fmla="*/ 0 h 181"/>
                <a:gd name="T48" fmla="*/ 0 w 115"/>
                <a:gd name="T49" fmla="*/ 0 h 181"/>
                <a:gd name="T50" fmla="*/ 0 w 115"/>
                <a:gd name="T51" fmla="*/ 0 h 181"/>
                <a:gd name="T52" fmla="*/ 0 w 115"/>
                <a:gd name="T53" fmla="*/ 0 h 181"/>
                <a:gd name="T54" fmla="*/ 0 w 115"/>
                <a:gd name="T55" fmla="*/ 0 h 181"/>
                <a:gd name="T56" fmla="*/ 0 w 115"/>
                <a:gd name="T57" fmla="*/ 0 h 181"/>
                <a:gd name="T58" fmla="*/ 0 w 115"/>
                <a:gd name="T59" fmla="*/ 0 h 181"/>
                <a:gd name="T60" fmla="*/ 0 w 115"/>
                <a:gd name="T61" fmla="*/ 0 h 181"/>
                <a:gd name="T62" fmla="*/ 0 w 115"/>
                <a:gd name="T63" fmla="*/ 0 h 181"/>
                <a:gd name="T64" fmla="*/ 0 w 115"/>
                <a:gd name="T65" fmla="*/ 0 h 181"/>
                <a:gd name="T66" fmla="*/ 0 w 115"/>
                <a:gd name="T67" fmla="*/ 0 h 181"/>
                <a:gd name="T68" fmla="*/ 0 w 115"/>
                <a:gd name="T69" fmla="*/ 0 h 181"/>
                <a:gd name="T70" fmla="*/ 0 w 115"/>
                <a:gd name="T71" fmla="*/ 0 h 181"/>
                <a:gd name="T72" fmla="*/ 0 w 115"/>
                <a:gd name="T73" fmla="*/ 0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181"/>
                <a:gd name="T113" fmla="*/ 115 w 115"/>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181">
                  <a:moveTo>
                    <a:pt x="0" y="0"/>
                  </a:moveTo>
                  <a:lnTo>
                    <a:pt x="0" y="0"/>
                  </a:lnTo>
                  <a:lnTo>
                    <a:pt x="0" y="13"/>
                  </a:lnTo>
                  <a:lnTo>
                    <a:pt x="2" y="27"/>
                  </a:lnTo>
                  <a:lnTo>
                    <a:pt x="4" y="40"/>
                  </a:lnTo>
                  <a:lnTo>
                    <a:pt x="7" y="53"/>
                  </a:lnTo>
                  <a:lnTo>
                    <a:pt x="11" y="68"/>
                  </a:lnTo>
                  <a:lnTo>
                    <a:pt x="15" y="80"/>
                  </a:lnTo>
                  <a:lnTo>
                    <a:pt x="21" y="92"/>
                  </a:lnTo>
                  <a:lnTo>
                    <a:pt x="28" y="104"/>
                  </a:lnTo>
                  <a:lnTo>
                    <a:pt x="34" y="116"/>
                  </a:lnTo>
                  <a:lnTo>
                    <a:pt x="42" y="126"/>
                  </a:lnTo>
                  <a:lnTo>
                    <a:pt x="50" y="138"/>
                  </a:lnTo>
                  <a:lnTo>
                    <a:pt x="59" y="147"/>
                  </a:lnTo>
                  <a:lnTo>
                    <a:pt x="68" y="157"/>
                  </a:lnTo>
                  <a:lnTo>
                    <a:pt x="80" y="165"/>
                  </a:lnTo>
                  <a:lnTo>
                    <a:pt x="90" y="173"/>
                  </a:lnTo>
                  <a:lnTo>
                    <a:pt x="101" y="181"/>
                  </a:lnTo>
                  <a:lnTo>
                    <a:pt x="115" y="156"/>
                  </a:lnTo>
                  <a:lnTo>
                    <a:pt x="106" y="149"/>
                  </a:lnTo>
                  <a:lnTo>
                    <a:pt x="96" y="142"/>
                  </a:lnTo>
                  <a:lnTo>
                    <a:pt x="87" y="136"/>
                  </a:lnTo>
                  <a:lnTo>
                    <a:pt x="80" y="126"/>
                  </a:lnTo>
                  <a:lnTo>
                    <a:pt x="70" y="119"/>
                  </a:lnTo>
                  <a:lnTo>
                    <a:pt x="64" y="109"/>
                  </a:lnTo>
                  <a:lnTo>
                    <a:pt x="58" y="101"/>
                  </a:lnTo>
                  <a:lnTo>
                    <a:pt x="52" y="89"/>
                  </a:lnTo>
                  <a:lnTo>
                    <a:pt x="46" y="80"/>
                  </a:lnTo>
                  <a:lnTo>
                    <a:pt x="42" y="69"/>
                  </a:lnTo>
                  <a:lnTo>
                    <a:pt x="38" y="58"/>
                  </a:lnTo>
                  <a:lnTo>
                    <a:pt x="34" y="47"/>
                  </a:lnTo>
                  <a:lnTo>
                    <a:pt x="33" y="35"/>
                  </a:lnTo>
                  <a:lnTo>
                    <a:pt x="31" y="23"/>
                  </a:lnTo>
                  <a:lnTo>
                    <a:pt x="29" y="11"/>
                  </a:lnTo>
                  <a:lnTo>
                    <a:pt x="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47" name="Freeform 436"/>
            <p:cNvSpPr/>
            <p:nvPr/>
          </p:nvSpPr>
          <p:spPr bwMode="auto">
            <a:xfrm>
              <a:off x="1137" y="3222"/>
              <a:ext cx="1" cy="2"/>
            </a:xfrm>
            <a:custGeom>
              <a:avLst/>
              <a:gdLst>
                <a:gd name="T0" fmla="*/ 0 w 33"/>
                <a:gd name="T1" fmla="*/ 0 h 47"/>
                <a:gd name="T2" fmla="*/ 0 w 33"/>
                <a:gd name="T3" fmla="*/ 0 h 47"/>
                <a:gd name="T4" fmla="*/ 0 w 33"/>
                <a:gd name="T5" fmla="*/ 0 h 47"/>
                <a:gd name="T6" fmla="*/ 0 w 33"/>
                <a:gd name="T7" fmla="*/ 0 h 47"/>
                <a:gd name="T8" fmla="*/ 0 w 33"/>
                <a:gd name="T9" fmla="*/ 0 h 47"/>
                <a:gd name="T10" fmla="*/ 0 w 33"/>
                <a:gd name="T11" fmla="*/ 0 h 47"/>
                <a:gd name="T12" fmla="*/ 0 w 33"/>
                <a:gd name="T13" fmla="*/ 0 h 47"/>
                <a:gd name="T14" fmla="*/ 0 w 33"/>
                <a:gd name="T15" fmla="*/ 0 h 47"/>
                <a:gd name="T16" fmla="*/ 0 w 33"/>
                <a:gd name="T17" fmla="*/ 0 h 47"/>
                <a:gd name="T18" fmla="*/ 0 w 33"/>
                <a:gd name="T19" fmla="*/ 0 h 47"/>
                <a:gd name="T20" fmla="*/ 0 w 33"/>
                <a:gd name="T21" fmla="*/ 0 h 47"/>
                <a:gd name="T22" fmla="*/ 0 w 33"/>
                <a:gd name="T23" fmla="*/ 0 h 47"/>
                <a:gd name="T24" fmla="*/ 0 w 33"/>
                <a:gd name="T25" fmla="*/ 0 h 47"/>
                <a:gd name="T26" fmla="*/ 0 w 33"/>
                <a:gd name="T27" fmla="*/ 0 h 47"/>
                <a:gd name="T28" fmla="*/ 0 w 33"/>
                <a:gd name="T29" fmla="*/ 0 h 47"/>
                <a:gd name="T30" fmla="*/ 0 w 33"/>
                <a:gd name="T31" fmla="*/ 0 h 47"/>
                <a:gd name="T32" fmla="*/ 0 w 33"/>
                <a:gd name="T33" fmla="*/ 0 h 47"/>
                <a:gd name="T34" fmla="*/ 0 w 33"/>
                <a:gd name="T35" fmla="*/ 0 h 47"/>
                <a:gd name="T36" fmla="*/ 0 w 33"/>
                <a:gd name="T37" fmla="*/ 0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47"/>
                <a:gd name="T59" fmla="*/ 33 w 33"/>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47">
                  <a:moveTo>
                    <a:pt x="4" y="0"/>
                  </a:moveTo>
                  <a:lnTo>
                    <a:pt x="3" y="6"/>
                  </a:lnTo>
                  <a:lnTo>
                    <a:pt x="2" y="11"/>
                  </a:lnTo>
                  <a:lnTo>
                    <a:pt x="1" y="18"/>
                  </a:lnTo>
                  <a:lnTo>
                    <a:pt x="1" y="23"/>
                  </a:lnTo>
                  <a:lnTo>
                    <a:pt x="0" y="30"/>
                  </a:lnTo>
                  <a:lnTo>
                    <a:pt x="0" y="36"/>
                  </a:lnTo>
                  <a:lnTo>
                    <a:pt x="0" y="41"/>
                  </a:lnTo>
                  <a:lnTo>
                    <a:pt x="0" y="47"/>
                  </a:lnTo>
                  <a:lnTo>
                    <a:pt x="29" y="47"/>
                  </a:lnTo>
                  <a:lnTo>
                    <a:pt x="29" y="41"/>
                  </a:lnTo>
                  <a:lnTo>
                    <a:pt x="29" y="36"/>
                  </a:lnTo>
                  <a:lnTo>
                    <a:pt x="29" y="32"/>
                  </a:lnTo>
                  <a:lnTo>
                    <a:pt x="30" y="26"/>
                  </a:lnTo>
                  <a:lnTo>
                    <a:pt x="30" y="20"/>
                  </a:lnTo>
                  <a:lnTo>
                    <a:pt x="31" y="17"/>
                  </a:lnTo>
                  <a:lnTo>
                    <a:pt x="32" y="12"/>
                  </a:lnTo>
                  <a:lnTo>
                    <a:pt x="33"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48" name="Freeform 437"/>
            <p:cNvSpPr/>
            <p:nvPr/>
          </p:nvSpPr>
          <p:spPr bwMode="auto">
            <a:xfrm>
              <a:off x="1137" y="3224"/>
              <a:ext cx="1" cy="1"/>
            </a:xfrm>
            <a:custGeom>
              <a:avLst/>
              <a:gdLst>
                <a:gd name="T0" fmla="*/ 0 w 29"/>
                <a:gd name="T1" fmla="*/ 0 h 18"/>
                <a:gd name="T2" fmla="*/ 0 w 29"/>
                <a:gd name="T3" fmla="*/ 0 h 18"/>
                <a:gd name="T4" fmla="*/ 0 w 29"/>
                <a:gd name="T5" fmla="*/ 0 h 18"/>
                <a:gd name="T6" fmla="*/ 0 w 29"/>
                <a:gd name="T7" fmla="*/ 0 h 18"/>
                <a:gd name="T8" fmla="*/ 0 w 29"/>
                <a:gd name="T9" fmla="*/ 0 h 18"/>
                <a:gd name="T10" fmla="*/ 0 w 29"/>
                <a:gd name="T11" fmla="*/ 0 h 18"/>
                <a:gd name="T12" fmla="*/ 0 w 29"/>
                <a:gd name="T13" fmla="*/ 0 h 18"/>
                <a:gd name="T14" fmla="*/ 0 w 29"/>
                <a:gd name="T15" fmla="*/ 0 h 18"/>
                <a:gd name="T16" fmla="*/ 0 w 29"/>
                <a:gd name="T17" fmla="*/ 0 h 18"/>
                <a:gd name="T18" fmla="*/ 0 w 29"/>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18"/>
                  </a:moveTo>
                  <a:lnTo>
                    <a:pt x="29" y="11"/>
                  </a:lnTo>
                  <a:lnTo>
                    <a:pt x="27" y="6"/>
                  </a:lnTo>
                  <a:lnTo>
                    <a:pt x="22" y="2"/>
                  </a:lnTo>
                  <a:lnTo>
                    <a:pt x="17" y="0"/>
                  </a:lnTo>
                  <a:lnTo>
                    <a:pt x="12" y="0"/>
                  </a:lnTo>
                  <a:lnTo>
                    <a:pt x="7" y="2"/>
                  </a:lnTo>
                  <a:lnTo>
                    <a:pt x="3" y="5"/>
                  </a:lnTo>
                  <a:lnTo>
                    <a:pt x="0" y="11"/>
                  </a:lnTo>
                  <a:lnTo>
                    <a:pt x="29"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49" name="Freeform 438"/>
            <p:cNvSpPr/>
            <p:nvPr/>
          </p:nvSpPr>
          <p:spPr bwMode="auto">
            <a:xfrm>
              <a:off x="1307" y="3123"/>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5"/>
                  </a:lnTo>
                  <a:lnTo>
                    <a:pt x="0" y="13"/>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50" name="Freeform 439"/>
            <p:cNvSpPr/>
            <p:nvPr/>
          </p:nvSpPr>
          <p:spPr bwMode="auto">
            <a:xfrm>
              <a:off x="1307" y="3123"/>
              <a:ext cx="7" cy="15"/>
            </a:xfrm>
            <a:custGeom>
              <a:avLst/>
              <a:gdLst>
                <a:gd name="T0" fmla="*/ 0 w 164"/>
                <a:gd name="T1" fmla="*/ 0 h 274"/>
                <a:gd name="T2" fmla="*/ 0 w 164"/>
                <a:gd name="T3" fmla="*/ 0 h 274"/>
                <a:gd name="T4" fmla="*/ 0 w 164"/>
                <a:gd name="T5" fmla="*/ 0 h 274"/>
                <a:gd name="T6" fmla="*/ 0 w 164"/>
                <a:gd name="T7" fmla="*/ 0 h 274"/>
                <a:gd name="T8" fmla="*/ 0 w 164"/>
                <a:gd name="T9" fmla="*/ 0 h 274"/>
                <a:gd name="T10" fmla="*/ 0 w 164"/>
                <a:gd name="T11" fmla="*/ 0 h 274"/>
                <a:gd name="T12" fmla="*/ 0 w 164"/>
                <a:gd name="T13" fmla="*/ 0 h 274"/>
                <a:gd name="T14" fmla="*/ 0 w 164"/>
                <a:gd name="T15" fmla="*/ 0 h 274"/>
                <a:gd name="T16" fmla="*/ 0 w 164"/>
                <a:gd name="T17" fmla="*/ 0 h 274"/>
                <a:gd name="T18" fmla="*/ 0 w 164"/>
                <a:gd name="T19" fmla="*/ 0 h 274"/>
                <a:gd name="T20" fmla="*/ 0 w 164"/>
                <a:gd name="T21" fmla="*/ 0 h 274"/>
                <a:gd name="T22" fmla="*/ 0 w 164"/>
                <a:gd name="T23" fmla="*/ 0 h 274"/>
                <a:gd name="T24" fmla="*/ 0 w 164"/>
                <a:gd name="T25" fmla="*/ 0 h 274"/>
                <a:gd name="T26" fmla="*/ 0 w 164"/>
                <a:gd name="T27" fmla="*/ 0 h 274"/>
                <a:gd name="T28" fmla="*/ 0 w 164"/>
                <a:gd name="T29" fmla="*/ 0 h 274"/>
                <a:gd name="T30" fmla="*/ 0 w 164"/>
                <a:gd name="T31" fmla="*/ 0 h 274"/>
                <a:gd name="T32" fmla="*/ 0 w 164"/>
                <a:gd name="T33" fmla="*/ 0 h 274"/>
                <a:gd name="T34" fmla="*/ 0 w 164"/>
                <a:gd name="T35" fmla="*/ 0 h 274"/>
                <a:gd name="T36" fmla="*/ 0 w 164"/>
                <a:gd name="T37" fmla="*/ 0 h 274"/>
                <a:gd name="T38" fmla="*/ 0 w 164"/>
                <a:gd name="T39" fmla="*/ 0 h 274"/>
                <a:gd name="T40" fmla="*/ 0 w 164"/>
                <a:gd name="T41" fmla="*/ 0 h 274"/>
                <a:gd name="T42" fmla="*/ 0 w 164"/>
                <a:gd name="T43" fmla="*/ 0 h 274"/>
                <a:gd name="T44" fmla="*/ 0 w 164"/>
                <a:gd name="T45" fmla="*/ 0 h 274"/>
                <a:gd name="T46" fmla="*/ 0 w 164"/>
                <a:gd name="T47" fmla="*/ 0 h 274"/>
                <a:gd name="T48" fmla="*/ 0 w 164"/>
                <a:gd name="T49" fmla="*/ 0 h 274"/>
                <a:gd name="T50" fmla="*/ 0 w 164"/>
                <a:gd name="T51" fmla="*/ 0 h 274"/>
                <a:gd name="T52" fmla="*/ 0 w 164"/>
                <a:gd name="T53" fmla="*/ 0 h 274"/>
                <a:gd name="T54" fmla="*/ 0 w 164"/>
                <a:gd name="T55" fmla="*/ 0 h 274"/>
                <a:gd name="T56" fmla="*/ 0 w 164"/>
                <a:gd name="T57" fmla="*/ 0 h 274"/>
                <a:gd name="T58" fmla="*/ 0 w 164"/>
                <a:gd name="T59" fmla="*/ 0 h 274"/>
                <a:gd name="T60" fmla="*/ 0 w 164"/>
                <a:gd name="T61" fmla="*/ 0 h 274"/>
                <a:gd name="T62" fmla="*/ 0 w 164"/>
                <a:gd name="T63" fmla="*/ 0 h 274"/>
                <a:gd name="T64" fmla="*/ 0 w 164"/>
                <a:gd name="T65" fmla="*/ 0 h 274"/>
                <a:gd name="T66" fmla="*/ 0 w 164"/>
                <a:gd name="T67" fmla="*/ 0 h 274"/>
                <a:gd name="T68" fmla="*/ 0 w 164"/>
                <a:gd name="T69" fmla="*/ 0 h 274"/>
                <a:gd name="T70" fmla="*/ 0 w 164"/>
                <a:gd name="T71" fmla="*/ 0 h 274"/>
                <a:gd name="T72" fmla="*/ 0 w 164"/>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4"/>
                <a:gd name="T112" fmla="*/ 0 h 274"/>
                <a:gd name="T113" fmla="*/ 164 w 164"/>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4" h="274">
                  <a:moveTo>
                    <a:pt x="164" y="274"/>
                  </a:moveTo>
                  <a:lnTo>
                    <a:pt x="164" y="274"/>
                  </a:lnTo>
                  <a:lnTo>
                    <a:pt x="162" y="253"/>
                  </a:lnTo>
                  <a:lnTo>
                    <a:pt x="160" y="233"/>
                  </a:lnTo>
                  <a:lnTo>
                    <a:pt x="157" y="211"/>
                  </a:lnTo>
                  <a:lnTo>
                    <a:pt x="153" y="190"/>
                  </a:lnTo>
                  <a:lnTo>
                    <a:pt x="147" y="170"/>
                  </a:lnTo>
                  <a:lnTo>
                    <a:pt x="139" y="152"/>
                  </a:lnTo>
                  <a:lnTo>
                    <a:pt x="130" y="135"/>
                  </a:lnTo>
                  <a:lnTo>
                    <a:pt x="122" y="116"/>
                  </a:lnTo>
                  <a:lnTo>
                    <a:pt x="112" y="98"/>
                  </a:lnTo>
                  <a:lnTo>
                    <a:pt x="100" y="82"/>
                  </a:lnTo>
                  <a:lnTo>
                    <a:pt x="87" y="65"/>
                  </a:lnTo>
                  <a:lnTo>
                    <a:pt x="73" y="50"/>
                  </a:lnTo>
                  <a:lnTo>
                    <a:pt x="59" y="35"/>
                  </a:lnTo>
                  <a:lnTo>
                    <a:pt x="43" y="23"/>
                  </a:lnTo>
                  <a:lnTo>
                    <a:pt x="27" y="10"/>
                  </a:lnTo>
                  <a:lnTo>
                    <a:pt x="10" y="0"/>
                  </a:lnTo>
                  <a:lnTo>
                    <a:pt x="0" y="19"/>
                  </a:lnTo>
                  <a:lnTo>
                    <a:pt x="15" y="29"/>
                  </a:lnTo>
                  <a:lnTo>
                    <a:pt x="30" y="40"/>
                  </a:lnTo>
                  <a:lnTo>
                    <a:pt x="45" y="52"/>
                  </a:lnTo>
                  <a:lnTo>
                    <a:pt x="59" y="65"/>
                  </a:lnTo>
                  <a:lnTo>
                    <a:pt x="71" y="80"/>
                  </a:lnTo>
                  <a:lnTo>
                    <a:pt x="83" y="94"/>
                  </a:lnTo>
                  <a:lnTo>
                    <a:pt x="94" y="110"/>
                  </a:lnTo>
                  <a:lnTo>
                    <a:pt x="104" y="126"/>
                  </a:lnTo>
                  <a:lnTo>
                    <a:pt x="112" y="143"/>
                  </a:lnTo>
                  <a:lnTo>
                    <a:pt x="119" y="161"/>
                  </a:lnTo>
                  <a:lnTo>
                    <a:pt x="126" y="179"/>
                  </a:lnTo>
                  <a:lnTo>
                    <a:pt x="132" y="197"/>
                  </a:lnTo>
                  <a:lnTo>
                    <a:pt x="136" y="216"/>
                  </a:lnTo>
                  <a:lnTo>
                    <a:pt x="139" y="235"/>
                  </a:lnTo>
                  <a:lnTo>
                    <a:pt x="141" y="255"/>
                  </a:lnTo>
                  <a:lnTo>
                    <a:pt x="141" y="274"/>
                  </a:lnTo>
                  <a:lnTo>
                    <a:pt x="164" y="27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51" name="Freeform 440"/>
            <p:cNvSpPr/>
            <p:nvPr/>
          </p:nvSpPr>
          <p:spPr bwMode="auto">
            <a:xfrm>
              <a:off x="1313" y="3138"/>
              <a:ext cx="1" cy="4"/>
            </a:xfrm>
            <a:custGeom>
              <a:avLst/>
              <a:gdLst>
                <a:gd name="T0" fmla="*/ 0 w 29"/>
                <a:gd name="T1" fmla="*/ 0 h 68"/>
                <a:gd name="T2" fmla="*/ 0 w 29"/>
                <a:gd name="T3" fmla="*/ 0 h 68"/>
                <a:gd name="T4" fmla="*/ 0 w 29"/>
                <a:gd name="T5" fmla="*/ 0 h 68"/>
                <a:gd name="T6" fmla="*/ 0 w 29"/>
                <a:gd name="T7" fmla="*/ 0 h 68"/>
                <a:gd name="T8" fmla="*/ 0 w 29"/>
                <a:gd name="T9" fmla="*/ 0 h 68"/>
                <a:gd name="T10" fmla="*/ 0 w 29"/>
                <a:gd name="T11" fmla="*/ 0 h 68"/>
                <a:gd name="T12" fmla="*/ 0 w 29"/>
                <a:gd name="T13" fmla="*/ 0 h 68"/>
                <a:gd name="T14" fmla="*/ 0 w 29"/>
                <a:gd name="T15" fmla="*/ 0 h 68"/>
                <a:gd name="T16" fmla="*/ 0 w 29"/>
                <a:gd name="T17" fmla="*/ 0 h 68"/>
                <a:gd name="T18" fmla="*/ 0 w 29"/>
                <a:gd name="T19" fmla="*/ 0 h 68"/>
                <a:gd name="T20" fmla="*/ 0 w 29"/>
                <a:gd name="T21" fmla="*/ 0 h 68"/>
                <a:gd name="T22" fmla="*/ 0 w 29"/>
                <a:gd name="T23" fmla="*/ 0 h 68"/>
                <a:gd name="T24" fmla="*/ 0 w 29"/>
                <a:gd name="T25" fmla="*/ 0 h 68"/>
                <a:gd name="T26" fmla="*/ 0 w 29"/>
                <a:gd name="T27" fmla="*/ 0 h 68"/>
                <a:gd name="T28" fmla="*/ 0 w 29"/>
                <a:gd name="T29" fmla="*/ 0 h 68"/>
                <a:gd name="T30" fmla="*/ 0 w 29"/>
                <a:gd name="T31" fmla="*/ 0 h 68"/>
                <a:gd name="T32" fmla="*/ 0 w 29"/>
                <a:gd name="T33" fmla="*/ 0 h 68"/>
                <a:gd name="T34" fmla="*/ 0 w 29"/>
                <a:gd name="T35" fmla="*/ 0 h 68"/>
                <a:gd name="T36" fmla="*/ 0 w 29"/>
                <a:gd name="T37" fmla="*/ 0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68"/>
                <a:gd name="T59" fmla="*/ 29 w 29"/>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68">
                  <a:moveTo>
                    <a:pt x="21" y="68"/>
                  </a:moveTo>
                  <a:lnTo>
                    <a:pt x="22" y="60"/>
                  </a:lnTo>
                  <a:lnTo>
                    <a:pt x="24" y="52"/>
                  </a:lnTo>
                  <a:lnTo>
                    <a:pt x="25" y="43"/>
                  </a:lnTo>
                  <a:lnTo>
                    <a:pt x="26" y="34"/>
                  </a:lnTo>
                  <a:lnTo>
                    <a:pt x="28" y="25"/>
                  </a:lnTo>
                  <a:lnTo>
                    <a:pt x="28" y="17"/>
                  </a:lnTo>
                  <a:lnTo>
                    <a:pt x="29" y="8"/>
                  </a:lnTo>
                  <a:lnTo>
                    <a:pt x="29" y="0"/>
                  </a:lnTo>
                  <a:lnTo>
                    <a:pt x="6" y="0"/>
                  </a:lnTo>
                  <a:lnTo>
                    <a:pt x="6" y="8"/>
                  </a:lnTo>
                  <a:lnTo>
                    <a:pt x="5" y="17"/>
                  </a:lnTo>
                  <a:lnTo>
                    <a:pt x="5" y="25"/>
                  </a:lnTo>
                  <a:lnTo>
                    <a:pt x="5" y="32"/>
                  </a:lnTo>
                  <a:lnTo>
                    <a:pt x="4" y="41"/>
                  </a:lnTo>
                  <a:lnTo>
                    <a:pt x="3" y="48"/>
                  </a:lnTo>
                  <a:lnTo>
                    <a:pt x="1" y="56"/>
                  </a:lnTo>
                  <a:lnTo>
                    <a:pt x="0" y="64"/>
                  </a:lnTo>
                  <a:lnTo>
                    <a:pt x="21" y="6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52" name="Freeform 441"/>
            <p:cNvSpPr/>
            <p:nvPr/>
          </p:nvSpPr>
          <p:spPr bwMode="auto">
            <a:xfrm>
              <a:off x="1313" y="3138"/>
              <a:ext cx="1" cy="1"/>
            </a:xfrm>
            <a:custGeom>
              <a:avLst/>
              <a:gdLst>
                <a:gd name="T0" fmla="*/ 0 w 21"/>
                <a:gd name="T1" fmla="*/ 0 h 12"/>
                <a:gd name="T2" fmla="*/ 0 w 21"/>
                <a:gd name="T3" fmla="*/ 0 h 12"/>
                <a:gd name="T4" fmla="*/ 0 w 21"/>
                <a:gd name="T5" fmla="*/ 0 h 12"/>
                <a:gd name="T6" fmla="*/ 0 w 21"/>
                <a:gd name="T7" fmla="*/ 0 h 12"/>
                <a:gd name="T8" fmla="*/ 0 w 21"/>
                <a:gd name="T9" fmla="*/ 0 h 12"/>
                <a:gd name="T10" fmla="*/ 0 w 21"/>
                <a:gd name="T11" fmla="*/ 0 h 12"/>
                <a:gd name="T12" fmla="*/ 0 60000 65536"/>
                <a:gd name="T13" fmla="*/ 0 60000 65536"/>
                <a:gd name="T14" fmla="*/ 0 60000 65536"/>
                <a:gd name="T15" fmla="*/ 0 60000 65536"/>
                <a:gd name="T16" fmla="*/ 0 60000 65536"/>
                <a:gd name="T17" fmla="*/ 0 60000 65536"/>
                <a:gd name="T18" fmla="*/ 0 w 21"/>
                <a:gd name="T19" fmla="*/ 0 h 12"/>
                <a:gd name="T20" fmla="*/ 21 w 2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1" h="12">
                  <a:moveTo>
                    <a:pt x="0" y="0"/>
                  </a:moveTo>
                  <a:lnTo>
                    <a:pt x="3" y="8"/>
                  </a:lnTo>
                  <a:lnTo>
                    <a:pt x="10" y="12"/>
                  </a:lnTo>
                  <a:lnTo>
                    <a:pt x="17" y="11"/>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53" name="Freeform 442"/>
            <p:cNvSpPr/>
            <p:nvPr/>
          </p:nvSpPr>
          <p:spPr bwMode="auto">
            <a:xfrm>
              <a:off x="1307" y="3128"/>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6"/>
                  </a:lnTo>
                  <a:lnTo>
                    <a:pt x="0" y="14"/>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54" name="Freeform 443"/>
            <p:cNvSpPr/>
            <p:nvPr/>
          </p:nvSpPr>
          <p:spPr bwMode="auto">
            <a:xfrm>
              <a:off x="1308" y="3128"/>
              <a:ext cx="4" cy="8"/>
            </a:xfrm>
            <a:custGeom>
              <a:avLst/>
              <a:gdLst>
                <a:gd name="T0" fmla="*/ 0 w 86"/>
                <a:gd name="T1" fmla="*/ 0 h 136"/>
                <a:gd name="T2" fmla="*/ 0 w 86"/>
                <a:gd name="T3" fmla="*/ 0 h 136"/>
                <a:gd name="T4" fmla="*/ 0 w 86"/>
                <a:gd name="T5" fmla="*/ 0 h 136"/>
                <a:gd name="T6" fmla="*/ 0 w 86"/>
                <a:gd name="T7" fmla="*/ 0 h 136"/>
                <a:gd name="T8" fmla="*/ 0 w 86"/>
                <a:gd name="T9" fmla="*/ 0 h 136"/>
                <a:gd name="T10" fmla="*/ 0 w 86"/>
                <a:gd name="T11" fmla="*/ 0 h 136"/>
                <a:gd name="T12" fmla="*/ 0 w 86"/>
                <a:gd name="T13" fmla="*/ 0 h 136"/>
                <a:gd name="T14" fmla="*/ 0 w 86"/>
                <a:gd name="T15" fmla="*/ 0 h 136"/>
                <a:gd name="T16" fmla="*/ 0 w 86"/>
                <a:gd name="T17" fmla="*/ 0 h 136"/>
                <a:gd name="T18" fmla="*/ 0 w 86"/>
                <a:gd name="T19" fmla="*/ 0 h 136"/>
                <a:gd name="T20" fmla="*/ 0 w 86"/>
                <a:gd name="T21" fmla="*/ 0 h 136"/>
                <a:gd name="T22" fmla="*/ 0 w 86"/>
                <a:gd name="T23" fmla="*/ 0 h 136"/>
                <a:gd name="T24" fmla="*/ 0 w 86"/>
                <a:gd name="T25" fmla="*/ 0 h 136"/>
                <a:gd name="T26" fmla="*/ 0 w 86"/>
                <a:gd name="T27" fmla="*/ 0 h 136"/>
                <a:gd name="T28" fmla="*/ 0 w 86"/>
                <a:gd name="T29" fmla="*/ 0 h 136"/>
                <a:gd name="T30" fmla="*/ 0 w 86"/>
                <a:gd name="T31" fmla="*/ 0 h 136"/>
                <a:gd name="T32" fmla="*/ 0 w 86"/>
                <a:gd name="T33" fmla="*/ 0 h 136"/>
                <a:gd name="T34" fmla="*/ 0 w 86"/>
                <a:gd name="T35" fmla="*/ 0 h 136"/>
                <a:gd name="T36" fmla="*/ 0 w 86"/>
                <a:gd name="T37" fmla="*/ 0 h 136"/>
                <a:gd name="T38" fmla="*/ 0 w 86"/>
                <a:gd name="T39" fmla="*/ 0 h 136"/>
                <a:gd name="T40" fmla="*/ 0 w 86"/>
                <a:gd name="T41" fmla="*/ 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36"/>
                <a:gd name="T65" fmla="*/ 86 w 86"/>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36">
                  <a:moveTo>
                    <a:pt x="86" y="136"/>
                  </a:moveTo>
                  <a:lnTo>
                    <a:pt x="86" y="136"/>
                  </a:lnTo>
                  <a:lnTo>
                    <a:pt x="85" y="116"/>
                  </a:lnTo>
                  <a:lnTo>
                    <a:pt x="81" y="95"/>
                  </a:lnTo>
                  <a:lnTo>
                    <a:pt x="76" y="76"/>
                  </a:lnTo>
                  <a:lnTo>
                    <a:pt x="66" y="58"/>
                  </a:lnTo>
                  <a:lnTo>
                    <a:pt x="55" y="41"/>
                  </a:lnTo>
                  <a:lnTo>
                    <a:pt x="42" y="26"/>
                  </a:lnTo>
                  <a:lnTo>
                    <a:pt x="27" y="12"/>
                  </a:lnTo>
                  <a:lnTo>
                    <a:pt x="10" y="0"/>
                  </a:lnTo>
                  <a:lnTo>
                    <a:pt x="0" y="19"/>
                  </a:lnTo>
                  <a:lnTo>
                    <a:pt x="14" y="29"/>
                  </a:lnTo>
                  <a:lnTo>
                    <a:pt x="28" y="40"/>
                  </a:lnTo>
                  <a:lnTo>
                    <a:pt x="39" y="54"/>
                  </a:lnTo>
                  <a:lnTo>
                    <a:pt x="48" y="69"/>
                  </a:lnTo>
                  <a:lnTo>
                    <a:pt x="55" y="85"/>
                  </a:lnTo>
                  <a:lnTo>
                    <a:pt x="60" y="102"/>
                  </a:lnTo>
                  <a:lnTo>
                    <a:pt x="64" y="118"/>
                  </a:lnTo>
                  <a:lnTo>
                    <a:pt x="65" y="136"/>
                  </a:lnTo>
                  <a:lnTo>
                    <a:pt x="86" y="1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55" name="Freeform 444"/>
            <p:cNvSpPr/>
            <p:nvPr/>
          </p:nvSpPr>
          <p:spPr bwMode="auto">
            <a:xfrm>
              <a:off x="1311" y="3136"/>
              <a:ext cx="1" cy="2"/>
            </a:xfrm>
            <a:custGeom>
              <a:avLst/>
              <a:gdLst>
                <a:gd name="T0" fmla="*/ 0 w 24"/>
                <a:gd name="T1" fmla="*/ 0 h 35"/>
                <a:gd name="T2" fmla="*/ 0 w 24"/>
                <a:gd name="T3" fmla="*/ 0 h 35"/>
                <a:gd name="T4" fmla="*/ 0 w 24"/>
                <a:gd name="T5" fmla="*/ 0 h 35"/>
                <a:gd name="T6" fmla="*/ 0 w 24"/>
                <a:gd name="T7" fmla="*/ 0 h 35"/>
                <a:gd name="T8" fmla="*/ 0 w 24"/>
                <a:gd name="T9" fmla="*/ 0 h 35"/>
                <a:gd name="T10" fmla="*/ 0 w 24"/>
                <a:gd name="T11" fmla="*/ 0 h 35"/>
                <a:gd name="T12" fmla="*/ 0 w 24"/>
                <a:gd name="T13" fmla="*/ 0 h 35"/>
                <a:gd name="T14" fmla="*/ 0 w 24"/>
                <a:gd name="T15" fmla="*/ 0 h 35"/>
                <a:gd name="T16" fmla="*/ 0 w 24"/>
                <a:gd name="T17" fmla="*/ 0 h 35"/>
                <a:gd name="T18" fmla="*/ 0 w 24"/>
                <a:gd name="T19" fmla="*/ 0 h 35"/>
                <a:gd name="T20" fmla="*/ 0 w 24"/>
                <a:gd name="T21" fmla="*/ 0 h 35"/>
                <a:gd name="T22" fmla="*/ 0 w 24"/>
                <a:gd name="T23" fmla="*/ 0 h 35"/>
                <a:gd name="T24" fmla="*/ 0 w 24"/>
                <a:gd name="T25" fmla="*/ 0 h 35"/>
                <a:gd name="T26" fmla="*/ 0 w 24"/>
                <a:gd name="T27" fmla="*/ 0 h 35"/>
                <a:gd name="T28" fmla="*/ 0 w 24"/>
                <a:gd name="T29" fmla="*/ 0 h 35"/>
                <a:gd name="T30" fmla="*/ 0 w 24"/>
                <a:gd name="T31" fmla="*/ 0 h 35"/>
                <a:gd name="T32" fmla="*/ 0 w 24"/>
                <a:gd name="T33" fmla="*/ 0 h 35"/>
                <a:gd name="T34" fmla="*/ 0 w 24"/>
                <a:gd name="T35" fmla="*/ 0 h 35"/>
                <a:gd name="T36" fmla="*/ 0 w 24"/>
                <a:gd name="T37" fmla="*/ 0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5"/>
                <a:gd name="T59" fmla="*/ 24 w 24"/>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5">
                  <a:moveTo>
                    <a:pt x="21" y="35"/>
                  </a:moveTo>
                  <a:lnTo>
                    <a:pt x="22" y="30"/>
                  </a:lnTo>
                  <a:lnTo>
                    <a:pt x="22" y="26"/>
                  </a:lnTo>
                  <a:lnTo>
                    <a:pt x="23" y="21"/>
                  </a:lnTo>
                  <a:lnTo>
                    <a:pt x="23" y="18"/>
                  </a:lnTo>
                  <a:lnTo>
                    <a:pt x="24" y="15"/>
                  </a:lnTo>
                  <a:lnTo>
                    <a:pt x="24" y="9"/>
                  </a:lnTo>
                  <a:lnTo>
                    <a:pt x="24" y="5"/>
                  </a:lnTo>
                  <a:lnTo>
                    <a:pt x="24" y="0"/>
                  </a:lnTo>
                  <a:lnTo>
                    <a:pt x="3" y="0"/>
                  </a:lnTo>
                  <a:lnTo>
                    <a:pt x="3" y="5"/>
                  </a:lnTo>
                  <a:lnTo>
                    <a:pt x="3" y="9"/>
                  </a:lnTo>
                  <a:lnTo>
                    <a:pt x="3" y="11"/>
                  </a:lnTo>
                  <a:lnTo>
                    <a:pt x="2" y="14"/>
                  </a:lnTo>
                  <a:lnTo>
                    <a:pt x="2" y="19"/>
                  </a:lnTo>
                  <a:lnTo>
                    <a:pt x="1" y="24"/>
                  </a:lnTo>
                  <a:lnTo>
                    <a:pt x="1" y="28"/>
                  </a:lnTo>
                  <a:lnTo>
                    <a:pt x="0" y="31"/>
                  </a:lnTo>
                  <a:lnTo>
                    <a:pt x="21"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56" name="Freeform 445"/>
            <p:cNvSpPr/>
            <p:nvPr/>
          </p:nvSpPr>
          <p:spPr bwMode="auto">
            <a:xfrm>
              <a:off x="1311" y="3135"/>
              <a:ext cx="1" cy="1"/>
            </a:xfrm>
            <a:custGeom>
              <a:avLst/>
              <a:gdLst>
                <a:gd name="T0" fmla="*/ 0 w 21"/>
                <a:gd name="T1" fmla="*/ 0 h 13"/>
                <a:gd name="T2" fmla="*/ 0 w 21"/>
                <a:gd name="T3" fmla="*/ 0 h 13"/>
                <a:gd name="T4" fmla="*/ 0 w 21"/>
                <a:gd name="T5" fmla="*/ 0 h 13"/>
                <a:gd name="T6" fmla="*/ 0 w 21"/>
                <a:gd name="T7" fmla="*/ 0 h 13"/>
                <a:gd name="T8" fmla="*/ 0 w 21"/>
                <a:gd name="T9" fmla="*/ 0 h 13"/>
                <a:gd name="T10" fmla="*/ 0 w 21"/>
                <a:gd name="T11" fmla="*/ 0 h 13"/>
                <a:gd name="T12" fmla="*/ 0 60000 65536"/>
                <a:gd name="T13" fmla="*/ 0 60000 65536"/>
                <a:gd name="T14" fmla="*/ 0 60000 65536"/>
                <a:gd name="T15" fmla="*/ 0 60000 65536"/>
                <a:gd name="T16" fmla="*/ 0 60000 65536"/>
                <a:gd name="T17" fmla="*/ 0 60000 65536"/>
                <a:gd name="T18" fmla="*/ 0 w 21"/>
                <a:gd name="T19" fmla="*/ 0 h 13"/>
                <a:gd name="T20" fmla="*/ 21 w 2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1" h="13">
                  <a:moveTo>
                    <a:pt x="0" y="0"/>
                  </a:moveTo>
                  <a:lnTo>
                    <a:pt x="2" y="9"/>
                  </a:lnTo>
                  <a:lnTo>
                    <a:pt x="10" y="13"/>
                  </a:lnTo>
                  <a:lnTo>
                    <a:pt x="17" y="12"/>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57" name="Freeform 446"/>
            <p:cNvSpPr/>
            <p:nvPr/>
          </p:nvSpPr>
          <p:spPr bwMode="auto">
            <a:xfrm>
              <a:off x="1132" y="3300"/>
              <a:ext cx="53" cy="137"/>
            </a:xfrm>
            <a:custGeom>
              <a:avLst/>
              <a:gdLst>
                <a:gd name="T0" fmla="*/ 0 w 1169"/>
                <a:gd name="T1" fmla="*/ 0 h 2481"/>
                <a:gd name="T2" fmla="*/ 0 w 1169"/>
                <a:gd name="T3" fmla="*/ 0 h 2481"/>
                <a:gd name="T4" fmla="*/ 0 w 1169"/>
                <a:gd name="T5" fmla="*/ 0 h 2481"/>
                <a:gd name="T6" fmla="*/ 0 w 1169"/>
                <a:gd name="T7" fmla="*/ 0 h 2481"/>
                <a:gd name="T8" fmla="*/ 0 w 1169"/>
                <a:gd name="T9" fmla="*/ 0 h 2481"/>
                <a:gd name="T10" fmla="*/ 0 60000 65536"/>
                <a:gd name="T11" fmla="*/ 0 60000 65536"/>
                <a:gd name="T12" fmla="*/ 0 60000 65536"/>
                <a:gd name="T13" fmla="*/ 0 60000 65536"/>
                <a:gd name="T14" fmla="*/ 0 60000 65536"/>
                <a:gd name="T15" fmla="*/ 0 w 1169"/>
                <a:gd name="T16" fmla="*/ 0 h 2481"/>
                <a:gd name="T17" fmla="*/ 1169 w 1169"/>
                <a:gd name="T18" fmla="*/ 2481 h 2481"/>
              </a:gdLst>
              <a:ahLst/>
              <a:cxnLst>
                <a:cxn ang="T10">
                  <a:pos x="T0" y="T1"/>
                </a:cxn>
                <a:cxn ang="T11">
                  <a:pos x="T2" y="T3"/>
                </a:cxn>
                <a:cxn ang="T12">
                  <a:pos x="T4" y="T5"/>
                </a:cxn>
                <a:cxn ang="T13">
                  <a:pos x="T6" y="T7"/>
                </a:cxn>
                <a:cxn ang="T14">
                  <a:pos x="T8" y="T9"/>
                </a:cxn>
              </a:cxnLst>
              <a:rect l="T15" t="T16" r="T17" b="T18"/>
              <a:pathLst>
                <a:path w="1169" h="2481">
                  <a:moveTo>
                    <a:pt x="166" y="0"/>
                  </a:moveTo>
                  <a:lnTo>
                    <a:pt x="0" y="73"/>
                  </a:lnTo>
                  <a:lnTo>
                    <a:pt x="959" y="2481"/>
                  </a:lnTo>
                  <a:lnTo>
                    <a:pt x="1169" y="2389"/>
                  </a:lnTo>
                  <a:lnTo>
                    <a:pt x="166" y="0"/>
                  </a:lnTo>
                  <a:close/>
                </a:path>
              </a:pathLst>
            </a:custGeom>
            <a:solidFill>
              <a:srgbClr val="5459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58" name="Freeform 447"/>
            <p:cNvSpPr/>
            <p:nvPr/>
          </p:nvSpPr>
          <p:spPr bwMode="auto">
            <a:xfrm>
              <a:off x="1132" y="3300"/>
              <a:ext cx="52" cy="137"/>
            </a:xfrm>
            <a:custGeom>
              <a:avLst/>
              <a:gdLst>
                <a:gd name="T0" fmla="*/ 0 w 1140"/>
                <a:gd name="T1" fmla="*/ 0 h 2467"/>
                <a:gd name="T2" fmla="*/ 0 w 1140"/>
                <a:gd name="T3" fmla="*/ 0 h 2467"/>
                <a:gd name="T4" fmla="*/ 0 w 1140"/>
                <a:gd name="T5" fmla="*/ 0 h 2467"/>
                <a:gd name="T6" fmla="*/ 0 w 1140"/>
                <a:gd name="T7" fmla="*/ 0 h 2467"/>
                <a:gd name="T8" fmla="*/ 0 w 1140"/>
                <a:gd name="T9" fmla="*/ 0 h 2467"/>
                <a:gd name="T10" fmla="*/ 0 w 1140"/>
                <a:gd name="T11" fmla="*/ 0 h 2467"/>
                <a:gd name="T12" fmla="*/ 0 w 1140"/>
                <a:gd name="T13" fmla="*/ 0 h 2467"/>
                <a:gd name="T14" fmla="*/ 0 w 1140"/>
                <a:gd name="T15" fmla="*/ 0 h 2467"/>
                <a:gd name="T16" fmla="*/ 0 w 1140"/>
                <a:gd name="T17" fmla="*/ 0 h 2467"/>
                <a:gd name="T18" fmla="*/ 0 w 1140"/>
                <a:gd name="T19" fmla="*/ 0 h 2467"/>
                <a:gd name="T20" fmla="*/ 0 w 1140"/>
                <a:gd name="T21" fmla="*/ 0 h 2467"/>
                <a:gd name="T22" fmla="*/ 0 w 1140"/>
                <a:gd name="T23" fmla="*/ 0 h 2467"/>
                <a:gd name="T24" fmla="*/ 0 w 1140"/>
                <a:gd name="T25" fmla="*/ 0 h 2467"/>
                <a:gd name="T26" fmla="*/ 0 w 1140"/>
                <a:gd name="T27" fmla="*/ 0 h 2467"/>
                <a:gd name="T28" fmla="*/ 0 w 1140"/>
                <a:gd name="T29" fmla="*/ 0 h 2467"/>
                <a:gd name="T30" fmla="*/ 0 w 1140"/>
                <a:gd name="T31" fmla="*/ 0 h 2467"/>
                <a:gd name="T32" fmla="*/ 0 w 1140"/>
                <a:gd name="T33" fmla="*/ 0 h 2467"/>
                <a:gd name="T34" fmla="*/ 0 w 1140"/>
                <a:gd name="T35" fmla="*/ 0 h 2467"/>
                <a:gd name="T36" fmla="*/ 0 w 1140"/>
                <a:gd name="T37" fmla="*/ 0 h 2467"/>
                <a:gd name="T38" fmla="*/ 0 w 1140"/>
                <a:gd name="T39" fmla="*/ 0 h 2467"/>
                <a:gd name="T40" fmla="*/ 0 w 1140"/>
                <a:gd name="T41" fmla="*/ 0 h 2467"/>
                <a:gd name="T42" fmla="*/ 0 w 1140"/>
                <a:gd name="T43" fmla="*/ 0 h 2467"/>
                <a:gd name="T44" fmla="*/ 0 w 1140"/>
                <a:gd name="T45" fmla="*/ 0 h 2467"/>
                <a:gd name="T46" fmla="*/ 0 w 1140"/>
                <a:gd name="T47" fmla="*/ 0 h 2467"/>
                <a:gd name="T48" fmla="*/ 0 w 1140"/>
                <a:gd name="T49" fmla="*/ 0 h 2467"/>
                <a:gd name="T50" fmla="*/ 0 w 1140"/>
                <a:gd name="T51" fmla="*/ 0 h 2467"/>
                <a:gd name="T52" fmla="*/ 0 w 1140"/>
                <a:gd name="T53" fmla="*/ 0 h 2467"/>
                <a:gd name="T54" fmla="*/ 0 w 1140"/>
                <a:gd name="T55" fmla="*/ 0 h 2467"/>
                <a:gd name="T56" fmla="*/ 0 w 1140"/>
                <a:gd name="T57" fmla="*/ 0 h 2467"/>
                <a:gd name="T58" fmla="*/ 0 w 1140"/>
                <a:gd name="T59" fmla="*/ 0 h 2467"/>
                <a:gd name="T60" fmla="*/ 0 w 1140"/>
                <a:gd name="T61" fmla="*/ 0 h 2467"/>
                <a:gd name="T62" fmla="*/ 0 w 1140"/>
                <a:gd name="T63" fmla="*/ 0 h 2467"/>
                <a:gd name="T64" fmla="*/ 0 w 1140"/>
                <a:gd name="T65" fmla="*/ 0 h 2467"/>
                <a:gd name="T66" fmla="*/ 0 w 1140"/>
                <a:gd name="T67" fmla="*/ 0 h 2467"/>
                <a:gd name="T68" fmla="*/ 0 w 1140"/>
                <a:gd name="T69" fmla="*/ 0 h 2467"/>
                <a:gd name="T70" fmla="*/ 0 w 1140"/>
                <a:gd name="T71" fmla="*/ 0 h 2467"/>
                <a:gd name="T72" fmla="*/ 0 w 1140"/>
                <a:gd name="T73" fmla="*/ 0 h 2467"/>
                <a:gd name="T74" fmla="*/ 0 w 1140"/>
                <a:gd name="T75" fmla="*/ 0 h 2467"/>
                <a:gd name="T76" fmla="*/ 0 w 1140"/>
                <a:gd name="T77" fmla="*/ 0 h 2467"/>
                <a:gd name="T78" fmla="*/ 0 w 1140"/>
                <a:gd name="T79" fmla="*/ 0 h 2467"/>
                <a:gd name="T80" fmla="*/ 0 w 1140"/>
                <a:gd name="T81" fmla="*/ 0 h 2467"/>
                <a:gd name="T82" fmla="*/ 0 w 1140"/>
                <a:gd name="T83" fmla="*/ 0 h 2467"/>
                <a:gd name="T84" fmla="*/ 0 w 1140"/>
                <a:gd name="T85" fmla="*/ 0 h 2467"/>
                <a:gd name="T86" fmla="*/ 0 w 1140"/>
                <a:gd name="T87" fmla="*/ 0 h 2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0"/>
                <a:gd name="T133" fmla="*/ 0 h 2467"/>
                <a:gd name="T134" fmla="*/ 1140 w 1140"/>
                <a:gd name="T135" fmla="*/ 2467 h 24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0" h="2467">
                  <a:moveTo>
                    <a:pt x="140" y="0"/>
                  </a:moveTo>
                  <a:lnTo>
                    <a:pt x="126" y="6"/>
                  </a:lnTo>
                  <a:lnTo>
                    <a:pt x="114" y="10"/>
                  </a:lnTo>
                  <a:lnTo>
                    <a:pt x="104" y="14"/>
                  </a:lnTo>
                  <a:lnTo>
                    <a:pt x="94" y="19"/>
                  </a:lnTo>
                  <a:lnTo>
                    <a:pt x="81" y="24"/>
                  </a:lnTo>
                  <a:lnTo>
                    <a:pt x="61" y="32"/>
                  </a:lnTo>
                  <a:lnTo>
                    <a:pt x="36" y="44"/>
                  </a:lnTo>
                  <a:lnTo>
                    <a:pt x="0" y="61"/>
                  </a:lnTo>
                  <a:lnTo>
                    <a:pt x="29" y="132"/>
                  </a:lnTo>
                  <a:lnTo>
                    <a:pt x="55" y="199"/>
                  </a:lnTo>
                  <a:lnTo>
                    <a:pt x="81" y="260"/>
                  </a:lnTo>
                  <a:lnTo>
                    <a:pt x="103" y="317"/>
                  </a:lnTo>
                  <a:lnTo>
                    <a:pt x="125" y="370"/>
                  </a:lnTo>
                  <a:lnTo>
                    <a:pt x="144" y="419"/>
                  </a:lnTo>
                  <a:lnTo>
                    <a:pt x="163" y="467"/>
                  </a:lnTo>
                  <a:lnTo>
                    <a:pt x="181" y="511"/>
                  </a:lnTo>
                  <a:lnTo>
                    <a:pt x="198" y="554"/>
                  </a:lnTo>
                  <a:lnTo>
                    <a:pt x="215" y="596"/>
                  </a:lnTo>
                  <a:lnTo>
                    <a:pt x="232" y="637"/>
                  </a:lnTo>
                  <a:lnTo>
                    <a:pt x="249" y="680"/>
                  </a:lnTo>
                  <a:lnTo>
                    <a:pt x="265" y="723"/>
                  </a:lnTo>
                  <a:lnTo>
                    <a:pt x="284" y="766"/>
                  </a:lnTo>
                  <a:lnTo>
                    <a:pt x="302" y="812"/>
                  </a:lnTo>
                  <a:lnTo>
                    <a:pt x="322" y="861"/>
                  </a:lnTo>
                  <a:lnTo>
                    <a:pt x="342" y="913"/>
                  </a:lnTo>
                  <a:lnTo>
                    <a:pt x="364" y="968"/>
                  </a:lnTo>
                  <a:lnTo>
                    <a:pt x="388" y="1029"/>
                  </a:lnTo>
                  <a:lnTo>
                    <a:pt x="414" y="1093"/>
                  </a:lnTo>
                  <a:lnTo>
                    <a:pt x="442" y="1164"/>
                  </a:lnTo>
                  <a:lnTo>
                    <a:pt x="473" y="1239"/>
                  </a:lnTo>
                  <a:lnTo>
                    <a:pt x="505" y="1323"/>
                  </a:lnTo>
                  <a:lnTo>
                    <a:pt x="542" y="1412"/>
                  </a:lnTo>
                  <a:lnTo>
                    <a:pt x="581" y="1511"/>
                  </a:lnTo>
                  <a:lnTo>
                    <a:pt x="623" y="1618"/>
                  </a:lnTo>
                  <a:lnTo>
                    <a:pt x="669" y="1733"/>
                  </a:lnTo>
                  <a:lnTo>
                    <a:pt x="719" y="1858"/>
                  </a:lnTo>
                  <a:lnTo>
                    <a:pt x="773" y="1993"/>
                  </a:lnTo>
                  <a:lnTo>
                    <a:pt x="832" y="2140"/>
                  </a:lnTo>
                  <a:lnTo>
                    <a:pt x="895" y="2297"/>
                  </a:lnTo>
                  <a:lnTo>
                    <a:pt x="962" y="2467"/>
                  </a:lnTo>
                  <a:lnTo>
                    <a:pt x="972" y="2462"/>
                  </a:lnTo>
                  <a:lnTo>
                    <a:pt x="982" y="2458"/>
                  </a:lnTo>
                  <a:lnTo>
                    <a:pt x="989" y="2455"/>
                  </a:lnTo>
                  <a:lnTo>
                    <a:pt x="996" y="2452"/>
                  </a:lnTo>
                  <a:lnTo>
                    <a:pt x="1003" y="2449"/>
                  </a:lnTo>
                  <a:lnTo>
                    <a:pt x="1009" y="2445"/>
                  </a:lnTo>
                  <a:lnTo>
                    <a:pt x="1015" y="2442"/>
                  </a:lnTo>
                  <a:lnTo>
                    <a:pt x="1022" y="2439"/>
                  </a:lnTo>
                  <a:lnTo>
                    <a:pt x="1030" y="2436"/>
                  </a:lnTo>
                  <a:lnTo>
                    <a:pt x="1040" y="2432"/>
                  </a:lnTo>
                  <a:lnTo>
                    <a:pt x="1050" y="2428"/>
                  </a:lnTo>
                  <a:lnTo>
                    <a:pt x="1063" y="2422"/>
                  </a:lnTo>
                  <a:lnTo>
                    <a:pt x="1077" y="2416"/>
                  </a:lnTo>
                  <a:lnTo>
                    <a:pt x="1095" y="2409"/>
                  </a:lnTo>
                  <a:lnTo>
                    <a:pt x="1116" y="2399"/>
                  </a:lnTo>
                  <a:lnTo>
                    <a:pt x="1140" y="2390"/>
                  </a:lnTo>
                  <a:lnTo>
                    <a:pt x="1110" y="2318"/>
                  </a:lnTo>
                  <a:lnTo>
                    <a:pt x="1081" y="2251"/>
                  </a:lnTo>
                  <a:lnTo>
                    <a:pt x="1056" y="2190"/>
                  </a:lnTo>
                  <a:lnTo>
                    <a:pt x="1033" y="2134"/>
                  </a:lnTo>
                  <a:lnTo>
                    <a:pt x="1011" y="2082"/>
                  </a:lnTo>
                  <a:lnTo>
                    <a:pt x="991" y="2032"/>
                  </a:lnTo>
                  <a:lnTo>
                    <a:pt x="970" y="1985"/>
                  </a:lnTo>
                  <a:lnTo>
                    <a:pt x="952" y="1940"/>
                  </a:lnTo>
                  <a:lnTo>
                    <a:pt x="935" y="1897"/>
                  </a:lnTo>
                  <a:lnTo>
                    <a:pt x="916" y="1856"/>
                  </a:lnTo>
                  <a:lnTo>
                    <a:pt x="899" y="1814"/>
                  </a:lnTo>
                  <a:lnTo>
                    <a:pt x="882" y="1773"/>
                  </a:lnTo>
                  <a:lnTo>
                    <a:pt x="864" y="1730"/>
                  </a:lnTo>
                  <a:lnTo>
                    <a:pt x="846" y="1686"/>
                  </a:lnTo>
                  <a:lnTo>
                    <a:pt x="826" y="1640"/>
                  </a:lnTo>
                  <a:lnTo>
                    <a:pt x="807" y="1592"/>
                  </a:lnTo>
                  <a:lnTo>
                    <a:pt x="785" y="1541"/>
                  </a:lnTo>
                  <a:lnTo>
                    <a:pt x="762" y="1485"/>
                  </a:lnTo>
                  <a:lnTo>
                    <a:pt x="738" y="1426"/>
                  </a:lnTo>
                  <a:lnTo>
                    <a:pt x="710" y="1362"/>
                  </a:lnTo>
                  <a:lnTo>
                    <a:pt x="682" y="1292"/>
                  </a:lnTo>
                  <a:lnTo>
                    <a:pt x="650" y="1216"/>
                  </a:lnTo>
                  <a:lnTo>
                    <a:pt x="615" y="1134"/>
                  </a:lnTo>
                  <a:lnTo>
                    <a:pt x="578" y="1044"/>
                  </a:lnTo>
                  <a:lnTo>
                    <a:pt x="537" y="947"/>
                  </a:lnTo>
                  <a:lnTo>
                    <a:pt x="493" y="842"/>
                  </a:lnTo>
                  <a:lnTo>
                    <a:pt x="445" y="727"/>
                  </a:lnTo>
                  <a:lnTo>
                    <a:pt x="393" y="603"/>
                  </a:lnTo>
                  <a:lnTo>
                    <a:pt x="337" y="469"/>
                  </a:lnTo>
                  <a:lnTo>
                    <a:pt x="276" y="324"/>
                  </a:lnTo>
                  <a:lnTo>
                    <a:pt x="210" y="167"/>
                  </a:lnTo>
                  <a:lnTo>
                    <a:pt x="140" y="0"/>
                  </a:lnTo>
                  <a:close/>
                </a:path>
              </a:pathLst>
            </a:custGeom>
            <a:solidFill>
              <a:srgbClr val="70757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59" name="Freeform 448"/>
            <p:cNvSpPr/>
            <p:nvPr/>
          </p:nvSpPr>
          <p:spPr bwMode="auto">
            <a:xfrm>
              <a:off x="1133" y="3301"/>
              <a:ext cx="50" cy="136"/>
            </a:xfrm>
            <a:custGeom>
              <a:avLst/>
              <a:gdLst>
                <a:gd name="T0" fmla="*/ 0 w 1109"/>
                <a:gd name="T1" fmla="*/ 0 h 2454"/>
                <a:gd name="T2" fmla="*/ 0 w 1109"/>
                <a:gd name="T3" fmla="*/ 0 h 2454"/>
                <a:gd name="T4" fmla="*/ 0 w 1109"/>
                <a:gd name="T5" fmla="*/ 0 h 2454"/>
                <a:gd name="T6" fmla="*/ 0 w 1109"/>
                <a:gd name="T7" fmla="*/ 0 h 2454"/>
                <a:gd name="T8" fmla="*/ 0 w 1109"/>
                <a:gd name="T9" fmla="*/ 0 h 2454"/>
                <a:gd name="T10" fmla="*/ 0 w 1109"/>
                <a:gd name="T11" fmla="*/ 0 h 2454"/>
                <a:gd name="T12" fmla="*/ 0 w 1109"/>
                <a:gd name="T13" fmla="*/ 0 h 2454"/>
                <a:gd name="T14" fmla="*/ 0 w 1109"/>
                <a:gd name="T15" fmla="*/ 0 h 2454"/>
                <a:gd name="T16" fmla="*/ 0 w 1109"/>
                <a:gd name="T17" fmla="*/ 0 h 2454"/>
                <a:gd name="T18" fmla="*/ 0 w 1109"/>
                <a:gd name="T19" fmla="*/ 0 h 2454"/>
                <a:gd name="T20" fmla="*/ 0 w 1109"/>
                <a:gd name="T21" fmla="*/ 0 h 2454"/>
                <a:gd name="T22" fmla="*/ 0 w 1109"/>
                <a:gd name="T23" fmla="*/ 0 h 2454"/>
                <a:gd name="T24" fmla="*/ 0 w 1109"/>
                <a:gd name="T25" fmla="*/ 0 h 2454"/>
                <a:gd name="T26" fmla="*/ 0 w 1109"/>
                <a:gd name="T27" fmla="*/ 0 h 2454"/>
                <a:gd name="T28" fmla="*/ 0 w 1109"/>
                <a:gd name="T29" fmla="*/ 0 h 2454"/>
                <a:gd name="T30" fmla="*/ 0 w 1109"/>
                <a:gd name="T31" fmla="*/ 0 h 2454"/>
                <a:gd name="T32" fmla="*/ 0 w 1109"/>
                <a:gd name="T33" fmla="*/ 0 h 2454"/>
                <a:gd name="T34" fmla="*/ 0 w 1109"/>
                <a:gd name="T35" fmla="*/ 0 h 2454"/>
                <a:gd name="T36" fmla="*/ 0 w 1109"/>
                <a:gd name="T37" fmla="*/ 0 h 2454"/>
                <a:gd name="T38" fmla="*/ 0 w 1109"/>
                <a:gd name="T39" fmla="*/ 0 h 2454"/>
                <a:gd name="T40" fmla="*/ 0 w 1109"/>
                <a:gd name="T41" fmla="*/ 0 h 2454"/>
                <a:gd name="T42" fmla="*/ 0 w 1109"/>
                <a:gd name="T43" fmla="*/ 0 h 2454"/>
                <a:gd name="T44" fmla="*/ 0 w 1109"/>
                <a:gd name="T45" fmla="*/ 0 h 2454"/>
                <a:gd name="T46" fmla="*/ 0 w 1109"/>
                <a:gd name="T47" fmla="*/ 0 h 2454"/>
                <a:gd name="T48" fmla="*/ 0 w 1109"/>
                <a:gd name="T49" fmla="*/ 0 h 2454"/>
                <a:gd name="T50" fmla="*/ 0 w 1109"/>
                <a:gd name="T51" fmla="*/ 0 h 2454"/>
                <a:gd name="T52" fmla="*/ 0 w 1109"/>
                <a:gd name="T53" fmla="*/ 0 h 2454"/>
                <a:gd name="T54" fmla="*/ 0 w 1109"/>
                <a:gd name="T55" fmla="*/ 0 h 2454"/>
                <a:gd name="T56" fmla="*/ 0 w 1109"/>
                <a:gd name="T57" fmla="*/ 0 h 2454"/>
                <a:gd name="T58" fmla="*/ 0 w 1109"/>
                <a:gd name="T59" fmla="*/ 0 h 2454"/>
                <a:gd name="T60" fmla="*/ 0 w 1109"/>
                <a:gd name="T61" fmla="*/ 0 h 2454"/>
                <a:gd name="T62" fmla="*/ 0 w 1109"/>
                <a:gd name="T63" fmla="*/ 0 h 2454"/>
                <a:gd name="T64" fmla="*/ 0 w 1109"/>
                <a:gd name="T65" fmla="*/ 0 h 2454"/>
                <a:gd name="T66" fmla="*/ 0 w 1109"/>
                <a:gd name="T67" fmla="*/ 0 h 2454"/>
                <a:gd name="T68" fmla="*/ 0 w 1109"/>
                <a:gd name="T69" fmla="*/ 0 h 2454"/>
                <a:gd name="T70" fmla="*/ 0 w 1109"/>
                <a:gd name="T71" fmla="*/ 0 h 2454"/>
                <a:gd name="T72" fmla="*/ 0 w 1109"/>
                <a:gd name="T73" fmla="*/ 0 h 2454"/>
                <a:gd name="T74" fmla="*/ 0 w 1109"/>
                <a:gd name="T75" fmla="*/ 0 h 2454"/>
                <a:gd name="T76" fmla="*/ 0 w 1109"/>
                <a:gd name="T77" fmla="*/ 0 h 2454"/>
                <a:gd name="T78" fmla="*/ 0 w 1109"/>
                <a:gd name="T79" fmla="*/ 0 h 2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9"/>
                <a:gd name="T121" fmla="*/ 0 h 2454"/>
                <a:gd name="T122" fmla="*/ 1109 w 1109"/>
                <a:gd name="T123" fmla="*/ 2454 h 24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9" h="2454">
                  <a:moveTo>
                    <a:pt x="113" y="0"/>
                  </a:moveTo>
                  <a:lnTo>
                    <a:pt x="100" y="4"/>
                  </a:lnTo>
                  <a:lnTo>
                    <a:pt x="92" y="9"/>
                  </a:lnTo>
                  <a:lnTo>
                    <a:pt x="84" y="12"/>
                  </a:lnTo>
                  <a:lnTo>
                    <a:pt x="76" y="15"/>
                  </a:lnTo>
                  <a:lnTo>
                    <a:pt x="65" y="19"/>
                  </a:lnTo>
                  <a:lnTo>
                    <a:pt x="49" y="26"/>
                  </a:lnTo>
                  <a:lnTo>
                    <a:pt x="29" y="36"/>
                  </a:lnTo>
                  <a:lnTo>
                    <a:pt x="0" y="49"/>
                  </a:lnTo>
                  <a:lnTo>
                    <a:pt x="29" y="120"/>
                  </a:lnTo>
                  <a:lnTo>
                    <a:pt x="56" y="187"/>
                  </a:lnTo>
                  <a:lnTo>
                    <a:pt x="81" y="248"/>
                  </a:lnTo>
                  <a:lnTo>
                    <a:pt x="103" y="305"/>
                  </a:lnTo>
                  <a:lnTo>
                    <a:pt x="125" y="358"/>
                  </a:lnTo>
                  <a:lnTo>
                    <a:pt x="145" y="407"/>
                  </a:lnTo>
                  <a:lnTo>
                    <a:pt x="164" y="455"/>
                  </a:lnTo>
                  <a:lnTo>
                    <a:pt x="182" y="499"/>
                  </a:lnTo>
                  <a:lnTo>
                    <a:pt x="199" y="542"/>
                  </a:lnTo>
                  <a:lnTo>
                    <a:pt x="216" y="584"/>
                  </a:lnTo>
                  <a:lnTo>
                    <a:pt x="233" y="625"/>
                  </a:lnTo>
                  <a:lnTo>
                    <a:pt x="249" y="667"/>
                  </a:lnTo>
                  <a:lnTo>
                    <a:pt x="267" y="711"/>
                  </a:lnTo>
                  <a:lnTo>
                    <a:pt x="284" y="754"/>
                  </a:lnTo>
                  <a:lnTo>
                    <a:pt x="302" y="800"/>
                  </a:lnTo>
                  <a:lnTo>
                    <a:pt x="323" y="849"/>
                  </a:lnTo>
                  <a:lnTo>
                    <a:pt x="343" y="900"/>
                  </a:lnTo>
                  <a:lnTo>
                    <a:pt x="366" y="956"/>
                  </a:lnTo>
                  <a:lnTo>
                    <a:pt x="389" y="1016"/>
                  </a:lnTo>
                  <a:lnTo>
                    <a:pt x="415" y="1081"/>
                  </a:lnTo>
                  <a:lnTo>
                    <a:pt x="443" y="1151"/>
                  </a:lnTo>
                  <a:lnTo>
                    <a:pt x="474" y="1227"/>
                  </a:lnTo>
                  <a:lnTo>
                    <a:pt x="507" y="1311"/>
                  </a:lnTo>
                  <a:lnTo>
                    <a:pt x="544" y="1400"/>
                  </a:lnTo>
                  <a:lnTo>
                    <a:pt x="583" y="1499"/>
                  </a:lnTo>
                  <a:lnTo>
                    <a:pt x="626" y="1606"/>
                  </a:lnTo>
                  <a:lnTo>
                    <a:pt x="672" y="1721"/>
                  </a:lnTo>
                  <a:lnTo>
                    <a:pt x="723" y="1846"/>
                  </a:lnTo>
                  <a:lnTo>
                    <a:pt x="777" y="1981"/>
                  </a:lnTo>
                  <a:lnTo>
                    <a:pt x="835" y="2128"/>
                  </a:lnTo>
                  <a:lnTo>
                    <a:pt x="898" y="2285"/>
                  </a:lnTo>
                  <a:lnTo>
                    <a:pt x="966" y="2454"/>
                  </a:lnTo>
                  <a:lnTo>
                    <a:pt x="982" y="2447"/>
                  </a:lnTo>
                  <a:lnTo>
                    <a:pt x="994" y="2442"/>
                  </a:lnTo>
                  <a:lnTo>
                    <a:pt x="1003" y="2436"/>
                  </a:lnTo>
                  <a:lnTo>
                    <a:pt x="1014" y="2432"/>
                  </a:lnTo>
                  <a:lnTo>
                    <a:pt x="1029" y="2426"/>
                  </a:lnTo>
                  <a:lnTo>
                    <a:pt x="1047" y="2417"/>
                  </a:lnTo>
                  <a:lnTo>
                    <a:pt x="1073" y="2407"/>
                  </a:lnTo>
                  <a:lnTo>
                    <a:pt x="1109" y="2392"/>
                  </a:lnTo>
                  <a:lnTo>
                    <a:pt x="1080" y="2320"/>
                  </a:lnTo>
                  <a:lnTo>
                    <a:pt x="1052" y="2254"/>
                  </a:lnTo>
                  <a:lnTo>
                    <a:pt x="1027" y="2193"/>
                  </a:lnTo>
                  <a:lnTo>
                    <a:pt x="1003" y="2136"/>
                  </a:lnTo>
                  <a:lnTo>
                    <a:pt x="981" y="2083"/>
                  </a:lnTo>
                  <a:lnTo>
                    <a:pt x="960" y="2035"/>
                  </a:lnTo>
                  <a:lnTo>
                    <a:pt x="941" y="1987"/>
                  </a:lnTo>
                  <a:lnTo>
                    <a:pt x="922" y="1943"/>
                  </a:lnTo>
                  <a:lnTo>
                    <a:pt x="905" y="1900"/>
                  </a:lnTo>
                  <a:lnTo>
                    <a:pt x="887" y="1858"/>
                  </a:lnTo>
                  <a:lnTo>
                    <a:pt x="869" y="1817"/>
                  </a:lnTo>
                  <a:lnTo>
                    <a:pt x="852" y="1774"/>
                  </a:lnTo>
                  <a:lnTo>
                    <a:pt x="835" y="1732"/>
                  </a:lnTo>
                  <a:lnTo>
                    <a:pt x="816" y="1688"/>
                  </a:lnTo>
                  <a:lnTo>
                    <a:pt x="797" y="1643"/>
                  </a:lnTo>
                  <a:lnTo>
                    <a:pt x="778" y="1594"/>
                  </a:lnTo>
                  <a:lnTo>
                    <a:pt x="756" y="1542"/>
                  </a:lnTo>
                  <a:lnTo>
                    <a:pt x="733" y="1488"/>
                  </a:lnTo>
                  <a:lnTo>
                    <a:pt x="708" y="1428"/>
                  </a:lnTo>
                  <a:lnTo>
                    <a:pt x="681" y="1363"/>
                  </a:lnTo>
                  <a:lnTo>
                    <a:pt x="652" y="1294"/>
                  </a:lnTo>
                  <a:lnTo>
                    <a:pt x="621" y="1218"/>
                  </a:lnTo>
                  <a:lnTo>
                    <a:pt x="586" y="1136"/>
                  </a:lnTo>
                  <a:lnTo>
                    <a:pt x="549" y="1046"/>
                  </a:lnTo>
                  <a:lnTo>
                    <a:pt x="508" y="948"/>
                  </a:lnTo>
                  <a:lnTo>
                    <a:pt x="464" y="842"/>
                  </a:lnTo>
                  <a:lnTo>
                    <a:pt x="417" y="728"/>
                  </a:lnTo>
                  <a:lnTo>
                    <a:pt x="364" y="604"/>
                  </a:lnTo>
                  <a:lnTo>
                    <a:pt x="308" y="469"/>
                  </a:lnTo>
                  <a:lnTo>
                    <a:pt x="248" y="325"/>
                  </a:lnTo>
                  <a:lnTo>
                    <a:pt x="183" y="168"/>
                  </a:lnTo>
                  <a:lnTo>
                    <a:pt x="113" y="0"/>
                  </a:lnTo>
                  <a:close/>
                </a:path>
              </a:pathLst>
            </a:custGeom>
            <a:solidFill>
              <a:srgbClr val="8C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60" name="Freeform 449"/>
            <p:cNvSpPr/>
            <p:nvPr/>
          </p:nvSpPr>
          <p:spPr bwMode="auto">
            <a:xfrm>
              <a:off x="1133" y="3301"/>
              <a:ext cx="49" cy="136"/>
            </a:xfrm>
            <a:custGeom>
              <a:avLst/>
              <a:gdLst>
                <a:gd name="T0" fmla="*/ 0 w 1078"/>
                <a:gd name="T1" fmla="*/ 0 h 2440"/>
                <a:gd name="T2" fmla="*/ 0 w 1078"/>
                <a:gd name="T3" fmla="*/ 0 h 2440"/>
                <a:gd name="T4" fmla="*/ 0 w 1078"/>
                <a:gd name="T5" fmla="*/ 0 h 2440"/>
                <a:gd name="T6" fmla="*/ 0 w 1078"/>
                <a:gd name="T7" fmla="*/ 0 h 2440"/>
                <a:gd name="T8" fmla="*/ 0 w 1078"/>
                <a:gd name="T9" fmla="*/ 0 h 2440"/>
                <a:gd name="T10" fmla="*/ 0 w 1078"/>
                <a:gd name="T11" fmla="*/ 0 h 2440"/>
                <a:gd name="T12" fmla="*/ 0 w 1078"/>
                <a:gd name="T13" fmla="*/ 0 h 2440"/>
                <a:gd name="T14" fmla="*/ 0 w 1078"/>
                <a:gd name="T15" fmla="*/ 0 h 2440"/>
                <a:gd name="T16" fmla="*/ 0 w 1078"/>
                <a:gd name="T17" fmla="*/ 0 h 2440"/>
                <a:gd name="T18" fmla="*/ 0 w 1078"/>
                <a:gd name="T19" fmla="*/ 0 h 2440"/>
                <a:gd name="T20" fmla="*/ 0 w 1078"/>
                <a:gd name="T21" fmla="*/ 0 h 2440"/>
                <a:gd name="T22" fmla="*/ 0 w 1078"/>
                <a:gd name="T23" fmla="*/ 0 h 2440"/>
                <a:gd name="T24" fmla="*/ 0 w 1078"/>
                <a:gd name="T25" fmla="*/ 0 h 2440"/>
                <a:gd name="T26" fmla="*/ 0 w 1078"/>
                <a:gd name="T27" fmla="*/ 0 h 2440"/>
                <a:gd name="T28" fmla="*/ 0 w 1078"/>
                <a:gd name="T29" fmla="*/ 0 h 2440"/>
                <a:gd name="T30" fmla="*/ 0 w 1078"/>
                <a:gd name="T31" fmla="*/ 0 h 2440"/>
                <a:gd name="T32" fmla="*/ 0 w 1078"/>
                <a:gd name="T33" fmla="*/ 0 h 2440"/>
                <a:gd name="T34" fmla="*/ 0 w 1078"/>
                <a:gd name="T35" fmla="*/ 0 h 2440"/>
                <a:gd name="T36" fmla="*/ 0 w 1078"/>
                <a:gd name="T37" fmla="*/ 0 h 2440"/>
                <a:gd name="T38" fmla="*/ 0 w 1078"/>
                <a:gd name="T39" fmla="*/ 0 h 2440"/>
                <a:gd name="T40" fmla="*/ 0 w 1078"/>
                <a:gd name="T41" fmla="*/ 0 h 2440"/>
                <a:gd name="T42" fmla="*/ 0 w 1078"/>
                <a:gd name="T43" fmla="*/ 0 h 2440"/>
                <a:gd name="T44" fmla="*/ 0 w 1078"/>
                <a:gd name="T45" fmla="*/ 0 h 2440"/>
                <a:gd name="T46" fmla="*/ 0 w 1078"/>
                <a:gd name="T47" fmla="*/ 0 h 2440"/>
                <a:gd name="T48" fmla="*/ 0 w 1078"/>
                <a:gd name="T49" fmla="*/ 0 h 2440"/>
                <a:gd name="T50" fmla="*/ 0 w 1078"/>
                <a:gd name="T51" fmla="*/ 0 h 2440"/>
                <a:gd name="T52" fmla="*/ 0 w 1078"/>
                <a:gd name="T53" fmla="*/ 0 h 2440"/>
                <a:gd name="T54" fmla="*/ 0 w 1078"/>
                <a:gd name="T55" fmla="*/ 0 h 2440"/>
                <a:gd name="T56" fmla="*/ 0 w 1078"/>
                <a:gd name="T57" fmla="*/ 0 h 2440"/>
                <a:gd name="T58" fmla="*/ 0 w 1078"/>
                <a:gd name="T59" fmla="*/ 0 h 2440"/>
                <a:gd name="T60" fmla="*/ 0 w 1078"/>
                <a:gd name="T61" fmla="*/ 0 h 2440"/>
                <a:gd name="T62" fmla="*/ 0 w 1078"/>
                <a:gd name="T63" fmla="*/ 0 h 2440"/>
                <a:gd name="T64" fmla="*/ 0 w 1078"/>
                <a:gd name="T65" fmla="*/ 0 h 2440"/>
                <a:gd name="T66" fmla="*/ 0 w 1078"/>
                <a:gd name="T67" fmla="*/ 0 h 2440"/>
                <a:gd name="T68" fmla="*/ 0 w 1078"/>
                <a:gd name="T69" fmla="*/ 0 h 2440"/>
                <a:gd name="T70" fmla="*/ 0 w 1078"/>
                <a:gd name="T71" fmla="*/ 0 h 2440"/>
                <a:gd name="T72" fmla="*/ 0 w 1078"/>
                <a:gd name="T73" fmla="*/ 0 h 2440"/>
                <a:gd name="T74" fmla="*/ 0 w 1078"/>
                <a:gd name="T75" fmla="*/ 0 h 2440"/>
                <a:gd name="T76" fmla="*/ 0 w 1078"/>
                <a:gd name="T77" fmla="*/ 0 h 2440"/>
                <a:gd name="T78" fmla="*/ 0 w 1078"/>
                <a:gd name="T79" fmla="*/ 0 h 24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78"/>
                <a:gd name="T121" fmla="*/ 0 h 2440"/>
                <a:gd name="T122" fmla="*/ 1078 w 1078"/>
                <a:gd name="T123" fmla="*/ 2440 h 24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78" h="2440">
                  <a:moveTo>
                    <a:pt x="86" y="0"/>
                  </a:moveTo>
                  <a:lnTo>
                    <a:pt x="77" y="3"/>
                  </a:lnTo>
                  <a:lnTo>
                    <a:pt x="71" y="6"/>
                  </a:lnTo>
                  <a:lnTo>
                    <a:pt x="65" y="8"/>
                  </a:lnTo>
                  <a:lnTo>
                    <a:pt x="59" y="10"/>
                  </a:lnTo>
                  <a:lnTo>
                    <a:pt x="49" y="14"/>
                  </a:lnTo>
                  <a:lnTo>
                    <a:pt x="38" y="20"/>
                  </a:lnTo>
                  <a:lnTo>
                    <a:pt x="22" y="27"/>
                  </a:lnTo>
                  <a:lnTo>
                    <a:pt x="0" y="37"/>
                  </a:lnTo>
                  <a:lnTo>
                    <a:pt x="30" y="108"/>
                  </a:lnTo>
                  <a:lnTo>
                    <a:pt x="57" y="175"/>
                  </a:lnTo>
                  <a:lnTo>
                    <a:pt x="81" y="236"/>
                  </a:lnTo>
                  <a:lnTo>
                    <a:pt x="104" y="293"/>
                  </a:lnTo>
                  <a:lnTo>
                    <a:pt x="126" y="345"/>
                  </a:lnTo>
                  <a:lnTo>
                    <a:pt x="145" y="395"/>
                  </a:lnTo>
                  <a:lnTo>
                    <a:pt x="165" y="442"/>
                  </a:lnTo>
                  <a:lnTo>
                    <a:pt x="182" y="487"/>
                  </a:lnTo>
                  <a:lnTo>
                    <a:pt x="199" y="530"/>
                  </a:lnTo>
                  <a:lnTo>
                    <a:pt x="217" y="572"/>
                  </a:lnTo>
                  <a:lnTo>
                    <a:pt x="234" y="613"/>
                  </a:lnTo>
                  <a:lnTo>
                    <a:pt x="250" y="655"/>
                  </a:lnTo>
                  <a:lnTo>
                    <a:pt x="268" y="698"/>
                  </a:lnTo>
                  <a:lnTo>
                    <a:pt x="286" y="742"/>
                  </a:lnTo>
                  <a:lnTo>
                    <a:pt x="304" y="788"/>
                  </a:lnTo>
                  <a:lnTo>
                    <a:pt x="324" y="837"/>
                  </a:lnTo>
                  <a:lnTo>
                    <a:pt x="345" y="888"/>
                  </a:lnTo>
                  <a:lnTo>
                    <a:pt x="368" y="944"/>
                  </a:lnTo>
                  <a:lnTo>
                    <a:pt x="391" y="1003"/>
                  </a:lnTo>
                  <a:lnTo>
                    <a:pt x="418" y="1069"/>
                  </a:lnTo>
                  <a:lnTo>
                    <a:pt x="445" y="1138"/>
                  </a:lnTo>
                  <a:lnTo>
                    <a:pt x="476" y="1215"/>
                  </a:lnTo>
                  <a:lnTo>
                    <a:pt x="509" y="1297"/>
                  </a:lnTo>
                  <a:lnTo>
                    <a:pt x="546" y="1388"/>
                  </a:lnTo>
                  <a:lnTo>
                    <a:pt x="585" y="1486"/>
                  </a:lnTo>
                  <a:lnTo>
                    <a:pt x="628" y="1593"/>
                  </a:lnTo>
                  <a:lnTo>
                    <a:pt x="675" y="1707"/>
                  </a:lnTo>
                  <a:lnTo>
                    <a:pt x="725" y="1833"/>
                  </a:lnTo>
                  <a:lnTo>
                    <a:pt x="780" y="1968"/>
                  </a:lnTo>
                  <a:lnTo>
                    <a:pt x="838" y="2113"/>
                  </a:lnTo>
                  <a:lnTo>
                    <a:pt x="901" y="2270"/>
                  </a:lnTo>
                  <a:lnTo>
                    <a:pt x="969" y="2440"/>
                  </a:lnTo>
                  <a:lnTo>
                    <a:pt x="982" y="2435"/>
                  </a:lnTo>
                  <a:lnTo>
                    <a:pt x="990" y="2431"/>
                  </a:lnTo>
                  <a:lnTo>
                    <a:pt x="998" y="2426"/>
                  </a:lnTo>
                  <a:lnTo>
                    <a:pt x="1006" y="2423"/>
                  </a:lnTo>
                  <a:lnTo>
                    <a:pt x="1016" y="2419"/>
                  </a:lnTo>
                  <a:lnTo>
                    <a:pt x="1031" y="2413"/>
                  </a:lnTo>
                  <a:lnTo>
                    <a:pt x="1050" y="2404"/>
                  </a:lnTo>
                  <a:lnTo>
                    <a:pt x="1078" y="2394"/>
                  </a:lnTo>
                  <a:lnTo>
                    <a:pt x="1048" y="2322"/>
                  </a:lnTo>
                  <a:lnTo>
                    <a:pt x="1020" y="2256"/>
                  </a:lnTo>
                  <a:lnTo>
                    <a:pt x="995" y="2195"/>
                  </a:lnTo>
                  <a:lnTo>
                    <a:pt x="973" y="2138"/>
                  </a:lnTo>
                  <a:lnTo>
                    <a:pt x="950" y="2085"/>
                  </a:lnTo>
                  <a:lnTo>
                    <a:pt x="930" y="2035"/>
                  </a:lnTo>
                  <a:lnTo>
                    <a:pt x="910" y="1989"/>
                  </a:lnTo>
                  <a:lnTo>
                    <a:pt x="892" y="1944"/>
                  </a:lnTo>
                  <a:lnTo>
                    <a:pt x="875" y="1901"/>
                  </a:lnTo>
                  <a:lnTo>
                    <a:pt x="857" y="1859"/>
                  </a:lnTo>
                  <a:lnTo>
                    <a:pt x="840" y="1817"/>
                  </a:lnTo>
                  <a:lnTo>
                    <a:pt x="823" y="1775"/>
                  </a:lnTo>
                  <a:lnTo>
                    <a:pt x="805" y="1733"/>
                  </a:lnTo>
                  <a:lnTo>
                    <a:pt x="787" y="1688"/>
                  </a:lnTo>
                  <a:lnTo>
                    <a:pt x="768" y="1643"/>
                  </a:lnTo>
                  <a:lnTo>
                    <a:pt x="748" y="1595"/>
                  </a:lnTo>
                  <a:lnTo>
                    <a:pt x="727" y="1543"/>
                  </a:lnTo>
                  <a:lnTo>
                    <a:pt x="703" y="1487"/>
                  </a:lnTo>
                  <a:lnTo>
                    <a:pt x="679" y="1428"/>
                  </a:lnTo>
                  <a:lnTo>
                    <a:pt x="652" y="1364"/>
                  </a:lnTo>
                  <a:lnTo>
                    <a:pt x="624" y="1294"/>
                  </a:lnTo>
                  <a:lnTo>
                    <a:pt x="592" y="1218"/>
                  </a:lnTo>
                  <a:lnTo>
                    <a:pt x="557" y="1135"/>
                  </a:lnTo>
                  <a:lnTo>
                    <a:pt x="521" y="1045"/>
                  </a:lnTo>
                  <a:lnTo>
                    <a:pt x="480" y="948"/>
                  </a:lnTo>
                  <a:lnTo>
                    <a:pt x="436" y="843"/>
                  </a:lnTo>
                  <a:lnTo>
                    <a:pt x="388" y="728"/>
                  </a:lnTo>
                  <a:lnTo>
                    <a:pt x="337" y="604"/>
                  </a:lnTo>
                  <a:lnTo>
                    <a:pt x="281" y="469"/>
                  </a:lnTo>
                  <a:lnTo>
                    <a:pt x="221" y="324"/>
                  </a:lnTo>
                  <a:lnTo>
                    <a:pt x="155" y="168"/>
                  </a:lnTo>
                  <a:lnTo>
                    <a:pt x="86" y="0"/>
                  </a:lnTo>
                  <a:close/>
                </a:path>
              </a:pathLst>
            </a:custGeom>
            <a:solidFill>
              <a:srgbClr val="A8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61" name="Freeform 450"/>
            <p:cNvSpPr/>
            <p:nvPr/>
          </p:nvSpPr>
          <p:spPr bwMode="auto">
            <a:xfrm>
              <a:off x="1133" y="3302"/>
              <a:ext cx="48" cy="135"/>
            </a:xfrm>
            <a:custGeom>
              <a:avLst/>
              <a:gdLst>
                <a:gd name="T0" fmla="*/ 0 w 1046"/>
                <a:gd name="T1" fmla="*/ 0 h 2428"/>
                <a:gd name="T2" fmla="*/ 0 w 1046"/>
                <a:gd name="T3" fmla="*/ 0 h 2428"/>
                <a:gd name="T4" fmla="*/ 0 w 1046"/>
                <a:gd name="T5" fmla="*/ 0 h 2428"/>
                <a:gd name="T6" fmla="*/ 0 w 1046"/>
                <a:gd name="T7" fmla="*/ 0 h 2428"/>
                <a:gd name="T8" fmla="*/ 0 w 1046"/>
                <a:gd name="T9" fmla="*/ 0 h 2428"/>
                <a:gd name="T10" fmla="*/ 0 w 1046"/>
                <a:gd name="T11" fmla="*/ 0 h 2428"/>
                <a:gd name="T12" fmla="*/ 0 w 1046"/>
                <a:gd name="T13" fmla="*/ 0 h 2428"/>
                <a:gd name="T14" fmla="*/ 0 w 1046"/>
                <a:gd name="T15" fmla="*/ 0 h 2428"/>
                <a:gd name="T16" fmla="*/ 0 w 1046"/>
                <a:gd name="T17" fmla="*/ 0 h 2428"/>
                <a:gd name="T18" fmla="*/ 0 w 1046"/>
                <a:gd name="T19" fmla="*/ 0 h 2428"/>
                <a:gd name="T20" fmla="*/ 0 w 1046"/>
                <a:gd name="T21" fmla="*/ 0 h 2428"/>
                <a:gd name="T22" fmla="*/ 0 w 1046"/>
                <a:gd name="T23" fmla="*/ 0 h 2428"/>
                <a:gd name="T24" fmla="*/ 0 w 1046"/>
                <a:gd name="T25" fmla="*/ 0 h 2428"/>
                <a:gd name="T26" fmla="*/ 0 w 1046"/>
                <a:gd name="T27" fmla="*/ 0 h 2428"/>
                <a:gd name="T28" fmla="*/ 0 w 1046"/>
                <a:gd name="T29" fmla="*/ 0 h 2428"/>
                <a:gd name="T30" fmla="*/ 0 w 1046"/>
                <a:gd name="T31" fmla="*/ 0 h 2428"/>
                <a:gd name="T32" fmla="*/ 0 w 1046"/>
                <a:gd name="T33" fmla="*/ 0 h 2428"/>
                <a:gd name="T34" fmla="*/ 0 w 1046"/>
                <a:gd name="T35" fmla="*/ 0 h 2428"/>
                <a:gd name="T36" fmla="*/ 0 w 1046"/>
                <a:gd name="T37" fmla="*/ 0 h 2428"/>
                <a:gd name="T38" fmla="*/ 0 w 1046"/>
                <a:gd name="T39" fmla="*/ 0 h 2428"/>
                <a:gd name="T40" fmla="*/ 0 w 1046"/>
                <a:gd name="T41" fmla="*/ 0 h 2428"/>
                <a:gd name="T42" fmla="*/ 0 w 1046"/>
                <a:gd name="T43" fmla="*/ 0 h 2428"/>
                <a:gd name="T44" fmla="*/ 0 w 1046"/>
                <a:gd name="T45" fmla="*/ 0 h 2428"/>
                <a:gd name="T46" fmla="*/ 0 w 1046"/>
                <a:gd name="T47" fmla="*/ 0 h 2428"/>
                <a:gd name="T48" fmla="*/ 0 w 1046"/>
                <a:gd name="T49" fmla="*/ 0 h 2428"/>
                <a:gd name="T50" fmla="*/ 0 w 1046"/>
                <a:gd name="T51" fmla="*/ 0 h 2428"/>
                <a:gd name="T52" fmla="*/ 0 w 1046"/>
                <a:gd name="T53" fmla="*/ 0 h 2428"/>
                <a:gd name="T54" fmla="*/ 0 w 1046"/>
                <a:gd name="T55" fmla="*/ 0 h 2428"/>
                <a:gd name="T56" fmla="*/ 0 w 1046"/>
                <a:gd name="T57" fmla="*/ 0 h 2428"/>
                <a:gd name="T58" fmla="*/ 0 w 1046"/>
                <a:gd name="T59" fmla="*/ 0 h 2428"/>
                <a:gd name="T60" fmla="*/ 0 w 1046"/>
                <a:gd name="T61" fmla="*/ 0 h 2428"/>
                <a:gd name="T62" fmla="*/ 0 w 1046"/>
                <a:gd name="T63" fmla="*/ 0 h 2428"/>
                <a:gd name="T64" fmla="*/ 0 w 1046"/>
                <a:gd name="T65" fmla="*/ 0 h 2428"/>
                <a:gd name="T66" fmla="*/ 0 w 1046"/>
                <a:gd name="T67" fmla="*/ 0 h 2428"/>
                <a:gd name="T68" fmla="*/ 0 w 1046"/>
                <a:gd name="T69" fmla="*/ 0 h 2428"/>
                <a:gd name="T70" fmla="*/ 0 w 1046"/>
                <a:gd name="T71" fmla="*/ 0 h 2428"/>
                <a:gd name="T72" fmla="*/ 0 w 1046"/>
                <a:gd name="T73" fmla="*/ 0 h 2428"/>
                <a:gd name="T74" fmla="*/ 0 w 1046"/>
                <a:gd name="T75" fmla="*/ 0 h 2428"/>
                <a:gd name="T76" fmla="*/ 0 w 1046"/>
                <a:gd name="T77" fmla="*/ 0 h 2428"/>
                <a:gd name="T78" fmla="*/ 0 w 1046"/>
                <a:gd name="T79" fmla="*/ 0 h 24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6"/>
                <a:gd name="T121" fmla="*/ 0 h 2428"/>
                <a:gd name="T122" fmla="*/ 1046 w 1046"/>
                <a:gd name="T123" fmla="*/ 2428 h 24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6" h="2428">
                  <a:moveTo>
                    <a:pt x="58" y="0"/>
                  </a:moveTo>
                  <a:lnTo>
                    <a:pt x="52" y="2"/>
                  </a:lnTo>
                  <a:lnTo>
                    <a:pt x="47" y="4"/>
                  </a:lnTo>
                  <a:lnTo>
                    <a:pt x="43" y="5"/>
                  </a:lnTo>
                  <a:lnTo>
                    <a:pt x="39" y="7"/>
                  </a:lnTo>
                  <a:lnTo>
                    <a:pt x="33" y="10"/>
                  </a:lnTo>
                  <a:lnTo>
                    <a:pt x="25" y="13"/>
                  </a:lnTo>
                  <a:lnTo>
                    <a:pt x="15" y="18"/>
                  </a:lnTo>
                  <a:lnTo>
                    <a:pt x="0" y="25"/>
                  </a:lnTo>
                  <a:lnTo>
                    <a:pt x="29" y="97"/>
                  </a:lnTo>
                  <a:lnTo>
                    <a:pt x="56" y="164"/>
                  </a:lnTo>
                  <a:lnTo>
                    <a:pt x="80" y="225"/>
                  </a:lnTo>
                  <a:lnTo>
                    <a:pt x="104" y="282"/>
                  </a:lnTo>
                  <a:lnTo>
                    <a:pt x="125" y="334"/>
                  </a:lnTo>
                  <a:lnTo>
                    <a:pt x="145" y="384"/>
                  </a:lnTo>
                  <a:lnTo>
                    <a:pt x="164" y="430"/>
                  </a:lnTo>
                  <a:lnTo>
                    <a:pt x="182" y="475"/>
                  </a:lnTo>
                  <a:lnTo>
                    <a:pt x="199" y="518"/>
                  </a:lnTo>
                  <a:lnTo>
                    <a:pt x="217" y="560"/>
                  </a:lnTo>
                  <a:lnTo>
                    <a:pt x="233" y="601"/>
                  </a:lnTo>
                  <a:lnTo>
                    <a:pt x="250" y="643"/>
                  </a:lnTo>
                  <a:lnTo>
                    <a:pt x="268" y="686"/>
                  </a:lnTo>
                  <a:lnTo>
                    <a:pt x="285" y="730"/>
                  </a:lnTo>
                  <a:lnTo>
                    <a:pt x="305" y="776"/>
                  </a:lnTo>
                  <a:lnTo>
                    <a:pt x="324" y="825"/>
                  </a:lnTo>
                  <a:lnTo>
                    <a:pt x="344" y="876"/>
                  </a:lnTo>
                  <a:lnTo>
                    <a:pt x="367" y="932"/>
                  </a:lnTo>
                  <a:lnTo>
                    <a:pt x="391" y="991"/>
                  </a:lnTo>
                  <a:lnTo>
                    <a:pt x="418" y="1056"/>
                  </a:lnTo>
                  <a:lnTo>
                    <a:pt x="445" y="1126"/>
                  </a:lnTo>
                  <a:lnTo>
                    <a:pt x="477" y="1203"/>
                  </a:lnTo>
                  <a:lnTo>
                    <a:pt x="511" y="1285"/>
                  </a:lnTo>
                  <a:lnTo>
                    <a:pt x="546" y="1376"/>
                  </a:lnTo>
                  <a:lnTo>
                    <a:pt x="586" y="1474"/>
                  </a:lnTo>
                  <a:lnTo>
                    <a:pt x="629" y="1580"/>
                  </a:lnTo>
                  <a:lnTo>
                    <a:pt x="676" y="1695"/>
                  </a:lnTo>
                  <a:lnTo>
                    <a:pt x="726" y="1821"/>
                  </a:lnTo>
                  <a:lnTo>
                    <a:pt x="781" y="1956"/>
                  </a:lnTo>
                  <a:lnTo>
                    <a:pt x="840" y="2101"/>
                  </a:lnTo>
                  <a:lnTo>
                    <a:pt x="903" y="2258"/>
                  </a:lnTo>
                  <a:lnTo>
                    <a:pt x="972" y="2428"/>
                  </a:lnTo>
                  <a:lnTo>
                    <a:pt x="980" y="2424"/>
                  </a:lnTo>
                  <a:lnTo>
                    <a:pt x="986" y="2421"/>
                  </a:lnTo>
                  <a:lnTo>
                    <a:pt x="991" y="2419"/>
                  </a:lnTo>
                  <a:lnTo>
                    <a:pt x="997" y="2415"/>
                  </a:lnTo>
                  <a:lnTo>
                    <a:pt x="1004" y="2412"/>
                  </a:lnTo>
                  <a:lnTo>
                    <a:pt x="1013" y="2408"/>
                  </a:lnTo>
                  <a:lnTo>
                    <a:pt x="1028" y="2403"/>
                  </a:lnTo>
                  <a:lnTo>
                    <a:pt x="1046" y="2395"/>
                  </a:lnTo>
                  <a:lnTo>
                    <a:pt x="1017" y="2324"/>
                  </a:lnTo>
                  <a:lnTo>
                    <a:pt x="989" y="2257"/>
                  </a:lnTo>
                  <a:lnTo>
                    <a:pt x="964" y="2196"/>
                  </a:lnTo>
                  <a:lnTo>
                    <a:pt x="941" y="2139"/>
                  </a:lnTo>
                  <a:lnTo>
                    <a:pt x="920" y="2086"/>
                  </a:lnTo>
                  <a:lnTo>
                    <a:pt x="899" y="2037"/>
                  </a:lnTo>
                  <a:lnTo>
                    <a:pt x="880" y="1990"/>
                  </a:lnTo>
                  <a:lnTo>
                    <a:pt x="861" y="1946"/>
                  </a:lnTo>
                  <a:lnTo>
                    <a:pt x="843" y="1903"/>
                  </a:lnTo>
                  <a:lnTo>
                    <a:pt x="826" y="1861"/>
                  </a:lnTo>
                  <a:lnTo>
                    <a:pt x="809" y="1819"/>
                  </a:lnTo>
                  <a:lnTo>
                    <a:pt x="792" y="1778"/>
                  </a:lnTo>
                  <a:lnTo>
                    <a:pt x="774" y="1734"/>
                  </a:lnTo>
                  <a:lnTo>
                    <a:pt x="756" y="1691"/>
                  </a:lnTo>
                  <a:lnTo>
                    <a:pt x="737" y="1645"/>
                  </a:lnTo>
                  <a:lnTo>
                    <a:pt x="718" y="1596"/>
                  </a:lnTo>
                  <a:lnTo>
                    <a:pt x="696" y="1545"/>
                  </a:lnTo>
                  <a:lnTo>
                    <a:pt x="673" y="1490"/>
                  </a:lnTo>
                  <a:lnTo>
                    <a:pt x="648" y="1430"/>
                  </a:lnTo>
                  <a:lnTo>
                    <a:pt x="622" y="1365"/>
                  </a:lnTo>
                  <a:lnTo>
                    <a:pt x="593" y="1296"/>
                  </a:lnTo>
                  <a:lnTo>
                    <a:pt x="562" y="1220"/>
                  </a:lnTo>
                  <a:lnTo>
                    <a:pt x="528" y="1138"/>
                  </a:lnTo>
                  <a:lnTo>
                    <a:pt x="490" y="1047"/>
                  </a:lnTo>
                  <a:lnTo>
                    <a:pt x="450" y="950"/>
                  </a:lnTo>
                  <a:lnTo>
                    <a:pt x="407" y="843"/>
                  </a:lnTo>
                  <a:lnTo>
                    <a:pt x="359" y="730"/>
                  </a:lnTo>
                  <a:lnTo>
                    <a:pt x="308" y="605"/>
                  </a:lnTo>
                  <a:lnTo>
                    <a:pt x="251" y="470"/>
                  </a:lnTo>
                  <a:lnTo>
                    <a:pt x="192" y="325"/>
                  </a:lnTo>
                  <a:lnTo>
                    <a:pt x="127" y="169"/>
                  </a:lnTo>
                  <a:lnTo>
                    <a:pt x="58" y="0"/>
                  </a:lnTo>
                  <a:close/>
                </a:path>
              </a:pathLst>
            </a:custGeom>
            <a:solidFill>
              <a:srgbClr val="C4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62" name="Freeform 451"/>
            <p:cNvSpPr/>
            <p:nvPr/>
          </p:nvSpPr>
          <p:spPr bwMode="auto">
            <a:xfrm>
              <a:off x="1133" y="3302"/>
              <a:ext cx="46" cy="134"/>
            </a:xfrm>
            <a:custGeom>
              <a:avLst/>
              <a:gdLst>
                <a:gd name="T0" fmla="*/ 0 w 1017"/>
                <a:gd name="T1" fmla="*/ 0 h 2414"/>
                <a:gd name="T2" fmla="*/ 0 w 1017"/>
                <a:gd name="T3" fmla="*/ 0 h 2414"/>
                <a:gd name="T4" fmla="*/ 0 w 1017"/>
                <a:gd name="T5" fmla="*/ 0 h 2414"/>
                <a:gd name="T6" fmla="*/ 0 w 1017"/>
                <a:gd name="T7" fmla="*/ 0 h 2414"/>
                <a:gd name="T8" fmla="*/ 0 w 1017"/>
                <a:gd name="T9" fmla="*/ 0 h 2414"/>
                <a:gd name="T10" fmla="*/ 0 60000 65536"/>
                <a:gd name="T11" fmla="*/ 0 60000 65536"/>
                <a:gd name="T12" fmla="*/ 0 60000 65536"/>
                <a:gd name="T13" fmla="*/ 0 60000 65536"/>
                <a:gd name="T14" fmla="*/ 0 60000 65536"/>
                <a:gd name="T15" fmla="*/ 0 w 1017"/>
                <a:gd name="T16" fmla="*/ 0 h 2414"/>
                <a:gd name="T17" fmla="*/ 1017 w 1017"/>
                <a:gd name="T18" fmla="*/ 2414 h 2414"/>
              </a:gdLst>
              <a:ahLst/>
              <a:cxnLst>
                <a:cxn ang="T10">
                  <a:pos x="T0" y="T1"/>
                </a:cxn>
                <a:cxn ang="T11">
                  <a:pos x="T2" y="T3"/>
                </a:cxn>
                <a:cxn ang="T12">
                  <a:pos x="T4" y="T5"/>
                </a:cxn>
                <a:cxn ang="T13">
                  <a:pos x="T6" y="T7"/>
                </a:cxn>
                <a:cxn ang="T14">
                  <a:pos x="T8" y="T9"/>
                </a:cxn>
              </a:cxnLst>
              <a:rect l="T15" t="T16" r="T17" b="T18"/>
              <a:pathLst>
                <a:path w="1017" h="2414">
                  <a:moveTo>
                    <a:pt x="32" y="0"/>
                  </a:moveTo>
                  <a:lnTo>
                    <a:pt x="0" y="13"/>
                  </a:lnTo>
                  <a:lnTo>
                    <a:pt x="977" y="2414"/>
                  </a:lnTo>
                  <a:lnTo>
                    <a:pt x="1017" y="2396"/>
                  </a:lnTo>
                  <a:lnTo>
                    <a:pt x="32" y="0"/>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63" name="Freeform 452"/>
            <p:cNvSpPr/>
            <p:nvPr/>
          </p:nvSpPr>
          <p:spPr bwMode="auto">
            <a:xfrm>
              <a:off x="1132" y="3298"/>
              <a:ext cx="8" cy="6"/>
            </a:xfrm>
            <a:custGeom>
              <a:avLst/>
              <a:gdLst>
                <a:gd name="T0" fmla="*/ 0 w 173"/>
                <a:gd name="T1" fmla="*/ 0 h 95"/>
                <a:gd name="T2" fmla="*/ 0 w 173"/>
                <a:gd name="T3" fmla="*/ 0 h 95"/>
                <a:gd name="T4" fmla="*/ 0 w 173"/>
                <a:gd name="T5" fmla="*/ 0 h 95"/>
                <a:gd name="T6" fmla="*/ 0 w 173"/>
                <a:gd name="T7" fmla="*/ 0 h 95"/>
                <a:gd name="T8" fmla="*/ 0 w 173"/>
                <a:gd name="T9" fmla="*/ 0 h 95"/>
                <a:gd name="T10" fmla="*/ 0 60000 65536"/>
                <a:gd name="T11" fmla="*/ 0 60000 65536"/>
                <a:gd name="T12" fmla="*/ 0 60000 65536"/>
                <a:gd name="T13" fmla="*/ 0 60000 65536"/>
                <a:gd name="T14" fmla="*/ 0 60000 65536"/>
                <a:gd name="T15" fmla="*/ 0 w 173"/>
                <a:gd name="T16" fmla="*/ 0 h 95"/>
                <a:gd name="T17" fmla="*/ 173 w 173"/>
                <a:gd name="T18" fmla="*/ 95 h 95"/>
              </a:gdLst>
              <a:ahLst/>
              <a:cxnLst>
                <a:cxn ang="T10">
                  <a:pos x="T0" y="T1"/>
                </a:cxn>
                <a:cxn ang="T11">
                  <a:pos x="T2" y="T3"/>
                </a:cxn>
                <a:cxn ang="T12">
                  <a:pos x="T4" y="T5"/>
                </a:cxn>
                <a:cxn ang="T13">
                  <a:pos x="T6" y="T7"/>
                </a:cxn>
                <a:cxn ang="T14">
                  <a:pos x="T8" y="T9"/>
                </a:cxn>
              </a:cxnLst>
              <a:rect l="T15" t="T16" r="T17" b="T18"/>
              <a:pathLst>
                <a:path w="173" h="95">
                  <a:moveTo>
                    <a:pt x="173" y="20"/>
                  </a:moveTo>
                  <a:lnTo>
                    <a:pt x="7" y="95"/>
                  </a:lnTo>
                  <a:lnTo>
                    <a:pt x="0" y="75"/>
                  </a:lnTo>
                  <a:lnTo>
                    <a:pt x="166" y="0"/>
                  </a:lnTo>
                  <a:lnTo>
                    <a:pt x="173" y="20"/>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64" name="Freeform 453"/>
            <p:cNvSpPr/>
            <p:nvPr/>
          </p:nvSpPr>
          <p:spPr bwMode="auto">
            <a:xfrm>
              <a:off x="1130" y="3293"/>
              <a:ext cx="9" cy="10"/>
            </a:xfrm>
            <a:custGeom>
              <a:avLst/>
              <a:gdLst>
                <a:gd name="T0" fmla="*/ 0 w 200"/>
                <a:gd name="T1" fmla="*/ 0 h 179"/>
                <a:gd name="T2" fmla="*/ 0 w 200"/>
                <a:gd name="T3" fmla="*/ 0 h 179"/>
                <a:gd name="T4" fmla="*/ 0 w 200"/>
                <a:gd name="T5" fmla="*/ 0 h 179"/>
                <a:gd name="T6" fmla="*/ 0 w 200"/>
                <a:gd name="T7" fmla="*/ 0 h 179"/>
                <a:gd name="T8" fmla="*/ 0 w 200"/>
                <a:gd name="T9" fmla="*/ 0 h 179"/>
                <a:gd name="T10" fmla="*/ 0 w 200"/>
                <a:gd name="T11" fmla="*/ 0 h 179"/>
                <a:gd name="T12" fmla="*/ 0 60000 65536"/>
                <a:gd name="T13" fmla="*/ 0 60000 65536"/>
                <a:gd name="T14" fmla="*/ 0 60000 65536"/>
                <a:gd name="T15" fmla="*/ 0 60000 65536"/>
                <a:gd name="T16" fmla="*/ 0 60000 65536"/>
                <a:gd name="T17" fmla="*/ 0 60000 65536"/>
                <a:gd name="T18" fmla="*/ 0 w 200"/>
                <a:gd name="T19" fmla="*/ 0 h 179"/>
                <a:gd name="T20" fmla="*/ 200 w 200"/>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00" h="179">
                  <a:moveTo>
                    <a:pt x="200" y="106"/>
                  </a:moveTo>
                  <a:lnTo>
                    <a:pt x="33" y="179"/>
                  </a:lnTo>
                  <a:lnTo>
                    <a:pt x="0" y="100"/>
                  </a:lnTo>
                  <a:lnTo>
                    <a:pt x="58" y="0"/>
                  </a:lnTo>
                  <a:lnTo>
                    <a:pt x="168" y="26"/>
                  </a:lnTo>
                  <a:lnTo>
                    <a:pt x="200" y="106"/>
                  </a:lnTo>
                  <a:close/>
                </a:path>
              </a:pathLst>
            </a:custGeom>
            <a:solidFill>
              <a:srgbClr val="5459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65" name="Freeform 454"/>
            <p:cNvSpPr/>
            <p:nvPr/>
          </p:nvSpPr>
          <p:spPr bwMode="auto">
            <a:xfrm>
              <a:off x="1130" y="3293"/>
              <a:ext cx="8" cy="10"/>
            </a:xfrm>
            <a:custGeom>
              <a:avLst/>
              <a:gdLst>
                <a:gd name="T0" fmla="*/ 0 w 173"/>
                <a:gd name="T1" fmla="*/ 0 h 177"/>
                <a:gd name="T2" fmla="*/ 0 w 173"/>
                <a:gd name="T3" fmla="*/ 0 h 177"/>
                <a:gd name="T4" fmla="*/ 0 w 173"/>
                <a:gd name="T5" fmla="*/ 0 h 177"/>
                <a:gd name="T6" fmla="*/ 0 w 173"/>
                <a:gd name="T7" fmla="*/ 0 h 177"/>
                <a:gd name="T8" fmla="*/ 0 w 173"/>
                <a:gd name="T9" fmla="*/ 0 h 177"/>
                <a:gd name="T10" fmla="*/ 0 w 173"/>
                <a:gd name="T11" fmla="*/ 0 h 177"/>
                <a:gd name="T12" fmla="*/ 0 w 173"/>
                <a:gd name="T13" fmla="*/ 0 h 177"/>
                <a:gd name="T14" fmla="*/ 0 w 173"/>
                <a:gd name="T15" fmla="*/ 0 h 177"/>
                <a:gd name="T16" fmla="*/ 0 w 173"/>
                <a:gd name="T17" fmla="*/ 0 h 177"/>
                <a:gd name="T18" fmla="*/ 0 w 173"/>
                <a:gd name="T19" fmla="*/ 0 h 177"/>
                <a:gd name="T20" fmla="*/ 0 w 173"/>
                <a:gd name="T21" fmla="*/ 0 h 177"/>
                <a:gd name="T22" fmla="*/ 0 w 173"/>
                <a:gd name="T23" fmla="*/ 0 h 177"/>
                <a:gd name="T24" fmla="*/ 0 w 173"/>
                <a:gd name="T25" fmla="*/ 0 h 177"/>
                <a:gd name="T26" fmla="*/ 0 w 173"/>
                <a:gd name="T27" fmla="*/ 0 h 177"/>
                <a:gd name="T28" fmla="*/ 0 w 173"/>
                <a:gd name="T29" fmla="*/ 0 h 177"/>
                <a:gd name="T30" fmla="*/ 0 w 173"/>
                <a:gd name="T31" fmla="*/ 0 h 177"/>
                <a:gd name="T32" fmla="*/ 0 w 173"/>
                <a:gd name="T33" fmla="*/ 0 h 177"/>
                <a:gd name="T34" fmla="*/ 0 w 173"/>
                <a:gd name="T35" fmla="*/ 0 h 177"/>
                <a:gd name="T36" fmla="*/ 0 w 173"/>
                <a:gd name="T37" fmla="*/ 0 h 177"/>
                <a:gd name="T38" fmla="*/ 0 w 173"/>
                <a:gd name="T39" fmla="*/ 0 h 177"/>
                <a:gd name="T40" fmla="*/ 0 w 173"/>
                <a:gd name="T41" fmla="*/ 0 h 177"/>
                <a:gd name="T42" fmla="*/ 0 w 173"/>
                <a:gd name="T43" fmla="*/ 0 h 177"/>
                <a:gd name="T44" fmla="*/ 0 w 173"/>
                <a:gd name="T45" fmla="*/ 0 h 177"/>
                <a:gd name="T46" fmla="*/ 0 w 173"/>
                <a:gd name="T47" fmla="*/ 0 h 177"/>
                <a:gd name="T48" fmla="*/ 0 w 173"/>
                <a:gd name="T49" fmla="*/ 0 h 177"/>
                <a:gd name="T50" fmla="*/ 0 w 173"/>
                <a:gd name="T51" fmla="*/ 0 h 177"/>
                <a:gd name="T52" fmla="*/ 0 w 173"/>
                <a:gd name="T53" fmla="*/ 0 h 177"/>
                <a:gd name="T54" fmla="*/ 0 w 173"/>
                <a:gd name="T55" fmla="*/ 0 h 177"/>
                <a:gd name="T56" fmla="*/ 0 w 173"/>
                <a:gd name="T57" fmla="*/ 0 h 177"/>
                <a:gd name="T58" fmla="*/ 0 w 173"/>
                <a:gd name="T59" fmla="*/ 0 h 177"/>
                <a:gd name="T60" fmla="*/ 0 w 173"/>
                <a:gd name="T61" fmla="*/ 0 h 177"/>
                <a:gd name="T62" fmla="*/ 0 w 173"/>
                <a:gd name="T63" fmla="*/ 0 h 177"/>
                <a:gd name="T64" fmla="*/ 0 w 173"/>
                <a:gd name="T65" fmla="*/ 0 h 177"/>
                <a:gd name="T66" fmla="*/ 0 w 173"/>
                <a:gd name="T67" fmla="*/ 0 h 177"/>
                <a:gd name="T68" fmla="*/ 0 w 173"/>
                <a:gd name="T69" fmla="*/ 0 h 177"/>
                <a:gd name="T70" fmla="*/ 0 w 173"/>
                <a:gd name="T71" fmla="*/ 0 h 177"/>
                <a:gd name="T72" fmla="*/ 0 w 173"/>
                <a:gd name="T73" fmla="*/ 0 h 177"/>
                <a:gd name="T74" fmla="*/ 0 w 173"/>
                <a:gd name="T75" fmla="*/ 0 h 177"/>
                <a:gd name="T76" fmla="*/ 0 w 173"/>
                <a:gd name="T77" fmla="*/ 0 h 177"/>
                <a:gd name="T78" fmla="*/ 0 w 173"/>
                <a:gd name="T79" fmla="*/ 0 h 177"/>
                <a:gd name="T80" fmla="*/ 0 w 173"/>
                <a:gd name="T81" fmla="*/ 0 h 1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177"/>
                <a:gd name="T125" fmla="*/ 173 w 173"/>
                <a:gd name="T126" fmla="*/ 177 h 17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177">
                  <a:moveTo>
                    <a:pt x="173" y="116"/>
                  </a:moveTo>
                  <a:lnTo>
                    <a:pt x="159" y="122"/>
                  </a:lnTo>
                  <a:lnTo>
                    <a:pt x="147" y="126"/>
                  </a:lnTo>
                  <a:lnTo>
                    <a:pt x="137" y="131"/>
                  </a:lnTo>
                  <a:lnTo>
                    <a:pt x="127" y="135"/>
                  </a:lnTo>
                  <a:lnTo>
                    <a:pt x="114" y="141"/>
                  </a:lnTo>
                  <a:lnTo>
                    <a:pt x="94" y="150"/>
                  </a:lnTo>
                  <a:lnTo>
                    <a:pt x="69" y="161"/>
                  </a:lnTo>
                  <a:lnTo>
                    <a:pt x="33" y="177"/>
                  </a:lnTo>
                  <a:lnTo>
                    <a:pt x="30" y="168"/>
                  </a:lnTo>
                  <a:lnTo>
                    <a:pt x="27" y="161"/>
                  </a:lnTo>
                  <a:lnTo>
                    <a:pt x="25" y="156"/>
                  </a:lnTo>
                  <a:lnTo>
                    <a:pt x="23" y="150"/>
                  </a:lnTo>
                  <a:lnTo>
                    <a:pt x="20" y="141"/>
                  </a:lnTo>
                  <a:lnTo>
                    <a:pt x="16" y="131"/>
                  </a:lnTo>
                  <a:lnTo>
                    <a:pt x="9" y="117"/>
                  </a:lnTo>
                  <a:lnTo>
                    <a:pt x="0" y="97"/>
                  </a:lnTo>
                  <a:lnTo>
                    <a:pt x="7" y="86"/>
                  </a:lnTo>
                  <a:lnTo>
                    <a:pt x="11" y="78"/>
                  </a:lnTo>
                  <a:lnTo>
                    <a:pt x="15" y="70"/>
                  </a:lnTo>
                  <a:lnTo>
                    <a:pt x="19" y="63"/>
                  </a:lnTo>
                  <a:lnTo>
                    <a:pt x="24" y="54"/>
                  </a:lnTo>
                  <a:lnTo>
                    <a:pt x="31" y="41"/>
                  </a:lnTo>
                  <a:lnTo>
                    <a:pt x="40" y="24"/>
                  </a:lnTo>
                  <a:lnTo>
                    <a:pt x="52" y="0"/>
                  </a:lnTo>
                  <a:lnTo>
                    <a:pt x="63" y="3"/>
                  </a:lnTo>
                  <a:lnTo>
                    <a:pt x="70" y="6"/>
                  </a:lnTo>
                  <a:lnTo>
                    <a:pt x="76" y="8"/>
                  </a:lnTo>
                  <a:lnTo>
                    <a:pt x="83" y="11"/>
                  </a:lnTo>
                  <a:lnTo>
                    <a:pt x="91" y="15"/>
                  </a:lnTo>
                  <a:lnTo>
                    <a:pt x="102" y="20"/>
                  </a:lnTo>
                  <a:lnTo>
                    <a:pt x="119" y="27"/>
                  </a:lnTo>
                  <a:lnTo>
                    <a:pt x="140" y="37"/>
                  </a:lnTo>
                  <a:lnTo>
                    <a:pt x="144" y="44"/>
                  </a:lnTo>
                  <a:lnTo>
                    <a:pt x="146" y="50"/>
                  </a:lnTo>
                  <a:lnTo>
                    <a:pt x="149" y="56"/>
                  </a:lnTo>
                  <a:lnTo>
                    <a:pt x="151" y="61"/>
                  </a:lnTo>
                  <a:lnTo>
                    <a:pt x="154" y="69"/>
                  </a:lnTo>
                  <a:lnTo>
                    <a:pt x="159" y="80"/>
                  </a:lnTo>
                  <a:lnTo>
                    <a:pt x="165" y="95"/>
                  </a:lnTo>
                  <a:lnTo>
                    <a:pt x="173" y="116"/>
                  </a:lnTo>
                  <a:close/>
                </a:path>
              </a:pathLst>
            </a:custGeom>
            <a:solidFill>
              <a:srgbClr val="70757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66" name="Freeform 455"/>
            <p:cNvSpPr/>
            <p:nvPr/>
          </p:nvSpPr>
          <p:spPr bwMode="auto">
            <a:xfrm>
              <a:off x="1131" y="3293"/>
              <a:ext cx="6" cy="9"/>
            </a:xfrm>
            <a:custGeom>
              <a:avLst/>
              <a:gdLst>
                <a:gd name="T0" fmla="*/ 0 w 142"/>
                <a:gd name="T1" fmla="*/ 0 h 175"/>
                <a:gd name="T2" fmla="*/ 0 w 142"/>
                <a:gd name="T3" fmla="*/ 0 h 175"/>
                <a:gd name="T4" fmla="*/ 0 w 142"/>
                <a:gd name="T5" fmla="*/ 0 h 175"/>
                <a:gd name="T6" fmla="*/ 0 w 142"/>
                <a:gd name="T7" fmla="*/ 0 h 175"/>
                <a:gd name="T8" fmla="*/ 0 w 142"/>
                <a:gd name="T9" fmla="*/ 0 h 175"/>
                <a:gd name="T10" fmla="*/ 0 w 142"/>
                <a:gd name="T11" fmla="*/ 0 h 175"/>
                <a:gd name="T12" fmla="*/ 0 w 142"/>
                <a:gd name="T13" fmla="*/ 0 h 175"/>
                <a:gd name="T14" fmla="*/ 0 w 142"/>
                <a:gd name="T15" fmla="*/ 0 h 175"/>
                <a:gd name="T16" fmla="*/ 0 w 142"/>
                <a:gd name="T17" fmla="*/ 0 h 175"/>
                <a:gd name="T18" fmla="*/ 0 w 142"/>
                <a:gd name="T19" fmla="*/ 0 h 175"/>
                <a:gd name="T20" fmla="*/ 0 w 142"/>
                <a:gd name="T21" fmla="*/ 0 h 175"/>
                <a:gd name="T22" fmla="*/ 0 w 142"/>
                <a:gd name="T23" fmla="*/ 0 h 175"/>
                <a:gd name="T24" fmla="*/ 0 w 142"/>
                <a:gd name="T25" fmla="*/ 0 h 175"/>
                <a:gd name="T26" fmla="*/ 0 w 142"/>
                <a:gd name="T27" fmla="*/ 0 h 175"/>
                <a:gd name="T28" fmla="*/ 0 w 142"/>
                <a:gd name="T29" fmla="*/ 0 h 175"/>
                <a:gd name="T30" fmla="*/ 0 w 142"/>
                <a:gd name="T31" fmla="*/ 0 h 175"/>
                <a:gd name="T32" fmla="*/ 0 w 142"/>
                <a:gd name="T33" fmla="*/ 0 h 175"/>
                <a:gd name="T34" fmla="*/ 0 w 142"/>
                <a:gd name="T35" fmla="*/ 0 h 175"/>
                <a:gd name="T36" fmla="*/ 0 w 142"/>
                <a:gd name="T37" fmla="*/ 0 h 175"/>
                <a:gd name="T38" fmla="*/ 0 w 142"/>
                <a:gd name="T39" fmla="*/ 0 h 175"/>
                <a:gd name="T40" fmla="*/ 0 w 142"/>
                <a:gd name="T41" fmla="*/ 0 h 175"/>
                <a:gd name="T42" fmla="*/ 0 w 142"/>
                <a:gd name="T43" fmla="*/ 0 h 175"/>
                <a:gd name="T44" fmla="*/ 0 w 142"/>
                <a:gd name="T45" fmla="*/ 0 h 175"/>
                <a:gd name="T46" fmla="*/ 0 w 142"/>
                <a:gd name="T47" fmla="*/ 0 h 175"/>
                <a:gd name="T48" fmla="*/ 0 w 142"/>
                <a:gd name="T49" fmla="*/ 0 h 175"/>
                <a:gd name="T50" fmla="*/ 0 w 142"/>
                <a:gd name="T51" fmla="*/ 0 h 175"/>
                <a:gd name="T52" fmla="*/ 0 w 142"/>
                <a:gd name="T53" fmla="*/ 0 h 175"/>
                <a:gd name="T54" fmla="*/ 0 w 142"/>
                <a:gd name="T55" fmla="*/ 0 h 175"/>
                <a:gd name="T56" fmla="*/ 0 w 142"/>
                <a:gd name="T57" fmla="*/ 0 h 175"/>
                <a:gd name="T58" fmla="*/ 0 w 142"/>
                <a:gd name="T59" fmla="*/ 0 h 175"/>
                <a:gd name="T60" fmla="*/ 0 w 142"/>
                <a:gd name="T61" fmla="*/ 0 h 175"/>
                <a:gd name="T62" fmla="*/ 0 w 142"/>
                <a:gd name="T63" fmla="*/ 0 h 175"/>
                <a:gd name="T64" fmla="*/ 0 w 142"/>
                <a:gd name="T65" fmla="*/ 0 h 175"/>
                <a:gd name="T66" fmla="*/ 0 w 142"/>
                <a:gd name="T67" fmla="*/ 0 h 175"/>
                <a:gd name="T68" fmla="*/ 0 w 142"/>
                <a:gd name="T69" fmla="*/ 0 h 175"/>
                <a:gd name="T70" fmla="*/ 0 w 142"/>
                <a:gd name="T71" fmla="*/ 0 h 175"/>
                <a:gd name="T72" fmla="*/ 0 w 142"/>
                <a:gd name="T73" fmla="*/ 0 h 175"/>
                <a:gd name="T74" fmla="*/ 0 w 142"/>
                <a:gd name="T75" fmla="*/ 0 h 175"/>
                <a:gd name="T76" fmla="*/ 0 w 142"/>
                <a:gd name="T77" fmla="*/ 0 h 175"/>
                <a:gd name="T78" fmla="*/ 0 w 142"/>
                <a:gd name="T79" fmla="*/ 0 h 175"/>
                <a:gd name="T80" fmla="*/ 0 w 142"/>
                <a:gd name="T81" fmla="*/ 0 h 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175"/>
                <a:gd name="T125" fmla="*/ 142 w 142"/>
                <a:gd name="T126" fmla="*/ 175 h 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175">
                  <a:moveTo>
                    <a:pt x="142" y="126"/>
                  </a:moveTo>
                  <a:lnTo>
                    <a:pt x="131" y="131"/>
                  </a:lnTo>
                  <a:lnTo>
                    <a:pt x="122" y="135"/>
                  </a:lnTo>
                  <a:lnTo>
                    <a:pt x="115" y="137"/>
                  </a:lnTo>
                  <a:lnTo>
                    <a:pt x="107" y="141"/>
                  </a:lnTo>
                  <a:lnTo>
                    <a:pt x="96" y="145"/>
                  </a:lnTo>
                  <a:lnTo>
                    <a:pt x="81" y="152"/>
                  </a:lnTo>
                  <a:lnTo>
                    <a:pt x="61" y="161"/>
                  </a:lnTo>
                  <a:lnTo>
                    <a:pt x="32" y="175"/>
                  </a:lnTo>
                  <a:lnTo>
                    <a:pt x="29" y="165"/>
                  </a:lnTo>
                  <a:lnTo>
                    <a:pt x="26" y="159"/>
                  </a:lnTo>
                  <a:lnTo>
                    <a:pt x="24" y="153"/>
                  </a:lnTo>
                  <a:lnTo>
                    <a:pt x="22" y="146"/>
                  </a:lnTo>
                  <a:lnTo>
                    <a:pt x="19" y="139"/>
                  </a:lnTo>
                  <a:lnTo>
                    <a:pt x="15" y="128"/>
                  </a:lnTo>
                  <a:lnTo>
                    <a:pt x="8" y="114"/>
                  </a:lnTo>
                  <a:lnTo>
                    <a:pt x="0" y="95"/>
                  </a:lnTo>
                  <a:lnTo>
                    <a:pt x="5" y="84"/>
                  </a:lnTo>
                  <a:lnTo>
                    <a:pt x="9" y="76"/>
                  </a:lnTo>
                  <a:lnTo>
                    <a:pt x="12" y="68"/>
                  </a:lnTo>
                  <a:lnTo>
                    <a:pt x="16" y="61"/>
                  </a:lnTo>
                  <a:lnTo>
                    <a:pt x="20" y="53"/>
                  </a:lnTo>
                  <a:lnTo>
                    <a:pt x="26" y="40"/>
                  </a:lnTo>
                  <a:lnTo>
                    <a:pt x="34" y="23"/>
                  </a:lnTo>
                  <a:lnTo>
                    <a:pt x="45" y="0"/>
                  </a:lnTo>
                  <a:lnTo>
                    <a:pt x="53" y="4"/>
                  </a:lnTo>
                  <a:lnTo>
                    <a:pt x="59" y="8"/>
                  </a:lnTo>
                  <a:lnTo>
                    <a:pt x="63" y="11"/>
                  </a:lnTo>
                  <a:lnTo>
                    <a:pt x="68" y="15"/>
                  </a:lnTo>
                  <a:lnTo>
                    <a:pt x="74" y="19"/>
                  </a:lnTo>
                  <a:lnTo>
                    <a:pt x="83" y="25"/>
                  </a:lnTo>
                  <a:lnTo>
                    <a:pt x="94" y="34"/>
                  </a:lnTo>
                  <a:lnTo>
                    <a:pt x="111" y="46"/>
                  </a:lnTo>
                  <a:lnTo>
                    <a:pt x="115" y="55"/>
                  </a:lnTo>
                  <a:lnTo>
                    <a:pt x="117" y="60"/>
                  </a:lnTo>
                  <a:lnTo>
                    <a:pt x="120" y="65"/>
                  </a:lnTo>
                  <a:lnTo>
                    <a:pt x="122" y="71"/>
                  </a:lnTo>
                  <a:lnTo>
                    <a:pt x="125" y="79"/>
                  </a:lnTo>
                  <a:lnTo>
                    <a:pt x="129" y="89"/>
                  </a:lnTo>
                  <a:lnTo>
                    <a:pt x="135" y="105"/>
                  </a:lnTo>
                  <a:lnTo>
                    <a:pt x="142" y="126"/>
                  </a:lnTo>
                  <a:close/>
                </a:path>
              </a:pathLst>
            </a:custGeom>
            <a:solidFill>
              <a:srgbClr val="8C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67" name="Freeform 456"/>
            <p:cNvSpPr/>
            <p:nvPr/>
          </p:nvSpPr>
          <p:spPr bwMode="auto">
            <a:xfrm>
              <a:off x="1131" y="3293"/>
              <a:ext cx="5" cy="9"/>
            </a:xfrm>
            <a:custGeom>
              <a:avLst/>
              <a:gdLst>
                <a:gd name="T0" fmla="*/ 0 w 116"/>
                <a:gd name="T1" fmla="*/ 0 h 172"/>
                <a:gd name="T2" fmla="*/ 0 w 116"/>
                <a:gd name="T3" fmla="*/ 0 h 172"/>
                <a:gd name="T4" fmla="*/ 0 w 116"/>
                <a:gd name="T5" fmla="*/ 0 h 172"/>
                <a:gd name="T6" fmla="*/ 0 w 116"/>
                <a:gd name="T7" fmla="*/ 0 h 172"/>
                <a:gd name="T8" fmla="*/ 0 w 116"/>
                <a:gd name="T9" fmla="*/ 0 h 172"/>
                <a:gd name="T10" fmla="*/ 0 w 116"/>
                <a:gd name="T11" fmla="*/ 0 h 172"/>
                <a:gd name="T12" fmla="*/ 0 w 116"/>
                <a:gd name="T13" fmla="*/ 0 h 172"/>
                <a:gd name="T14" fmla="*/ 0 w 116"/>
                <a:gd name="T15" fmla="*/ 0 h 172"/>
                <a:gd name="T16" fmla="*/ 0 w 116"/>
                <a:gd name="T17" fmla="*/ 0 h 172"/>
                <a:gd name="T18" fmla="*/ 0 w 116"/>
                <a:gd name="T19" fmla="*/ 0 h 172"/>
                <a:gd name="T20" fmla="*/ 0 w 116"/>
                <a:gd name="T21" fmla="*/ 0 h 172"/>
                <a:gd name="T22" fmla="*/ 0 w 116"/>
                <a:gd name="T23" fmla="*/ 0 h 172"/>
                <a:gd name="T24" fmla="*/ 0 w 116"/>
                <a:gd name="T25" fmla="*/ 0 h 172"/>
                <a:gd name="T26" fmla="*/ 0 w 116"/>
                <a:gd name="T27" fmla="*/ 0 h 172"/>
                <a:gd name="T28" fmla="*/ 0 w 116"/>
                <a:gd name="T29" fmla="*/ 0 h 172"/>
                <a:gd name="T30" fmla="*/ 0 w 116"/>
                <a:gd name="T31" fmla="*/ 0 h 172"/>
                <a:gd name="T32" fmla="*/ 0 w 116"/>
                <a:gd name="T33" fmla="*/ 0 h 172"/>
                <a:gd name="T34" fmla="*/ 0 w 116"/>
                <a:gd name="T35" fmla="*/ 0 h 172"/>
                <a:gd name="T36" fmla="*/ 0 w 116"/>
                <a:gd name="T37" fmla="*/ 0 h 172"/>
                <a:gd name="T38" fmla="*/ 0 w 116"/>
                <a:gd name="T39" fmla="*/ 0 h 172"/>
                <a:gd name="T40" fmla="*/ 0 w 116"/>
                <a:gd name="T41" fmla="*/ 0 h 172"/>
                <a:gd name="T42" fmla="*/ 0 w 116"/>
                <a:gd name="T43" fmla="*/ 0 h 172"/>
                <a:gd name="T44" fmla="*/ 0 w 116"/>
                <a:gd name="T45" fmla="*/ 0 h 172"/>
                <a:gd name="T46" fmla="*/ 0 w 116"/>
                <a:gd name="T47" fmla="*/ 0 h 172"/>
                <a:gd name="T48" fmla="*/ 0 w 116"/>
                <a:gd name="T49" fmla="*/ 0 h 172"/>
                <a:gd name="T50" fmla="*/ 0 w 116"/>
                <a:gd name="T51" fmla="*/ 0 h 172"/>
                <a:gd name="T52" fmla="*/ 0 w 116"/>
                <a:gd name="T53" fmla="*/ 0 h 172"/>
                <a:gd name="T54" fmla="*/ 0 w 116"/>
                <a:gd name="T55" fmla="*/ 0 h 172"/>
                <a:gd name="T56" fmla="*/ 0 w 116"/>
                <a:gd name="T57" fmla="*/ 0 h 172"/>
                <a:gd name="T58" fmla="*/ 0 w 116"/>
                <a:gd name="T59" fmla="*/ 0 h 172"/>
                <a:gd name="T60" fmla="*/ 0 w 116"/>
                <a:gd name="T61" fmla="*/ 0 h 172"/>
                <a:gd name="T62" fmla="*/ 0 w 116"/>
                <a:gd name="T63" fmla="*/ 0 h 172"/>
                <a:gd name="T64" fmla="*/ 0 w 116"/>
                <a:gd name="T65" fmla="*/ 0 h 172"/>
                <a:gd name="T66" fmla="*/ 0 w 116"/>
                <a:gd name="T67" fmla="*/ 0 h 172"/>
                <a:gd name="T68" fmla="*/ 0 w 116"/>
                <a:gd name="T69" fmla="*/ 0 h 172"/>
                <a:gd name="T70" fmla="*/ 0 w 116"/>
                <a:gd name="T71" fmla="*/ 0 h 172"/>
                <a:gd name="T72" fmla="*/ 0 w 116"/>
                <a:gd name="T73" fmla="*/ 0 h 172"/>
                <a:gd name="T74" fmla="*/ 0 w 116"/>
                <a:gd name="T75" fmla="*/ 0 h 172"/>
                <a:gd name="T76" fmla="*/ 0 w 116"/>
                <a:gd name="T77" fmla="*/ 0 h 172"/>
                <a:gd name="T78" fmla="*/ 0 w 116"/>
                <a:gd name="T79" fmla="*/ 0 h 172"/>
                <a:gd name="T80" fmla="*/ 0 w 116"/>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6"/>
                <a:gd name="T124" fmla="*/ 0 h 172"/>
                <a:gd name="T125" fmla="*/ 116 w 116"/>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6" h="172">
                  <a:moveTo>
                    <a:pt x="116" y="136"/>
                  </a:moveTo>
                  <a:lnTo>
                    <a:pt x="107" y="139"/>
                  </a:lnTo>
                  <a:lnTo>
                    <a:pt x="101" y="141"/>
                  </a:lnTo>
                  <a:lnTo>
                    <a:pt x="95" y="144"/>
                  </a:lnTo>
                  <a:lnTo>
                    <a:pt x="88" y="146"/>
                  </a:lnTo>
                  <a:lnTo>
                    <a:pt x="80" y="150"/>
                  </a:lnTo>
                  <a:lnTo>
                    <a:pt x="69" y="155"/>
                  </a:lnTo>
                  <a:lnTo>
                    <a:pt x="54" y="162"/>
                  </a:lnTo>
                  <a:lnTo>
                    <a:pt x="32" y="172"/>
                  </a:lnTo>
                  <a:lnTo>
                    <a:pt x="29" y="163"/>
                  </a:lnTo>
                  <a:lnTo>
                    <a:pt x="26" y="156"/>
                  </a:lnTo>
                  <a:lnTo>
                    <a:pt x="24" y="151"/>
                  </a:lnTo>
                  <a:lnTo>
                    <a:pt x="22" y="144"/>
                  </a:lnTo>
                  <a:lnTo>
                    <a:pt x="19" y="136"/>
                  </a:lnTo>
                  <a:lnTo>
                    <a:pt x="15" y="126"/>
                  </a:lnTo>
                  <a:lnTo>
                    <a:pt x="8" y="112"/>
                  </a:lnTo>
                  <a:lnTo>
                    <a:pt x="0" y="93"/>
                  </a:lnTo>
                  <a:lnTo>
                    <a:pt x="5" y="82"/>
                  </a:lnTo>
                  <a:lnTo>
                    <a:pt x="8" y="74"/>
                  </a:lnTo>
                  <a:lnTo>
                    <a:pt x="11" y="67"/>
                  </a:lnTo>
                  <a:lnTo>
                    <a:pt x="14" y="60"/>
                  </a:lnTo>
                  <a:lnTo>
                    <a:pt x="18" y="51"/>
                  </a:lnTo>
                  <a:lnTo>
                    <a:pt x="23" y="39"/>
                  </a:lnTo>
                  <a:lnTo>
                    <a:pt x="31" y="22"/>
                  </a:lnTo>
                  <a:lnTo>
                    <a:pt x="40" y="0"/>
                  </a:lnTo>
                  <a:lnTo>
                    <a:pt x="46" y="5"/>
                  </a:lnTo>
                  <a:lnTo>
                    <a:pt x="50" y="9"/>
                  </a:lnTo>
                  <a:lnTo>
                    <a:pt x="53" y="14"/>
                  </a:lnTo>
                  <a:lnTo>
                    <a:pt x="56" y="18"/>
                  </a:lnTo>
                  <a:lnTo>
                    <a:pt x="60" y="23"/>
                  </a:lnTo>
                  <a:lnTo>
                    <a:pt x="65" y="30"/>
                  </a:lnTo>
                  <a:lnTo>
                    <a:pt x="73" y="41"/>
                  </a:lnTo>
                  <a:lnTo>
                    <a:pt x="83" y="56"/>
                  </a:lnTo>
                  <a:lnTo>
                    <a:pt x="87" y="64"/>
                  </a:lnTo>
                  <a:lnTo>
                    <a:pt x="89" y="69"/>
                  </a:lnTo>
                  <a:lnTo>
                    <a:pt x="92" y="75"/>
                  </a:lnTo>
                  <a:lnTo>
                    <a:pt x="95" y="81"/>
                  </a:lnTo>
                  <a:lnTo>
                    <a:pt x="98" y="88"/>
                  </a:lnTo>
                  <a:lnTo>
                    <a:pt x="102" y="99"/>
                  </a:lnTo>
                  <a:lnTo>
                    <a:pt x="108" y="115"/>
                  </a:lnTo>
                  <a:lnTo>
                    <a:pt x="116" y="136"/>
                  </a:lnTo>
                  <a:close/>
                </a:path>
              </a:pathLst>
            </a:custGeom>
            <a:solidFill>
              <a:srgbClr val="A8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68" name="Freeform 457"/>
            <p:cNvSpPr/>
            <p:nvPr/>
          </p:nvSpPr>
          <p:spPr bwMode="auto">
            <a:xfrm>
              <a:off x="1131" y="3293"/>
              <a:ext cx="4" cy="9"/>
            </a:xfrm>
            <a:custGeom>
              <a:avLst/>
              <a:gdLst>
                <a:gd name="T0" fmla="*/ 0 w 88"/>
                <a:gd name="T1" fmla="*/ 0 h 170"/>
                <a:gd name="T2" fmla="*/ 0 w 88"/>
                <a:gd name="T3" fmla="*/ 0 h 170"/>
                <a:gd name="T4" fmla="*/ 0 w 88"/>
                <a:gd name="T5" fmla="*/ 0 h 170"/>
                <a:gd name="T6" fmla="*/ 0 w 88"/>
                <a:gd name="T7" fmla="*/ 0 h 170"/>
                <a:gd name="T8" fmla="*/ 0 w 88"/>
                <a:gd name="T9" fmla="*/ 0 h 170"/>
                <a:gd name="T10" fmla="*/ 0 w 88"/>
                <a:gd name="T11" fmla="*/ 0 h 170"/>
                <a:gd name="T12" fmla="*/ 0 w 88"/>
                <a:gd name="T13" fmla="*/ 0 h 170"/>
                <a:gd name="T14" fmla="*/ 0 w 88"/>
                <a:gd name="T15" fmla="*/ 0 h 170"/>
                <a:gd name="T16" fmla="*/ 0 w 88"/>
                <a:gd name="T17" fmla="*/ 0 h 170"/>
                <a:gd name="T18" fmla="*/ 0 w 88"/>
                <a:gd name="T19" fmla="*/ 0 h 170"/>
                <a:gd name="T20" fmla="*/ 0 w 88"/>
                <a:gd name="T21" fmla="*/ 0 h 170"/>
                <a:gd name="T22" fmla="*/ 0 w 88"/>
                <a:gd name="T23" fmla="*/ 0 h 170"/>
                <a:gd name="T24" fmla="*/ 0 w 88"/>
                <a:gd name="T25" fmla="*/ 0 h 170"/>
                <a:gd name="T26" fmla="*/ 0 w 88"/>
                <a:gd name="T27" fmla="*/ 0 h 170"/>
                <a:gd name="T28" fmla="*/ 0 w 88"/>
                <a:gd name="T29" fmla="*/ 0 h 170"/>
                <a:gd name="T30" fmla="*/ 0 w 88"/>
                <a:gd name="T31" fmla="*/ 0 h 170"/>
                <a:gd name="T32" fmla="*/ 0 w 88"/>
                <a:gd name="T33" fmla="*/ 0 h 170"/>
                <a:gd name="T34" fmla="*/ 0 w 88"/>
                <a:gd name="T35" fmla="*/ 0 h 170"/>
                <a:gd name="T36" fmla="*/ 0 w 88"/>
                <a:gd name="T37" fmla="*/ 0 h 170"/>
                <a:gd name="T38" fmla="*/ 0 w 88"/>
                <a:gd name="T39" fmla="*/ 0 h 170"/>
                <a:gd name="T40" fmla="*/ 0 w 88"/>
                <a:gd name="T41" fmla="*/ 0 h 170"/>
                <a:gd name="T42" fmla="*/ 0 w 88"/>
                <a:gd name="T43" fmla="*/ 0 h 170"/>
                <a:gd name="T44" fmla="*/ 0 w 88"/>
                <a:gd name="T45" fmla="*/ 0 h 170"/>
                <a:gd name="T46" fmla="*/ 0 w 88"/>
                <a:gd name="T47" fmla="*/ 0 h 170"/>
                <a:gd name="T48" fmla="*/ 0 w 88"/>
                <a:gd name="T49" fmla="*/ 0 h 170"/>
                <a:gd name="T50" fmla="*/ 0 w 88"/>
                <a:gd name="T51" fmla="*/ 0 h 170"/>
                <a:gd name="T52" fmla="*/ 0 w 88"/>
                <a:gd name="T53" fmla="*/ 0 h 170"/>
                <a:gd name="T54" fmla="*/ 0 w 88"/>
                <a:gd name="T55" fmla="*/ 0 h 170"/>
                <a:gd name="T56" fmla="*/ 0 w 88"/>
                <a:gd name="T57" fmla="*/ 0 h 170"/>
                <a:gd name="T58" fmla="*/ 0 w 88"/>
                <a:gd name="T59" fmla="*/ 0 h 170"/>
                <a:gd name="T60" fmla="*/ 0 w 88"/>
                <a:gd name="T61" fmla="*/ 0 h 170"/>
                <a:gd name="T62" fmla="*/ 0 w 88"/>
                <a:gd name="T63" fmla="*/ 0 h 170"/>
                <a:gd name="T64" fmla="*/ 0 w 88"/>
                <a:gd name="T65" fmla="*/ 0 h 170"/>
                <a:gd name="T66" fmla="*/ 0 w 88"/>
                <a:gd name="T67" fmla="*/ 0 h 170"/>
                <a:gd name="T68" fmla="*/ 0 w 88"/>
                <a:gd name="T69" fmla="*/ 0 h 170"/>
                <a:gd name="T70" fmla="*/ 0 w 88"/>
                <a:gd name="T71" fmla="*/ 0 h 170"/>
                <a:gd name="T72" fmla="*/ 0 w 88"/>
                <a:gd name="T73" fmla="*/ 0 h 1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
                <a:gd name="T112" fmla="*/ 0 h 170"/>
                <a:gd name="T113" fmla="*/ 88 w 88"/>
                <a:gd name="T114" fmla="*/ 170 h 1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 h="170">
                  <a:moveTo>
                    <a:pt x="88" y="145"/>
                  </a:moveTo>
                  <a:lnTo>
                    <a:pt x="81" y="147"/>
                  </a:lnTo>
                  <a:lnTo>
                    <a:pt x="77" y="150"/>
                  </a:lnTo>
                  <a:lnTo>
                    <a:pt x="73" y="151"/>
                  </a:lnTo>
                  <a:lnTo>
                    <a:pt x="69" y="153"/>
                  </a:lnTo>
                  <a:lnTo>
                    <a:pt x="64" y="155"/>
                  </a:lnTo>
                  <a:lnTo>
                    <a:pt x="57" y="158"/>
                  </a:lnTo>
                  <a:lnTo>
                    <a:pt x="47" y="163"/>
                  </a:lnTo>
                  <a:lnTo>
                    <a:pt x="32" y="170"/>
                  </a:lnTo>
                  <a:lnTo>
                    <a:pt x="29" y="161"/>
                  </a:lnTo>
                  <a:lnTo>
                    <a:pt x="26" y="154"/>
                  </a:lnTo>
                  <a:lnTo>
                    <a:pt x="24" y="148"/>
                  </a:lnTo>
                  <a:lnTo>
                    <a:pt x="22" y="142"/>
                  </a:lnTo>
                  <a:lnTo>
                    <a:pt x="19" y="134"/>
                  </a:lnTo>
                  <a:lnTo>
                    <a:pt x="15" y="123"/>
                  </a:lnTo>
                  <a:lnTo>
                    <a:pt x="8" y="109"/>
                  </a:lnTo>
                  <a:lnTo>
                    <a:pt x="0" y="89"/>
                  </a:lnTo>
                  <a:lnTo>
                    <a:pt x="4" y="79"/>
                  </a:lnTo>
                  <a:lnTo>
                    <a:pt x="7" y="71"/>
                  </a:lnTo>
                  <a:lnTo>
                    <a:pt x="9" y="65"/>
                  </a:lnTo>
                  <a:lnTo>
                    <a:pt x="12" y="58"/>
                  </a:lnTo>
                  <a:lnTo>
                    <a:pt x="15" y="49"/>
                  </a:lnTo>
                  <a:lnTo>
                    <a:pt x="19" y="38"/>
                  </a:lnTo>
                  <a:lnTo>
                    <a:pt x="26" y="22"/>
                  </a:lnTo>
                  <a:lnTo>
                    <a:pt x="34" y="0"/>
                  </a:lnTo>
                  <a:lnTo>
                    <a:pt x="40" y="11"/>
                  </a:lnTo>
                  <a:lnTo>
                    <a:pt x="43" y="21"/>
                  </a:lnTo>
                  <a:lnTo>
                    <a:pt x="47" y="36"/>
                  </a:lnTo>
                  <a:lnTo>
                    <a:pt x="55" y="65"/>
                  </a:lnTo>
                  <a:lnTo>
                    <a:pt x="59" y="74"/>
                  </a:lnTo>
                  <a:lnTo>
                    <a:pt x="61" y="79"/>
                  </a:lnTo>
                  <a:lnTo>
                    <a:pt x="64" y="84"/>
                  </a:lnTo>
                  <a:lnTo>
                    <a:pt x="66" y="90"/>
                  </a:lnTo>
                  <a:lnTo>
                    <a:pt x="69" y="98"/>
                  </a:lnTo>
                  <a:lnTo>
                    <a:pt x="73" y="108"/>
                  </a:lnTo>
                  <a:lnTo>
                    <a:pt x="79" y="124"/>
                  </a:lnTo>
                  <a:lnTo>
                    <a:pt x="88" y="145"/>
                  </a:lnTo>
                  <a:close/>
                </a:path>
              </a:pathLst>
            </a:custGeom>
            <a:solidFill>
              <a:srgbClr val="C4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69" name="Freeform 458"/>
            <p:cNvSpPr/>
            <p:nvPr/>
          </p:nvSpPr>
          <p:spPr bwMode="auto">
            <a:xfrm>
              <a:off x="1132" y="3293"/>
              <a:ext cx="2" cy="9"/>
            </a:xfrm>
            <a:custGeom>
              <a:avLst/>
              <a:gdLst>
                <a:gd name="T0" fmla="*/ 0 w 59"/>
                <a:gd name="T1" fmla="*/ 0 h 167"/>
                <a:gd name="T2" fmla="*/ 0 w 59"/>
                <a:gd name="T3" fmla="*/ 0 h 167"/>
                <a:gd name="T4" fmla="*/ 0 w 59"/>
                <a:gd name="T5" fmla="*/ 0 h 167"/>
                <a:gd name="T6" fmla="*/ 0 w 59"/>
                <a:gd name="T7" fmla="*/ 0 h 167"/>
                <a:gd name="T8" fmla="*/ 0 w 59"/>
                <a:gd name="T9" fmla="*/ 0 h 167"/>
                <a:gd name="T10" fmla="*/ 0 w 59"/>
                <a:gd name="T11" fmla="*/ 0 h 167"/>
                <a:gd name="T12" fmla="*/ 0 60000 65536"/>
                <a:gd name="T13" fmla="*/ 0 60000 65536"/>
                <a:gd name="T14" fmla="*/ 0 60000 65536"/>
                <a:gd name="T15" fmla="*/ 0 60000 65536"/>
                <a:gd name="T16" fmla="*/ 0 60000 65536"/>
                <a:gd name="T17" fmla="*/ 0 60000 65536"/>
                <a:gd name="T18" fmla="*/ 0 w 59"/>
                <a:gd name="T19" fmla="*/ 0 h 167"/>
                <a:gd name="T20" fmla="*/ 59 w 59"/>
                <a:gd name="T21" fmla="*/ 167 h 167"/>
              </a:gdLst>
              <a:ahLst/>
              <a:cxnLst>
                <a:cxn ang="T12">
                  <a:pos x="T0" y="T1"/>
                </a:cxn>
                <a:cxn ang="T13">
                  <a:pos x="T2" y="T3"/>
                </a:cxn>
                <a:cxn ang="T14">
                  <a:pos x="T4" y="T5"/>
                </a:cxn>
                <a:cxn ang="T15">
                  <a:pos x="T6" y="T7"/>
                </a:cxn>
                <a:cxn ang="T16">
                  <a:pos x="T8" y="T9"/>
                </a:cxn>
                <a:cxn ang="T17">
                  <a:pos x="T10" y="T11"/>
                </a:cxn>
              </a:cxnLst>
              <a:rect l="T18" t="T19" r="T20" b="T21"/>
              <a:pathLst>
                <a:path w="59" h="167">
                  <a:moveTo>
                    <a:pt x="59" y="155"/>
                  </a:moveTo>
                  <a:lnTo>
                    <a:pt x="33" y="167"/>
                  </a:lnTo>
                  <a:lnTo>
                    <a:pt x="0" y="87"/>
                  </a:lnTo>
                  <a:lnTo>
                    <a:pt x="29" y="0"/>
                  </a:lnTo>
                  <a:lnTo>
                    <a:pt x="26" y="76"/>
                  </a:lnTo>
                  <a:lnTo>
                    <a:pt x="59" y="155"/>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70" name="Freeform 459"/>
            <p:cNvSpPr/>
            <p:nvPr/>
          </p:nvSpPr>
          <p:spPr bwMode="auto">
            <a:xfrm>
              <a:off x="1130" y="3294"/>
              <a:ext cx="8" cy="4"/>
            </a:xfrm>
            <a:custGeom>
              <a:avLst/>
              <a:gdLst>
                <a:gd name="T0" fmla="*/ 0 w 172"/>
                <a:gd name="T1" fmla="*/ 0 h 81"/>
                <a:gd name="T2" fmla="*/ 0 w 172"/>
                <a:gd name="T3" fmla="*/ 0 h 81"/>
                <a:gd name="T4" fmla="*/ 0 w 172"/>
                <a:gd name="T5" fmla="*/ 0 h 81"/>
                <a:gd name="T6" fmla="*/ 0 w 172"/>
                <a:gd name="T7" fmla="*/ 0 h 81"/>
                <a:gd name="T8" fmla="*/ 0 w 172"/>
                <a:gd name="T9" fmla="*/ 0 h 81"/>
                <a:gd name="T10" fmla="*/ 0 w 172"/>
                <a:gd name="T11" fmla="*/ 0 h 81"/>
                <a:gd name="T12" fmla="*/ 0 60000 65536"/>
                <a:gd name="T13" fmla="*/ 0 60000 65536"/>
                <a:gd name="T14" fmla="*/ 0 60000 65536"/>
                <a:gd name="T15" fmla="*/ 0 60000 65536"/>
                <a:gd name="T16" fmla="*/ 0 60000 65536"/>
                <a:gd name="T17" fmla="*/ 0 60000 65536"/>
                <a:gd name="T18" fmla="*/ 0 w 172"/>
                <a:gd name="T19" fmla="*/ 0 h 81"/>
                <a:gd name="T20" fmla="*/ 172 w 172"/>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72" h="81">
                  <a:moveTo>
                    <a:pt x="170" y="4"/>
                  </a:moveTo>
                  <a:lnTo>
                    <a:pt x="168" y="0"/>
                  </a:lnTo>
                  <a:lnTo>
                    <a:pt x="0" y="73"/>
                  </a:lnTo>
                  <a:lnTo>
                    <a:pt x="4" y="81"/>
                  </a:lnTo>
                  <a:lnTo>
                    <a:pt x="172" y="8"/>
                  </a:lnTo>
                  <a:lnTo>
                    <a:pt x="170" y="4"/>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71" name="Freeform 460"/>
            <p:cNvSpPr/>
            <p:nvPr/>
          </p:nvSpPr>
          <p:spPr bwMode="auto">
            <a:xfrm>
              <a:off x="1176" y="3432"/>
              <a:ext cx="10" cy="6"/>
            </a:xfrm>
            <a:custGeom>
              <a:avLst/>
              <a:gdLst>
                <a:gd name="T0" fmla="*/ 0 w 216"/>
                <a:gd name="T1" fmla="*/ 0 h 103"/>
                <a:gd name="T2" fmla="*/ 0 w 216"/>
                <a:gd name="T3" fmla="*/ 0 h 103"/>
                <a:gd name="T4" fmla="*/ 0 w 216"/>
                <a:gd name="T5" fmla="*/ 0 h 103"/>
                <a:gd name="T6" fmla="*/ 0 w 216"/>
                <a:gd name="T7" fmla="*/ 0 h 103"/>
                <a:gd name="T8" fmla="*/ 0 w 216"/>
                <a:gd name="T9" fmla="*/ 0 h 103"/>
                <a:gd name="T10" fmla="*/ 0 60000 65536"/>
                <a:gd name="T11" fmla="*/ 0 60000 65536"/>
                <a:gd name="T12" fmla="*/ 0 60000 65536"/>
                <a:gd name="T13" fmla="*/ 0 60000 65536"/>
                <a:gd name="T14" fmla="*/ 0 60000 65536"/>
                <a:gd name="T15" fmla="*/ 0 w 216"/>
                <a:gd name="T16" fmla="*/ 0 h 103"/>
                <a:gd name="T17" fmla="*/ 216 w 216"/>
                <a:gd name="T18" fmla="*/ 103 h 103"/>
              </a:gdLst>
              <a:ahLst/>
              <a:cxnLst>
                <a:cxn ang="T10">
                  <a:pos x="T0" y="T1"/>
                </a:cxn>
                <a:cxn ang="T11">
                  <a:pos x="T2" y="T3"/>
                </a:cxn>
                <a:cxn ang="T12">
                  <a:pos x="T4" y="T5"/>
                </a:cxn>
                <a:cxn ang="T13">
                  <a:pos x="T6" y="T7"/>
                </a:cxn>
                <a:cxn ang="T14">
                  <a:pos x="T8" y="T9"/>
                </a:cxn>
              </a:cxnLst>
              <a:rect l="T15" t="T16" r="T17" b="T18"/>
              <a:pathLst>
                <a:path w="216" h="103">
                  <a:moveTo>
                    <a:pt x="216" y="12"/>
                  </a:moveTo>
                  <a:lnTo>
                    <a:pt x="4" y="103"/>
                  </a:lnTo>
                  <a:lnTo>
                    <a:pt x="0" y="93"/>
                  </a:lnTo>
                  <a:lnTo>
                    <a:pt x="211" y="0"/>
                  </a:lnTo>
                  <a:lnTo>
                    <a:pt x="216" y="12"/>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72" name="Freeform 461"/>
            <p:cNvSpPr/>
            <p:nvPr/>
          </p:nvSpPr>
          <p:spPr bwMode="auto">
            <a:xfrm>
              <a:off x="1176" y="3433"/>
              <a:ext cx="11" cy="16"/>
            </a:xfrm>
            <a:custGeom>
              <a:avLst/>
              <a:gdLst>
                <a:gd name="T0" fmla="*/ 0 w 250"/>
                <a:gd name="T1" fmla="*/ 0 h 298"/>
                <a:gd name="T2" fmla="*/ 0 w 250"/>
                <a:gd name="T3" fmla="*/ 0 h 298"/>
                <a:gd name="T4" fmla="*/ 0 w 250"/>
                <a:gd name="T5" fmla="*/ 0 h 298"/>
                <a:gd name="T6" fmla="*/ 0 w 250"/>
                <a:gd name="T7" fmla="*/ 0 h 298"/>
                <a:gd name="T8" fmla="*/ 0 w 250"/>
                <a:gd name="T9" fmla="*/ 0 h 298"/>
                <a:gd name="T10" fmla="*/ 0 w 250"/>
                <a:gd name="T11" fmla="*/ 0 h 298"/>
                <a:gd name="T12" fmla="*/ 0 w 250"/>
                <a:gd name="T13" fmla="*/ 0 h 298"/>
                <a:gd name="T14" fmla="*/ 0 w 250"/>
                <a:gd name="T15" fmla="*/ 0 h 298"/>
                <a:gd name="T16" fmla="*/ 0 w 250"/>
                <a:gd name="T17" fmla="*/ 0 h 298"/>
                <a:gd name="T18" fmla="*/ 0 w 250"/>
                <a:gd name="T19" fmla="*/ 0 h 298"/>
                <a:gd name="T20" fmla="*/ 0 w 250"/>
                <a:gd name="T21" fmla="*/ 0 h 298"/>
                <a:gd name="T22" fmla="*/ 0 w 250"/>
                <a:gd name="T23" fmla="*/ 0 h 298"/>
                <a:gd name="T24" fmla="*/ 0 w 250"/>
                <a:gd name="T25" fmla="*/ 0 h 298"/>
                <a:gd name="T26" fmla="*/ 0 w 250"/>
                <a:gd name="T27" fmla="*/ 0 h 298"/>
                <a:gd name="T28" fmla="*/ 0 w 250"/>
                <a:gd name="T29" fmla="*/ 0 h 298"/>
                <a:gd name="T30" fmla="*/ 0 w 250"/>
                <a:gd name="T31" fmla="*/ 0 h 298"/>
                <a:gd name="T32" fmla="*/ 0 w 250"/>
                <a:gd name="T33" fmla="*/ 0 h 298"/>
                <a:gd name="T34" fmla="*/ 0 w 250"/>
                <a:gd name="T35" fmla="*/ 0 h 298"/>
                <a:gd name="T36" fmla="*/ 0 w 250"/>
                <a:gd name="T37" fmla="*/ 0 h 298"/>
                <a:gd name="T38" fmla="*/ 0 w 250"/>
                <a:gd name="T39" fmla="*/ 0 h 298"/>
                <a:gd name="T40" fmla="*/ 0 w 250"/>
                <a:gd name="T41" fmla="*/ 0 h 298"/>
                <a:gd name="T42" fmla="*/ 0 w 250"/>
                <a:gd name="T43" fmla="*/ 0 h 298"/>
                <a:gd name="T44" fmla="*/ 0 w 250"/>
                <a:gd name="T45" fmla="*/ 0 h 298"/>
                <a:gd name="T46" fmla="*/ 0 w 250"/>
                <a:gd name="T47" fmla="*/ 0 h 298"/>
                <a:gd name="T48" fmla="*/ 0 w 250"/>
                <a:gd name="T49" fmla="*/ 0 h 298"/>
                <a:gd name="T50" fmla="*/ 0 w 250"/>
                <a:gd name="T51" fmla="*/ 0 h 298"/>
                <a:gd name="T52" fmla="*/ 0 w 250"/>
                <a:gd name="T53" fmla="*/ 0 h 298"/>
                <a:gd name="T54" fmla="*/ 0 w 250"/>
                <a:gd name="T55" fmla="*/ 0 h 298"/>
                <a:gd name="T56" fmla="*/ 0 w 250"/>
                <a:gd name="T57" fmla="*/ 0 h 298"/>
                <a:gd name="T58" fmla="*/ 0 w 250"/>
                <a:gd name="T59" fmla="*/ 0 h 298"/>
                <a:gd name="T60" fmla="*/ 0 w 250"/>
                <a:gd name="T61" fmla="*/ 0 h 298"/>
                <a:gd name="T62" fmla="*/ 0 w 250"/>
                <a:gd name="T63" fmla="*/ 0 h 298"/>
                <a:gd name="T64" fmla="*/ 0 w 250"/>
                <a:gd name="T65" fmla="*/ 0 h 298"/>
                <a:gd name="T66" fmla="*/ 0 w 250"/>
                <a:gd name="T67" fmla="*/ 0 h 298"/>
                <a:gd name="T68" fmla="*/ 0 w 250"/>
                <a:gd name="T69" fmla="*/ 0 h 298"/>
                <a:gd name="T70" fmla="*/ 0 w 250"/>
                <a:gd name="T71" fmla="*/ 0 h 298"/>
                <a:gd name="T72" fmla="*/ 0 w 250"/>
                <a:gd name="T73" fmla="*/ 0 h 298"/>
                <a:gd name="T74" fmla="*/ 0 w 250"/>
                <a:gd name="T75" fmla="*/ 0 h 298"/>
                <a:gd name="T76" fmla="*/ 0 w 250"/>
                <a:gd name="T77" fmla="*/ 0 h 298"/>
                <a:gd name="T78" fmla="*/ 0 w 250"/>
                <a:gd name="T79" fmla="*/ 0 h 298"/>
                <a:gd name="T80" fmla="*/ 0 w 250"/>
                <a:gd name="T81" fmla="*/ 0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0"/>
                <a:gd name="T124" fmla="*/ 0 h 298"/>
                <a:gd name="T125" fmla="*/ 250 w 250"/>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0" h="298">
                  <a:moveTo>
                    <a:pt x="207" y="296"/>
                  </a:moveTo>
                  <a:lnTo>
                    <a:pt x="219" y="286"/>
                  </a:lnTo>
                  <a:lnTo>
                    <a:pt x="232" y="267"/>
                  </a:lnTo>
                  <a:lnTo>
                    <a:pt x="242" y="241"/>
                  </a:lnTo>
                  <a:lnTo>
                    <a:pt x="248" y="206"/>
                  </a:lnTo>
                  <a:lnTo>
                    <a:pt x="250" y="165"/>
                  </a:lnTo>
                  <a:lnTo>
                    <a:pt x="245" y="116"/>
                  </a:lnTo>
                  <a:lnTo>
                    <a:pt x="233" y="62"/>
                  </a:lnTo>
                  <a:lnTo>
                    <a:pt x="211" y="0"/>
                  </a:lnTo>
                  <a:lnTo>
                    <a:pt x="198" y="6"/>
                  </a:lnTo>
                  <a:lnTo>
                    <a:pt x="185" y="12"/>
                  </a:lnTo>
                  <a:lnTo>
                    <a:pt x="171" y="17"/>
                  </a:lnTo>
                  <a:lnTo>
                    <a:pt x="158" y="24"/>
                  </a:lnTo>
                  <a:lnTo>
                    <a:pt x="145" y="29"/>
                  </a:lnTo>
                  <a:lnTo>
                    <a:pt x="132" y="35"/>
                  </a:lnTo>
                  <a:lnTo>
                    <a:pt x="118" y="41"/>
                  </a:lnTo>
                  <a:lnTo>
                    <a:pt x="106" y="46"/>
                  </a:lnTo>
                  <a:lnTo>
                    <a:pt x="93" y="52"/>
                  </a:lnTo>
                  <a:lnTo>
                    <a:pt x="80" y="57"/>
                  </a:lnTo>
                  <a:lnTo>
                    <a:pt x="66" y="64"/>
                  </a:lnTo>
                  <a:lnTo>
                    <a:pt x="53" y="69"/>
                  </a:lnTo>
                  <a:lnTo>
                    <a:pt x="40" y="75"/>
                  </a:lnTo>
                  <a:lnTo>
                    <a:pt x="27" y="81"/>
                  </a:lnTo>
                  <a:lnTo>
                    <a:pt x="13" y="87"/>
                  </a:lnTo>
                  <a:lnTo>
                    <a:pt x="0" y="92"/>
                  </a:lnTo>
                  <a:lnTo>
                    <a:pt x="13" y="123"/>
                  </a:lnTo>
                  <a:lnTo>
                    <a:pt x="28" y="150"/>
                  </a:lnTo>
                  <a:lnTo>
                    <a:pt x="42" y="175"/>
                  </a:lnTo>
                  <a:lnTo>
                    <a:pt x="57" y="198"/>
                  </a:lnTo>
                  <a:lnTo>
                    <a:pt x="73" y="218"/>
                  </a:lnTo>
                  <a:lnTo>
                    <a:pt x="87" y="236"/>
                  </a:lnTo>
                  <a:lnTo>
                    <a:pt x="102" y="250"/>
                  </a:lnTo>
                  <a:lnTo>
                    <a:pt x="117" y="263"/>
                  </a:lnTo>
                  <a:lnTo>
                    <a:pt x="132" y="274"/>
                  </a:lnTo>
                  <a:lnTo>
                    <a:pt x="145" y="283"/>
                  </a:lnTo>
                  <a:lnTo>
                    <a:pt x="158" y="289"/>
                  </a:lnTo>
                  <a:lnTo>
                    <a:pt x="170" y="294"/>
                  </a:lnTo>
                  <a:lnTo>
                    <a:pt x="182" y="297"/>
                  </a:lnTo>
                  <a:lnTo>
                    <a:pt x="192" y="298"/>
                  </a:lnTo>
                  <a:lnTo>
                    <a:pt x="200" y="298"/>
                  </a:lnTo>
                  <a:lnTo>
                    <a:pt x="207" y="296"/>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73" name="Freeform 462"/>
            <p:cNvSpPr/>
            <p:nvPr/>
          </p:nvSpPr>
          <p:spPr bwMode="auto">
            <a:xfrm>
              <a:off x="1176" y="3433"/>
              <a:ext cx="10" cy="16"/>
            </a:xfrm>
            <a:custGeom>
              <a:avLst/>
              <a:gdLst>
                <a:gd name="T0" fmla="*/ 0 w 226"/>
                <a:gd name="T1" fmla="*/ 0 h 287"/>
                <a:gd name="T2" fmla="*/ 0 w 226"/>
                <a:gd name="T3" fmla="*/ 0 h 287"/>
                <a:gd name="T4" fmla="*/ 0 w 226"/>
                <a:gd name="T5" fmla="*/ 0 h 287"/>
                <a:gd name="T6" fmla="*/ 0 w 226"/>
                <a:gd name="T7" fmla="*/ 0 h 287"/>
                <a:gd name="T8" fmla="*/ 0 w 226"/>
                <a:gd name="T9" fmla="*/ 0 h 287"/>
                <a:gd name="T10" fmla="*/ 0 w 226"/>
                <a:gd name="T11" fmla="*/ 0 h 287"/>
                <a:gd name="T12" fmla="*/ 0 w 226"/>
                <a:gd name="T13" fmla="*/ 0 h 287"/>
                <a:gd name="T14" fmla="*/ 0 w 226"/>
                <a:gd name="T15" fmla="*/ 0 h 287"/>
                <a:gd name="T16" fmla="*/ 0 w 226"/>
                <a:gd name="T17" fmla="*/ 0 h 287"/>
                <a:gd name="T18" fmla="*/ 0 w 226"/>
                <a:gd name="T19" fmla="*/ 0 h 287"/>
                <a:gd name="T20" fmla="*/ 0 w 226"/>
                <a:gd name="T21" fmla="*/ 0 h 287"/>
                <a:gd name="T22" fmla="*/ 0 w 226"/>
                <a:gd name="T23" fmla="*/ 0 h 287"/>
                <a:gd name="T24" fmla="*/ 0 w 226"/>
                <a:gd name="T25" fmla="*/ 0 h 287"/>
                <a:gd name="T26" fmla="*/ 0 w 226"/>
                <a:gd name="T27" fmla="*/ 0 h 287"/>
                <a:gd name="T28" fmla="*/ 0 w 226"/>
                <a:gd name="T29" fmla="*/ 0 h 287"/>
                <a:gd name="T30" fmla="*/ 0 w 226"/>
                <a:gd name="T31" fmla="*/ 0 h 287"/>
                <a:gd name="T32" fmla="*/ 0 w 226"/>
                <a:gd name="T33" fmla="*/ 0 h 287"/>
                <a:gd name="T34" fmla="*/ 0 w 226"/>
                <a:gd name="T35" fmla="*/ 0 h 287"/>
                <a:gd name="T36" fmla="*/ 0 w 226"/>
                <a:gd name="T37" fmla="*/ 0 h 287"/>
                <a:gd name="T38" fmla="*/ 0 w 226"/>
                <a:gd name="T39" fmla="*/ 0 h 287"/>
                <a:gd name="T40" fmla="*/ 0 w 226"/>
                <a:gd name="T41" fmla="*/ 0 h 287"/>
                <a:gd name="T42" fmla="*/ 0 w 226"/>
                <a:gd name="T43" fmla="*/ 0 h 287"/>
                <a:gd name="T44" fmla="*/ 0 w 226"/>
                <a:gd name="T45" fmla="*/ 0 h 287"/>
                <a:gd name="T46" fmla="*/ 0 w 226"/>
                <a:gd name="T47" fmla="*/ 0 h 287"/>
                <a:gd name="T48" fmla="*/ 0 w 226"/>
                <a:gd name="T49" fmla="*/ 0 h 287"/>
                <a:gd name="T50" fmla="*/ 0 w 226"/>
                <a:gd name="T51" fmla="*/ 0 h 287"/>
                <a:gd name="T52" fmla="*/ 0 w 226"/>
                <a:gd name="T53" fmla="*/ 0 h 287"/>
                <a:gd name="T54" fmla="*/ 0 w 226"/>
                <a:gd name="T55" fmla="*/ 0 h 287"/>
                <a:gd name="T56" fmla="*/ 0 w 226"/>
                <a:gd name="T57" fmla="*/ 0 h 287"/>
                <a:gd name="T58" fmla="*/ 0 w 226"/>
                <a:gd name="T59" fmla="*/ 0 h 287"/>
                <a:gd name="T60" fmla="*/ 0 w 226"/>
                <a:gd name="T61" fmla="*/ 0 h 287"/>
                <a:gd name="T62" fmla="*/ 0 w 226"/>
                <a:gd name="T63" fmla="*/ 0 h 287"/>
                <a:gd name="T64" fmla="*/ 0 w 226"/>
                <a:gd name="T65" fmla="*/ 0 h 287"/>
                <a:gd name="T66" fmla="*/ 0 w 226"/>
                <a:gd name="T67" fmla="*/ 0 h 287"/>
                <a:gd name="T68" fmla="*/ 0 w 226"/>
                <a:gd name="T69" fmla="*/ 0 h 287"/>
                <a:gd name="T70" fmla="*/ 0 w 226"/>
                <a:gd name="T71" fmla="*/ 0 h 287"/>
                <a:gd name="T72" fmla="*/ 0 w 226"/>
                <a:gd name="T73" fmla="*/ 0 h 287"/>
                <a:gd name="T74" fmla="*/ 0 w 226"/>
                <a:gd name="T75" fmla="*/ 0 h 287"/>
                <a:gd name="T76" fmla="*/ 0 w 226"/>
                <a:gd name="T77" fmla="*/ 0 h 287"/>
                <a:gd name="T78" fmla="*/ 0 w 226"/>
                <a:gd name="T79" fmla="*/ 0 h 287"/>
                <a:gd name="T80" fmla="*/ 0 w 226"/>
                <a:gd name="T81" fmla="*/ 0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6"/>
                <a:gd name="T124" fmla="*/ 0 h 287"/>
                <a:gd name="T125" fmla="*/ 226 w 226"/>
                <a:gd name="T126" fmla="*/ 287 h 2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6" h="287">
                  <a:moveTo>
                    <a:pt x="199" y="285"/>
                  </a:moveTo>
                  <a:lnTo>
                    <a:pt x="209" y="276"/>
                  </a:lnTo>
                  <a:lnTo>
                    <a:pt x="217" y="259"/>
                  </a:lnTo>
                  <a:lnTo>
                    <a:pt x="224" y="234"/>
                  </a:lnTo>
                  <a:lnTo>
                    <a:pt x="226" y="202"/>
                  </a:lnTo>
                  <a:lnTo>
                    <a:pt x="223" y="162"/>
                  </a:lnTo>
                  <a:lnTo>
                    <a:pt x="214" y="115"/>
                  </a:lnTo>
                  <a:lnTo>
                    <a:pt x="200" y="61"/>
                  </a:lnTo>
                  <a:lnTo>
                    <a:pt x="178" y="0"/>
                  </a:lnTo>
                  <a:lnTo>
                    <a:pt x="166" y="5"/>
                  </a:lnTo>
                  <a:lnTo>
                    <a:pt x="155" y="10"/>
                  </a:lnTo>
                  <a:lnTo>
                    <a:pt x="144" y="15"/>
                  </a:lnTo>
                  <a:lnTo>
                    <a:pt x="134" y="20"/>
                  </a:lnTo>
                  <a:lnTo>
                    <a:pt x="123" y="24"/>
                  </a:lnTo>
                  <a:lnTo>
                    <a:pt x="111" y="30"/>
                  </a:lnTo>
                  <a:lnTo>
                    <a:pt x="100" y="34"/>
                  </a:lnTo>
                  <a:lnTo>
                    <a:pt x="89" y="39"/>
                  </a:lnTo>
                  <a:lnTo>
                    <a:pt x="78" y="44"/>
                  </a:lnTo>
                  <a:lnTo>
                    <a:pt x="67" y="49"/>
                  </a:lnTo>
                  <a:lnTo>
                    <a:pt x="55" y="54"/>
                  </a:lnTo>
                  <a:lnTo>
                    <a:pt x="45" y="58"/>
                  </a:lnTo>
                  <a:lnTo>
                    <a:pt x="34" y="63"/>
                  </a:lnTo>
                  <a:lnTo>
                    <a:pt x="23" y="69"/>
                  </a:lnTo>
                  <a:lnTo>
                    <a:pt x="11" y="73"/>
                  </a:lnTo>
                  <a:lnTo>
                    <a:pt x="0" y="78"/>
                  </a:lnTo>
                  <a:lnTo>
                    <a:pt x="13" y="109"/>
                  </a:lnTo>
                  <a:lnTo>
                    <a:pt x="28" y="136"/>
                  </a:lnTo>
                  <a:lnTo>
                    <a:pt x="42" y="161"/>
                  </a:lnTo>
                  <a:lnTo>
                    <a:pt x="56" y="184"/>
                  </a:lnTo>
                  <a:lnTo>
                    <a:pt x="72" y="204"/>
                  </a:lnTo>
                  <a:lnTo>
                    <a:pt x="86" y="221"/>
                  </a:lnTo>
                  <a:lnTo>
                    <a:pt x="101" y="236"/>
                  </a:lnTo>
                  <a:lnTo>
                    <a:pt x="115" y="250"/>
                  </a:lnTo>
                  <a:lnTo>
                    <a:pt x="129" y="260"/>
                  </a:lnTo>
                  <a:lnTo>
                    <a:pt x="142" y="270"/>
                  </a:lnTo>
                  <a:lnTo>
                    <a:pt x="155" y="276"/>
                  </a:lnTo>
                  <a:lnTo>
                    <a:pt x="166" y="282"/>
                  </a:lnTo>
                  <a:lnTo>
                    <a:pt x="177" y="285"/>
                  </a:lnTo>
                  <a:lnTo>
                    <a:pt x="186" y="287"/>
                  </a:lnTo>
                  <a:lnTo>
                    <a:pt x="193" y="287"/>
                  </a:lnTo>
                  <a:lnTo>
                    <a:pt x="199" y="285"/>
                  </a:lnTo>
                  <a:close/>
                </a:path>
              </a:pathLst>
            </a:custGeom>
            <a:solidFill>
              <a:srgbClr val="2B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74" name="Freeform 463"/>
            <p:cNvSpPr/>
            <p:nvPr/>
          </p:nvSpPr>
          <p:spPr bwMode="auto">
            <a:xfrm>
              <a:off x="1177" y="3434"/>
              <a:ext cx="9" cy="15"/>
            </a:xfrm>
            <a:custGeom>
              <a:avLst/>
              <a:gdLst>
                <a:gd name="T0" fmla="*/ 0 w 202"/>
                <a:gd name="T1" fmla="*/ 0 h 274"/>
                <a:gd name="T2" fmla="*/ 0 w 202"/>
                <a:gd name="T3" fmla="*/ 0 h 274"/>
                <a:gd name="T4" fmla="*/ 0 w 202"/>
                <a:gd name="T5" fmla="*/ 0 h 274"/>
                <a:gd name="T6" fmla="*/ 0 w 202"/>
                <a:gd name="T7" fmla="*/ 0 h 274"/>
                <a:gd name="T8" fmla="*/ 0 w 202"/>
                <a:gd name="T9" fmla="*/ 0 h 274"/>
                <a:gd name="T10" fmla="*/ 0 w 202"/>
                <a:gd name="T11" fmla="*/ 0 h 274"/>
                <a:gd name="T12" fmla="*/ 0 w 202"/>
                <a:gd name="T13" fmla="*/ 0 h 274"/>
                <a:gd name="T14" fmla="*/ 0 w 202"/>
                <a:gd name="T15" fmla="*/ 0 h 274"/>
                <a:gd name="T16" fmla="*/ 0 w 202"/>
                <a:gd name="T17" fmla="*/ 0 h 274"/>
                <a:gd name="T18" fmla="*/ 0 w 202"/>
                <a:gd name="T19" fmla="*/ 0 h 274"/>
                <a:gd name="T20" fmla="*/ 0 w 202"/>
                <a:gd name="T21" fmla="*/ 0 h 274"/>
                <a:gd name="T22" fmla="*/ 0 w 202"/>
                <a:gd name="T23" fmla="*/ 0 h 274"/>
                <a:gd name="T24" fmla="*/ 0 w 202"/>
                <a:gd name="T25" fmla="*/ 0 h 274"/>
                <a:gd name="T26" fmla="*/ 0 w 202"/>
                <a:gd name="T27" fmla="*/ 0 h 274"/>
                <a:gd name="T28" fmla="*/ 0 w 202"/>
                <a:gd name="T29" fmla="*/ 0 h 274"/>
                <a:gd name="T30" fmla="*/ 0 w 202"/>
                <a:gd name="T31" fmla="*/ 0 h 274"/>
                <a:gd name="T32" fmla="*/ 0 w 202"/>
                <a:gd name="T33" fmla="*/ 0 h 274"/>
                <a:gd name="T34" fmla="*/ 0 w 202"/>
                <a:gd name="T35" fmla="*/ 0 h 274"/>
                <a:gd name="T36" fmla="*/ 0 w 202"/>
                <a:gd name="T37" fmla="*/ 0 h 274"/>
                <a:gd name="T38" fmla="*/ 0 w 202"/>
                <a:gd name="T39" fmla="*/ 0 h 274"/>
                <a:gd name="T40" fmla="*/ 0 w 202"/>
                <a:gd name="T41" fmla="*/ 0 h 274"/>
                <a:gd name="T42" fmla="*/ 0 w 202"/>
                <a:gd name="T43" fmla="*/ 0 h 274"/>
                <a:gd name="T44" fmla="*/ 0 w 202"/>
                <a:gd name="T45" fmla="*/ 0 h 274"/>
                <a:gd name="T46" fmla="*/ 0 w 202"/>
                <a:gd name="T47" fmla="*/ 0 h 274"/>
                <a:gd name="T48" fmla="*/ 0 w 202"/>
                <a:gd name="T49" fmla="*/ 0 h 274"/>
                <a:gd name="T50" fmla="*/ 0 w 202"/>
                <a:gd name="T51" fmla="*/ 0 h 274"/>
                <a:gd name="T52" fmla="*/ 0 w 202"/>
                <a:gd name="T53" fmla="*/ 0 h 274"/>
                <a:gd name="T54" fmla="*/ 0 w 202"/>
                <a:gd name="T55" fmla="*/ 0 h 274"/>
                <a:gd name="T56" fmla="*/ 0 w 202"/>
                <a:gd name="T57" fmla="*/ 0 h 274"/>
                <a:gd name="T58" fmla="*/ 0 w 202"/>
                <a:gd name="T59" fmla="*/ 0 h 274"/>
                <a:gd name="T60" fmla="*/ 0 w 202"/>
                <a:gd name="T61" fmla="*/ 0 h 274"/>
                <a:gd name="T62" fmla="*/ 0 w 202"/>
                <a:gd name="T63" fmla="*/ 0 h 274"/>
                <a:gd name="T64" fmla="*/ 0 w 202"/>
                <a:gd name="T65" fmla="*/ 0 h 2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274"/>
                <a:gd name="T101" fmla="*/ 202 w 202"/>
                <a:gd name="T102" fmla="*/ 274 h 2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274">
                  <a:moveTo>
                    <a:pt x="189" y="273"/>
                  </a:moveTo>
                  <a:lnTo>
                    <a:pt x="196" y="265"/>
                  </a:lnTo>
                  <a:lnTo>
                    <a:pt x="201" y="251"/>
                  </a:lnTo>
                  <a:lnTo>
                    <a:pt x="202" y="227"/>
                  </a:lnTo>
                  <a:lnTo>
                    <a:pt x="200" y="197"/>
                  </a:lnTo>
                  <a:lnTo>
                    <a:pt x="193" y="159"/>
                  </a:lnTo>
                  <a:lnTo>
                    <a:pt x="182" y="114"/>
                  </a:lnTo>
                  <a:lnTo>
                    <a:pt x="165" y="60"/>
                  </a:lnTo>
                  <a:lnTo>
                    <a:pt x="142" y="0"/>
                  </a:lnTo>
                  <a:lnTo>
                    <a:pt x="125" y="7"/>
                  </a:lnTo>
                  <a:lnTo>
                    <a:pt x="107" y="14"/>
                  </a:lnTo>
                  <a:lnTo>
                    <a:pt x="89" y="23"/>
                  </a:lnTo>
                  <a:lnTo>
                    <a:pt x="72" y="30"/>
                  </a:lnTo>
                  <a:lnTo>
                    <a:pt x="53" y="39"/>
                  </a:lnTo>
                  <a:lnTo>
                    <a:pt x="36" y="46"/>
                  </a:lnTo>
                  <a:lnTo>
                    <a:pt x="18" y="54"/>
                  </a:lnTo>
                  <a:lnTo>
                    <a:pt x="0" y="62"/>
                  </a:lnTo>
                  <a:lnTo>
                    <a:pt x="14" y="92"/>
                  </a:lnTo>
                  <a:lnTo>
                    <a:pt x="28" y="120"/>
                  </a:lnTo>
                  <a:lnTo>
                    <a:pt x="41" y="145"/>
                  </a:lnTo>
                  <a:lnTo>
                    <a:pt x="57" y="168"/>
                  </a:lnTo>
                  <a:lnTo>
                    <a:pt x="71" y="188"/>
                  </a:lnTo>
                  <a:lnTo>
                    <a:pt x="85" y="206"/>
                  </a:lnTo>
                  <a:lnTo>
                    <a:pt x="98" y="221"/>
                  </a:lnTo>
                  <a:lnTo>
                    <a:pt x="113" y="235"/>
                  </a:lnTo>
                  <a:lnTo>
                    <a:pt x="126" y="246"/>
                  </a:lnTo>
                  <a:lnTo>
                    <a:pt x="138" y="256"/>
                  </a:lnTo>
                  <a:lnTo>
                    <a:pt x="149" y="262"/>
                  </a:lnTo>
                  <a:lnTo>
                    <a:pt x="160" y="268"/>
                  </a:lnTo>
                  <a:lnTo>
                    <a:pt x="170" y="272"/>
                  </a:lnTo>
                  <a:lnTo>
                    <a:pt x="178" y="274"/>
                  </a:lnTo>
                  <a:lnTo>
                    <a:pt x="184" y="274"/>
                  </a:lnTo>
                  <a:lnTo>
                    <a:pt x="189" y="273"/>
                  </a:lnTo>
                  <a:close/>
                </a:path>
              </a:pathLst>
            </a:custGeom>
            <a:solidFill>
              <a:srgbClr val="474F4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75" name="Freeform 464"/>
            <p:cNvSpPr/>
            <p:nvPr/>
          </p:nvSpPr>
          <p:spPr bwMode="auto">
            <a:xfrm>
              <a:off x="1177" y="3435"/>
              <a:ext cx="9" cy="14"/>
            </a:xfrm>
            <a:custGeom>
              <a:avLst/>
              <a:gdLst>
                <a:gd name="T0" fmla="*/ 0 w 186"/>
                <a:gd name="T1" fmla="*/ 0 h 264"/>
                <a:gd name="T2" fmla="*/ 0 w 186"/>
                <a:gd name="T3" fmla="*/ 0 h 264"/>
                <a:gd name="T4" fmla="*/ 0 w 186"/>
                <a:gd name="T5" fmla="*/ 0 h 264"/>
                <a:gd name="T6" fmla="*/ 0 w 186"/>
                <a:gd name="T7" fmla="*/ 0 h 264"/>
                <a:gd name="T8" fmla="*/ 0 w 186"/>
                <a:gd name="T9" fmla="*/ 0 h 264"/>
                <a:gd name="T10" fmla="*/ 0 w 186"/>
                <a:gd name="T11" fmla="*/ 0 h 264"/>
                <a:gd name="T12" fmla="*/ 0 w 186"/>
                <a:gd name="T13" fmla="*/ 0 h 264"/>
                <a:gd name="T14" fmla="*/ 0 w 186"/>
                <a:gd name="T15" fmla="*/ 0 h 264"/>
                <a:gd name="T16" fmla="*/ 0 w 186"/>
                <a:gd name="T17" fmla="*/ 0 h 264"/>
                <a:gd name="T18" fmla="*/ 0 w 186"/>
                <a:gd name="T19" fmla="*/ 0 h 264"/>
                <a:gd name="T20" fmla="*/ 0 w 186"/>
                <a:gd name="T21" fmla="*/ 0 h 264"/>
                <a:gd name="T22" fmla="*/ 0 w 186"/>
                <a:gd name="T23" fmla="*/ 0 h 264"/>
                <a:gd name="T24" fmla="*/ 0 w 186"/>
                <a:gd name="T25" fmla="*/ 0 h 264"/>
                <a:gd name="T26" fmla="*/ 0 w 186"/>
                <a:gd name="T27" fmla="*/ 0 h 264"/>
                <a:gd name="T28" fmla="*/ 0 w 186"/>
                <a:gd name="T29" fmla="*/ 0 h 264"/>
                <a:gd name="T30" fmla="*/ 0 w 186"/>
                <a:gd name="T31" fmla="*/ 0 h 264"/>
                <a:gd name="T32" fmla="*/ 0 w 186"/>
                <a:gd name="T33" fmla="*/ 0 h 264"/>
                <a:gd name="T34" fmla="*/ 0 w 186"/>
                <a:gd name="T35" fmla="*/ 0 h 264"/>
                <a:gd name="T36" fmla="*/ 0 w 186"/>
                <a:gd name="T37" fmla="*/ 0 h 264"/>
                <a:gd name="T38" fmla="*/ 0 w 186"/>
                <a:gd name="T39" fmla="*/ 0 h 264"/>
                <a:gd name="T40" fmla="*/ 0 w 186"/>
                <a:gd name="T41" fmla="*/ 0 h 264"/>
                <a:gd name="T42" fmla="*/ 0 w 186"/>
                <a:gd name="T43" fmla="*/ 0 h 264"/>
                <a:gd name="T44" fmla="*/ 0 w 186"/>
                <a:gd name="T45" fmla="*/ 0 h 264"/>
                <a:gd name="T46" fmla="*/ 0 w 186"/>
                <a:gd name="T47" fmla="*/ 0 h 264"/>
                <a:gd name="T48" fmla="*/ 0 w 186"/>
                <a:gd name="T49" fmla="*/ 0 h 264"/>
                <a:gd name="T50" fmla="*/ 0 w 186"/>
                <a:gd name="T51" fmla="*/ 0 h 264"/>
                <a:gd name="T52" fmla="*/ 0 w 186"/>
                <a:gd name="T53" fmla="*/ 0 h 264"/>
                <a:gd name="T54" fmla="*/ 0 w 186"/>
                <a:gd name="T55" fmla="*/ 0 h 264"/>
                <a:gd name="T56" fmla="*/ 0 w 186"/>
                <a:gd name="T57" fmla="*/ 0 h 264"/>
                <a:gd name="T58" fmla="*/ 0 w 186"/>
                <a:gd name="T59" fmla="*/ 0 h 264"/>
                <a:gd name="T60" fmla="*/ 0 w 186"/>
                <a:gd name="T61" fmla="*/ 0 h 264"/>
                <a:gd name="T62" fmla="*/ 0 w 186"/>
                <a:gd name="T63" fmla="*/ 0 h 264"/>
                <a:gd name="T64" fmla="*/ 0 w 186"/>
                <a:gd name="T65" fmla="*/ 0 h 2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64"/>
                <a:gd name="T101" fmla="*/ 186 w 186"/>
                <a:gd name="T102" fmla="*/ 264 h 2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64">
                  <a:moveTo>
                    <a:pt x="180" y="263"/>
                  </a:moveTo>
                  <a:lnTo>
                    <a:pt x="185" y="256"/>
                  </a:lnTo>
                  <a:lnTo>
                    <a:pt x="186" y="243"/>
                  </a:lnTo>
                  <a:lnTo>
                    <a:pt x="183" y="222"/>
                  </a:lnTo>
                  <a:lnTo>
                    <a:pt x="177" y="193"/>
                  </a:lnTo>
                  <a:lnTo>
                    <a:pt x="166" y="157"/>
                  </a:lnTo>
                  <a:lnTo>
                    <a:pt x="151" y="113"/>
                  </a:lnTo>
                  <a:lnTo>
                    <a:pt x="131" y="60"/>
                  </a:lnTo>
                  <a:lnTo>
                    <a:pt x="108" y="0"/>
                  </a:lnTo>
                  <a:lnTo>
                    <a:pt x="94" y="7"/>
                  </a:lnTo>
                  <a:lnTo>
                    <a:pt x="80" y="13"/>
                  </a:lnTo>
                  <a:lnTo>
                    <a:pt x="67" y="18"/>
                  </a:lnTo>
                  <a:lnTo>
                    <a:pt x="54" y="24"/>
                  </a:lnTo>
                  <a:lnTo>
                    <a:pt x="40" y="30"/>
                  </a:lnTo>
                  <a:lnTo>
                    <a:pt x="27" y="36"/>
                  </a:lnTo>
                  <a:lnTo>
                    <a:pt x="13" y="41"/>
                  </a:lnTo>
                  <a:lnTo>
                    <a:pt x="0" y="48"/>
                  </a:lnTo>
                  <a:lnTo>
                    <a:pt x="13" y="78"/>
                  </a:lnTo>
                  <a:lnTo>
                    <a:pt x="26" y="106"/>
                  </a:lnTo>
                  <a:lnTo>
                    <a:pt x="40" y="131"/>
                  </a:lnTo>
                  <a:lnTo>
                    <a:pt x="55" y="154"/>
                  </a:lnTo>
                  <a:lnTo>
                    <a:pt x="69" y="174"/>
                  </a:lnTo>
                  <a:lnTo>
                    <a:pt x="83" y="192"/>
                  </a:lnTo>
                  <a:lnTo>
                    <a:pt x="96" y="208"/>
                  </a:lnTo>
                  <a:lnTo>
                    <a:pt x="110" y="222"/>
                  </a:lnTo>
                  <a:lnTo>
                    <a:pt x="122" y="233"/>
                  </a:lnTo>
                  <a:lnTo>
                    <a:pt x="134" y="243"/>
                  </a:lnTo>
                  <a:lnTo>
                    <a:pt x="145" y="250"/>
                  </a:lnTo>
                  <a:lnTo>
                    <a:pt x="155" y="256"/>
                  </a:lnTo>
                  <a:lnTo>
                    <a:pt x="164" y="261"/>
                  </a:lnTo>
                  <a:lnTo>
                    <a:pt x="171" y="263"/>
                  </a:lnTo>
                  <a:lnTo>
                    <a:pt x="176" y="264"/>
                  </a:lnTo>
                  <a:lnTo>
                    <a:pt x="180" y="263"/>
                  </a:lnTo>
                  <a:close/>
                </a:path>
              </a:pathLst>
            </a:custGeom>
            <a:solidFill>
              <a:srgbClr val="61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76" name="Freeform 465"/>
            <p:cNvSpPr/>
            <p:nvPr/>
          </p:nvSpPr>
          <p:spPr bwMode="auto">
            <a:xfrm>
              <a:off x="1177" y="3435"/>
              <a:ext cx="8" cy="14"/>
            </a:xfrm>
            <a:custGeom>
              <a:avLst/>
              <a:gdLst>
                <a:gd name="T0" fmla="*/ 0 w 173"/>
                <a:gd name="T1" fmla="*/ 0 h 251"/>
                <a:gd name="T2" fmla="*/ 0 w 173"/>
                <a:gd name="T3" fmla="*/ 0 h 251"/>
                <a:gd name="T4" fmla="*/ 0 w 173"/>
                <a:gd name="T5" fmla="*/ 0 h 251"/>
                <a:gd name="T6" fmla="*/ 0 w 173"/>
                <a:gd name="T7" fmla="*/ 0 h 251"/>
                <a:gd name="T8" fmla="*/ 0 w 173"/>
                <a:gd name="T9" fmla="*/ 0 h 251"/>
                <a:gd name="T10" fmla="*/ 0 w 173"/>
                <a:gd name="T11" fmla="*/ 0 h 251"/>
                <a:gd name="T12" fmla="*/ 0 w 173"/>
                <a:gd name="T13" fmla="*/ 0 h 251"/>
                <a:gd name="T14" fmla="*/ 0 w 173"/>
                <a:gd name="T15" fmla="*/ 0 h 251"/>
                <a:gd name="T16" fmla="*/ 0 w 173"/>
                <a:gd name="T17" fmla="*/ 0 h 251"/>
                <a:gd name="T18" fmla="*/ 0 w 173"/>
                <a:gd name="T19" fmla="*/ 0 h 251"/>
                <a:gd name="T20" fmla="*/ 0 w 173"/>
                <a:gd name="T21" fmla="*/ 0 h 251"/>
                <a:gd name="T22" fmla="*/ 0 w 173"/>
                <a:gd name="T23" fmla="*/ 0 h 251"/>
                <a:gd name="T24" fmla="*/ 0 w 173"/>
                <a:gd name="T25" fmla="*/ 0 h 251"/>
                <a:gd name="T26" fmla="*/ 0 w 173"/>
                <a:gd name="T27" fmla="*/ 0 h 251"/>
                <a:gd name="T28" fmla="*/ 0 w 173"/>
                <a:gd name="T29" fmla="*/ 0 h 251"/>
                <a:gd name="T30" fmla="*/ 0 w 173"/>
                <a:gd name="T31" fmla="*/ 0 h 251"/>
                <a:gd name="T32" fmla="*/ 0 w 173"/>
                <a:gd name="T33" fmla="*/ 0 h 251"/>
                <a:gd name="T34" fmla="*/ 0 w 173"/>
                <a:gd name="T35" fmla="*/ 0 h 251"/>
                <a:gd name="T36" fmla="*/ 0 w 173"/>
                <a:gd name="T37" fmla="*/ 0 h 251"/>
                <a:gd name="T38" fmla="*/ 0 w 173"/>
                <a:gd name="T39" fmla="*/ 0 h 251"/>
                <a:gd name="T40" fmla="*/ 0 w 173"/>
                <a:gd name="T41" fmla="*/ 0 h 251"/>
                <a:gd name="T42" fmla="*/ 0 w 173"/>
                <a:gd name="T43" fmla="*/ 0 h 251"/>
                <a:gd name="T44" fmla="*/ 0 w 173"/>
                <a:gd name="T45" fmla="*/ 0 h 251"/>
                <a:gd name="T46" fmla="*/ 0 w 173"/>
                <a:gd name="T47" fmla="*/ 0 h 251"/>
                <a:gd name="T48" fmla="*/ 0 w 173"/>
                <a:gd name="T49" fmla="*/ 0 h 251"/>
                <a:gd name="T50" fmla="*/ 0 w 173"/>
                <a:gd name="T51" fmla="*/ 0 h 251"/>
                <a:gd name="T52" fmla="*/ 0 w 173"/>
                <a:gd name="T53" fmla="*/ 0 h 251"/>
                <a:gd name="T54" fmla="*/ 0 w 173"/>
                <a:gd name="T55" fmla="*/ 0 h 251"/>
                <a:gd name="T56" fmla="*/ 0 w 173"/>
                <a:gd name="T57" fmla="*/ 0 h 251"/>
                <a:gd name="T58" fmla="*/ 0 w 173"/>
                <a:gd name="T59" fmla="*/ 0 h 251"/>
                <a:gd name="T60" fmla="*/ 0 w 173"/>
                <a:gd name="T61" fmla="*/ 0 h 251"/>
                <a:gd name="T62" fmla="*/ 0 w 173"/>
                <a:gd name="T63" fmla="*/ 0 h 251"/>
                <a:gd name="T64" fmla="*/ 0 w 173"/>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3"/>
                <a:gd name="T100" fmla="*/ 0 h 251"/>
                <a:gd name="T101" fmla="*/ 173 w 173"/>
                <a:gd name="T102" fmla="*/ 251 h 2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3" h="251">
                  <a:moveTo>
                    <a:pt x="171" y="251"/>
                  </a:moveTo>
                  <a:lnTo>
                    <a:pt x="173" y="245"/>
                  </a:lnTo>
                  <a:lnTo>
                    <a:pt x="170" y="233"/>
                  </a:lnTo>
                  <a:lnTo>
                    <a:pt x="164" y="214"/>
                  </a:lnTo>
                  <a:lnTo>
                    <a:pt x="153" y="187"/>
                  </a:lnTo>
                  <a:lnTo>
                    <a:pt x="137" y="153"/>
                  </a:lnTo>
                  <a:lnTo>
                    <a:pt x="119" y="110"/>
                  </a:lnTo>
                  <a:lnTo>
                    <a:pt x="97" y="60"/>
                  </a:lnTo>
                  <a:lnTo>
                    <a:pt x="72" y="0"/>
                  </a:lnTo>
                  <a:lnTo>
                    <a:pt x="63" y="4"/>
                  </a:lnTo>
                  <a:lnTo>
                    <a:pt x="54" y="7"/>
                  </a:lnTo>
                  <a:lnTo>
                    <a:pt x="45" y="11"/>
                  </a:lnTo>
                  <a:lnTo>
                    <a:pt x="36" y="16"/>
                  </a:lnTo>
                  <a:lnTo>
                    <a:pt x="27" y="20"/>
                  </a:lnTo>
                  <a:lnTo>
                    <a:pt x="18" y="23"/>
                  </a:lnTo>
                  <a:lnTo>
                    <a:pt x="9" y="27"/>
                  </a:lnTo>
                  <a:lnTo>
                    <a:pt x="0" y="31"/>
                  </a:lnTo>
                  <a:lnTo>
                    <a:pt x="13" y="62"/>
                  </a:lnTo>
                  <a:lnTo>
                    <a:pt x="26" y="89"/>
                  </a:lnTo>
                  <a:lnTo>
                    <a:pt x="41" y="115"/>
                  </a:lnTo>
                  <a:lnTo>
                    <a:pt x="54" y="138"/>
                  </a:lnTo>
                  <a:lnTo>
                    <a:pt x="68" y="159"/>
                  </a:lnTo>
                  <a:lnTo>
                    <a:pt x="81" y="177"/>
                  </a:lnTo>
                  <a:lnTo>
                    <a:pt x="95" y="193"/>
                  </a:lnTo>
                  <a:lnTo>
                    <a:pt x="107" y="206"/>
                  </a:lnTo>
                  <a:lnTo>
                    <a:pt x="119" y="218"/>
                  </a:lnTo>
                  <a:lnTo>
                    <a:pt x="130" y="229"/>
                  </a:lnTo>
                  <a:lnTo>
                    <a:pt x="141" y="236"/>
                  </a:lnTo>
                  <a:lnTo>
                    <a:pt x="150" y="242"/>
                  </a:lnTo>
                  <a:lnTo>
                    <a:pt x="157" y="246"/>
                  </a:lnTo>
                  <a:lnTo>
                    <a:pt x="163" y="250"/>
                  </a:lnTo>
                  <a:lnTo>
                    <a:pt x="168" y="251"/>
                  </a:lnTo>
                  <a:lnTo>
                    <a:pt x="171" y="251"/>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77" name="Freeform 466"/>
            <p:cNvSpPr/>
            <p:nvPr/>
          </p:nvSpPr>
          <p:spPr bwMode="auto">
            <a:xfrm>
              <a:off x="1178" y="3436"/>
              <a:ext cx="7" cy="13"/>
            </a:xfrm>
            <a:custGeom>
              <a:avLst/>
              <a:gdLst>
                <a:gd name="T0" fmla="*/ 0 w 163"/>
                <a:gd name="T1" fmla="*/ 0 h 240"/>
                <a:gd name="T2" fmla="*/ 0 w 163"/>
                <a:gd name="T3" fmla="*/ 0 h 240"/>
                <a:gd name="T4" fmla="*/ 0 w 163"/>
                <a:gd name="T5" fmla="*/ 0 h 240"/>
                <a:gd name="T6" fmla="*/ 0 w 163"/>
                <a:gd name="T7" fmla="*/ 0 h 240"/>
                <a:gd name="T8" fmla="*/ 0 w 163"/>
                <a:gd name="T9" fmla="*/ 0 h 240"/>
                <a:gd name="T10" fmla="*/ 0 w 163"/>
                <a:gd name="T11" fmla="*/ 0 h 240"/>
                <a:gd name="T12" fmla="*/ 0 w 163"/>
                <a:gd name="T13" fmla="*/ 0 h 240"/>
                <a:gd name="T14" fmla="*/ 0 w 163"/>
                <a:gd name="T15" fmla="*/ 0 h 240"/>
                <a:gd name="T16" fmla="*/ 0 w 163"/>
                <a:gd name="T17" fmla="*/ 0 h 240"/>
                <a:gd name="T18" fmla="*/ 0 w 163"/>
                <a:gd name="T19" fmla="*/ 0 h 240"/>
                <a:gd name="T20" fmla="*/ 0 w 163"/>
                <a:gd name="T21" fmla="*/ 0 h 240"/>
                <a:gd name="T22" fmla="*/ 0 w 163"/>
                <a:gd name="T23" fmla="*/ 0 h 240"/>
                <a:gd name="T24" fmla="*/ 0 w 163"/>
                <a:gd name="T25" fmla="*/ 0 h 240"/>
                <a:gd name="T26" fmla="*/ 0 w 163"/>
                <a:gd name="T27" fmla="*/ 0 h 240"/>
                <a:gd name="T28" fmla="*/ 0 w 163"/>
                <a:gd name="T29" fmla="*/ 0 h 240"/>
                <a:gd name="T30" fmla="*/ 0 w 163"/>
                <a:gd name="T31" fmla="*/ 0 h 240"/>
                <a:gd name="T32" fmla="*/ 0 w 163"/>
                <a:gd name="T33" fmla="*/ 0 h 240"/>
                <a:gd name="T34" fmla="*/ 0 w 163"/>
                <a:gd name="T35" fmla="*/ 0 h 240"/>
                <a:gd name="T36" fmla="*/ 0 w 163"/>
                <a:gd name="T37" fmla="*/ 0 h 240"/>
                <a:gd name="T38" fmla="*/ 0 w 163"/>
                <a:gd name="T39" fmla="*/ 0 h 240"/>
                <a:gd name="T40" fmla="*/ 0 w 163"/>
                <a:gd name="T41" fmla="*/ 0 h 240"/>
                <a:gd name="T42" fmla="*/ 0 w 163"/>
                <a:gd name="T43" fmla="*/ 0 h 240"/>
                <a:gd name="T44" fmla="*/ 0 w 163"/>
                <a:gd name="T45" fmla="*/ 0 h 240"/>
                <a:gd name="T46" fmla="*/ 0 w 163"/>
                <a:gd name="T47" fmla="*/ 0 h 240"/>
                <a:gd name="T48" fmla="*/ 0 w 163"/>
                <a:gd name="T49" fmla="*/ 0 h 240"/>
                <a:gd name="T50" fmla="*/ 0 w 163"/>
                <a:gd name="T51" fmla="*/ 0 h 240"/>
                <a:gd name="T52" fmla="*/ 0 w 163"/>
                <a:gd name="T53" fmla="*/ 0 h 240"/>
                <a:gd name="T54" fmla="*/ 0 w 163"/>
                <a:gd name="T55" fmla="*/ 0 h 240"/>
                <a:gd name="T56" fmla="*/ 0 w 163"/>
                <a:gd name="T57" fmla="*/ 0 h 240"/>
                <a:gd name="T58" fmla="*/ 0 w 163"/>
                <a:gd name="T59" fmla="*/ 0 h 240"/>
                <a:gd name="T60" fmla="*/ 0 w 163"/>
                <a:gd name="T61" fmla="*/ 0 h 240"/>
                <a:gd name="T62" fmla="*/ 0 w 163"/>
                <a:gd name="T63" fmla="*/ 0 h 240"/>
                <a:gd name="T64" fmla="*/ 0 w 163"/>
                <a:gd name="T65" fmla="*/ 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3"/>
                <a:gd name="T100" fmla="*/ 0 h 240"/>
                <a:gd name="T101" fmla="*/ 163 w 163"/>
                <a:gd name="T102" fmla="*/ 240 h 2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3" h="240">
                  <a:moveTo>
                    <a:pt x="163" y="240"/>
                  </a:moveTo>
                  <a:lnTo>
                    <a:pt x="162" y="235"/>
                  </a:lnTo>
                  <a:lnTo>
                    <a:pt x="156" y="225"/>
                  </a:lnTo>
                  <a:lnTo>
                    <a:pt x="145" y="208"/>
                  </a:lnTo>
                  <a:lnTo>
                    <a:pt x="129" y="183"/>
                  </a:lnTo>
                  <a:lnTo>
                    <a:pt x="110" y="150"/>
                  </a:lnTo>
                  <a:lnTo>
                    <a:pt x="89" y="110"/>
                  </a:lnTo>
                  <a:lnTo>
                    <a:pt x="64" y="59"/>
                  </a:lnTo>
                  <a:lnTo>
                    <a:pt x="39" y="0"/>
                  </a:lnTo>
                  <a:lnTo>
                    <a:pt x="34" y="2"/>
                  </a:lnTo>
                  <a:lnTo>
                    <a:pt x="28" y="5"/>
                  </a:lnTo>
                  <a:lnTo>
                    <a:pt x="24" y="7"/>
                  </a:lnTo>
                  <a:lnTo>
                    <a:pt x="19" y="9"/>
                  </a:lnTo>
                  <a:lnTo>
                    <a:pt x="14" y="11"/>
                  </a:lnTo>
                  <a:lnTo>
                    <a:pt x="10" y="13"/>
                  </a:lnTo>
                  <a:lnTo>
                    <a:pt x="5" y="15"/>
                  </a:lnTo>
                  <a:lnTo>
                    <a:pt x="0" y="17"/>
                  </a:lnTo>
                  <a:lnTo>
                    <a:pt x="13" y="48"/>
                  </a:lnTo>
                  <a:lnTo>
                    <a:pt x="26" y="75"/>
                  </a:lnTo>
                  <a:lnTo>
                    <a:pt x="41" y="102"/>
                  </a:lnTo>
                  <a:lnTo>
                    <a:pt x="54" y="124"/>
                  </a:lnTo>
                  <a:lnTo>
                    <a:pt x="68" y="145"/>
                  </a:lnTo>
                  <a:lnTo>
                    <a:pt x="82" y="163"/>
                  </a:lnTo>
                  <a:lnTo>
                    <a:pt x="94" y="180"/>
                  </a:lnTo>
                  <a:lnTo>
                    <a:pt x="106" y="193"/>
                  </a:lnTo>
                  <a:lnTo>
                    <a:pt x="117" y="205"/>
                  </a:lnTo>
                  <a:lnTo>
                    <a:pt x="127" y="215"/>
                  </a:lnTo>
                  <a:lnTo>
                    <a:pt x="138" y="224"/>
                  </a:lnTo>
                  <a:lnTo>
                    <a:pt x="146" y="230"/>
                  </a:lnTo>
                  <a:lnTo>
                    <a:pt x="152" y="234"/>
                  </a:lnTo>
                  <a:lnTo>
                    <a:pt x="158" y="238"/>
                  </a:lnTo>
                  <a:lnTo>
                    <a:pt x="161" y="240"/>
                  </a:lnTo>
                  <a:lnTo>
                    <a:pt x="163" y="240"/>
                  </a:lnTo>
                  <a:close/>
                </a:path>
              </a:pathLst>
            </a:custGeom>
            <a:solidFill>
              <a:srgbClr val="9199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478" name="Freeform 467"/>
            <p:cNvSpPr/>
            <p:nvPr/>
          </p:nvSpPr>
          <p:spPr bwMode="auto">
            <a:xfrm>
              <a:off x="1185" y="3449"/>
              <a:ext cx="2" cy="5"/>
            </a:xfrm>
            <a:custGeom>
              <a:avLst/>
              <a:gdLst>
                <a:gd name="T0" fmla="*/ 0 w 48"/>
                <a:gd name="T1" fmla="*/ 0 h 99"/>
                <a:gd name="T2" fmla="*/ 0 w 48"/>
                <a:gd name="T3" fmla="*/ 0 h 99"/>
                <a:gd name="T4" fmla="*/ 0 w 48"/>
                <a:gd name="T5" fmla="*/ 0 h 99"/>
                <a:gd name="T6" fmla="*/ 0 w 48"/>
                <a:gd name="T7" fmla="*/ 0 h 99"/>
                <a:gd name="T8" fmla="*/ 0 w 48"/>
                <a:gd name="T9" fmla="*/ 0 h 99"/>
                <a:gd name="T10" fmla="*/ 0 w 48"/>
                <a:gd name="T11" fmla="*/ 0 h 99"/>
                <a:gd name="T12" fmla="*/ 0 w 48"/>
                <a:gd name="T13" fmla="*/ 0 h 99"/>
                <a:gd name="T14" fmla="*/ 0 w 48"/>
                <a:gd name="T15" fmla="*/ 0 h 99"/>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99"/>
                <a:gd name="T26" fmla="*/ 48 w 48"/>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99">
                  <a:moveTo>
                    <a:pt x="13" y="0"/>
                  </a:moveTo>
                  <a:lnTo>
                    <a:pt x="44" y="76"/>
                  </a:lnTo>
                  <a:lnTo>
                    <a:pt x="48" y="92"/>
                  </a:lnTo>
                  <a:lnTo>
                    <a:pt x="46" y="99"/>
                  </a:lnTo>
                  <a:lnTo>
                    <a:pt x="39" y="96"/>
                  </a:lnTo>
                  <a:lnTo>
                    <a:pt x="31" y="83"/>
                  </a:lnTo>
                  <a:lnTo>
                    <a:pt x="0" y="7"/>
                  </a:lnTo>
                  <a:lnTo>
                    <a:pt x="13" y="0"/>
                  </a:lnTo>
                  <a:close/>
                </a:path>
              </a:pathLst>
            </a:custGeom>
            <a:solidFill>
              <a:srgbClr val="2B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86039" name="Group 468"/>
          <p:cNvGrpSpPr/>
          <p:nvPr/>
        </p:nvGrpSpPr>
        <p:grpSpPr bwMode="auto">
          <a:xfrm>
            <a:off x="3048000" y="1905000"/>
            <a:ext cx="469900" cy="685800"/>
            <a:chOff x="1104" y="3024"/>
            <a:chExt cx="296" cy="432"/>
          </a:xfrm>
        </p:grpSpPr>
        <p:sp>
          <p:nvSpPr>
            <p:cNvPr id="86271" name="Freeform 469"/>
            <p:cNvSpPr/>
            <p:nvPr/>
          </p:nvSpPr>
          <p:spPr bwMode="auto">
            <a:xfrm>
              <a:off x="1138" y="3298"/>
              <a:ext cx="9" cy="5"/>
            </a:xfrm>
            <a:custGeom>
              <a:avLst/>
              <a:gdLst>
                <a:gd name="T0" fmla="*/ 0 w 206"/>
                <a:gd name="T1" fmla="*/ 0 h 84"/>
                <a:gd name="T2" fmla="*/ 0 w 206"/>
                <a:gd name="T3" fmla="*/ 0 h 84"/>
                <a:gd name="T4" fmla="*/ 0 w 206"/>
                <a:gd name="T5" fmla="*/ 0 h 84"/>
                <a:gd name="T6" fmla="*/ 0 w 206"/>
                <a:gd name="T7" fmla="*/ 0 h 84"/>
                <a:gd name="T8" fmla="*/ 0 w 206"/>
                <a:gd name="T9" fmla="*/ 0 h 84"/>
                <a:gd name="T10" fmla="*/ 0 60000 65536"/>
                <a:gd name="T11" fmla="*/ 0 60000 65536"/>
                <a:gd name="T12" fmla="*/ 0 60000 65536"/>
                <a:gd name="T13" fmla="*/ 0 60000 65536"/>
                <a:gd name="T14" fmla="*/ 0 60000 65536"/>
                <a:gd name="T15" fmla="*/ 0 w 206"/>
                <a:gd name="T16" fmla="*/ 0 h 84"/>
                <a:gd name="T17" fmla="*/ 206 w 206"/>
                <a:gd name="T18" fmla="*/ 84 h 84"/>
              </a:gdLst>
              <a:ahLst/>
              <a:cxnLst>
                <a:cxn ang="T10">
                  <a:pos x="T0" y="T1"/>
                </a:cxn>
                <a:cxn ang="T11">
                  <a:pos x="T2" y="T3"/>
                </a:cxn>
                <a:cxn ang="T12">
                  <a:pos x="T4" y="T5"/>
                </a:cxn>
                <a:cxn ang="T13">
                  <a:pos x="T6" y="T7"/>
                </a:cxn>
                <a:cxn ang="T14">
                  <a:pos x="T8" y="T9"/>
                </a:cxn>
              </a:cxnLst>
              <a:rect l="T15" t="T16" r="T17" b="T18"/>
              <a:pathLst>
                <a:path w="206" h="84">
                  <a:moveTo>
                    <a:pt x="0" y="67"/>
                  </a:moveTo>
                  <a:lnTo>
                    <a:pt x="199" y="0"/>
                  </a:lnTo>
                  <a:lnTo>
                    <a:pt x="206" y="17"/>
                  </a:lnTo>
                  <a:lnTo>
                    <a:pt x="7" y="84"/>
                  </a:lnTo>
                  <a:lnTo>
                    <a:pt x="0" y="67"/>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72" name="Freeform 470"/>
            <p:cNvSpPr/>
            <p:nvPr/>
          </p:nvSpPr>
          <p:spPr bwMode="auto">
            <a:xfrm>
              <a:off x="1197" y="3450"/>
              <a:ext cx="3" cy="6"/>
            </a:xfrm>
            <a:custGeom>
              <a:avLst/>
              <a:gdLst>
                <a:gd name="T0" fmla="*/ 0 w 82"/>
                <a:gd name="T1" fmla="*/ 0 h 108"/>
                <a:gd name="T2" fmla="*/ 0 w 82"/>
                <a:gd name="T3" fmla="*/ 0 h 108"/>
                <a:gd name="T4" fmla="*/ 0 w 82"/>
                <a:gd name="T5" fmla="*/ 0 h 108"/>
                <a:gd name="T6" fmla="*/ 0 w 82"/>
                <a:gd name="T7" fmla="*/ 0 h 108"/>
                <a:gd name="T8" fmla="*/ 0 w 82"/>
                <a:gd name="T9" fmla="*/ 0 h 108"/>
                <a:gd name="T10" fmla="*/ 0 w 82"/>
                <a:gd name="T11" fmla="*/ 0 h 108"/>
                <a:gd name="T12" fmla="*/ 0 w 82"/>
                <a:gd name="T13" fmla="*/ 0 h 108"/>
                <a:gd name="T14" fmla="*/ 0 w 82"/>
                <a:gd name="T15" fmla="*/ 0 h 108"/>
                <a:gd name="T16" fmla="*/ 0 w 82"/>
                <a:gd name="T17" fmla="*/ 0 h 108"/>
                <a:gd name="T18" fmla="*/ 0 w 82"/>
                <a:gd name="T19" fmla="*/ 0 h 108"/>
                <a:gd name="T20" fmla="*/ 0 w 82"/>
                <a:gd name="T21" fmla="*/ 0 h 108"/>
                <a:gd name="T22" fmla="*/ 0 w 82"/>
                <a:gd name="T23" fmla="*/ 0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8"/>
                <a:gd name="T38" fmla="*/ 82 w 82"/>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8">
                  <a:moveTo>
                    <a:pt x="45" y="0"/>
                  </a:moveTo>
                  <a:lnTo>
                    <a:pt x="80" y="77"/>
                  </a:lnTo>
                  <a:lnTo>
                    <a:pt x="82" y="87"/>
                  </a:lnTo>
                  <a:lnTo>
                    <a:pt x="80" y="95"/>
                  </a:lnTo>
                  <a:lnTo>
                    <a:pt x="74" y="102"/>
                  </a:lnTo>
                  <a:lnTo>
                    <a:pt x="66" y="106"/>
                  </a:lnTo>
                  <a:lnTo>
                    <a:pt x="57" y="108"/>
                  </a:lnTo>
                  <a:lnTo>
                    <a:pt x="49" y="106"/>
                  </a:lnTo>
                  <a:lnTo>
                    <a:pt x="41" y="102"/>
                  </a:lnTo>
                  <a:lnTo>
                    <a:pt x="35" y="93"/>
                  </a:lnTo>
                  <a:lnTo>
                    <a:pt x="0" y="16"/>
                  </a:lnTo>
                  <a:lnTo>
                    <a:pt x="45" y="0"/>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73" name="Freeform 471"/>
            <p:cNvSpPr/>
            <p:nvPr/>
          </p:nvSpPr>
          <p:spPr bwMode="auto">
            <a:xfrm>
              <a:off x="1187" y="3433"/>
              <a:ext cx="13" cy="18"/>
            </a:xfrm>
            <a:custGeom>
              <a:avLst/>
              <a:gdLst>
                <a:gd name="T0" fmla="*/ 0 w 293"/>
                <a:gd name="T1" fmla="*/ 0 h 319"/>
                <a:gd name="T2" fmla="*/ 0 w 293"/>
                <a:gd name="T3" fmla="*/ 0 h 319"/>
                <a:gd name="T4" fmla="*/ 0 w 293"/>
                <a:gd name="T5" fmla="*/ 0 h 319"/>
                <a:gd name="T6" fmla="*/ 0 w 293"/>
                <a:gd name="T7" fmla="*/ 0 h 319"/>
                <a:gd name="T8" fmla="*/ 0 w 293"/>
                <a:gd name="T9" fmla="*/ 0 h 319"/>
                <a:gd name="T10" fmla="*/ 0 w 293"/>
                <a:gd name="T11" fmla="*/ 0 h 319"/>
                <a:gd name="T12" fmla="*/ 0 w 293"/>
                <a:gd name="T13" fmla="*/ 0 h 319"/>
                <a:gd name="T14" fmla="*/ 0 w 293"/>
                <a:gd name="T15" fmla="*/ 0 h 319"/>
                <a:gd name="T16" fmla="*/ 0 w 293"/>
                <a:gd name="T17" fmla="*/ 0 h 319"/>
                <a:gd name="T18" fmla="*/ 0 w 293"/>
                <a:gd name="T19" fmla="*/ 0 h 319"/>
                <a:gd name="T20" fmla="*/ 0 w 293"/>
                <a:gd name="T21" fmla="*/ 0 h 319"/>
                <a:gd name="T22" fmla="*/ 0 w 293"/>
                <a:gd name="T23" fmla="*/ 0 h 319"/>
                <a:gd name="T24" fmla="*/ 0 w 293"/>
                <a:gd name="T25" fmla="*/ 0 h 319"/>
                <a:gd name="T26" fmla="*/ 0 w 293"/>
                <a:gd name="T27" fmla="*/ 0 h 319"/>
                <a:gd name="T28" fmla="*/ 0 w 293"/>
                <a:gd name="T29" fmla="*/ 0 h 319"/>
                <a:gd name="T30" fmla="*/ 0 w 293"/>
                <a:gd name="T31" fmla="*/ 0 h 319"/>
                <a:gd name="T32" fmla="*/ 0 w 293"/>
                <a:gd name="T33" fmla="*/ 0 h 319"/>
                <a:gd name="T34" fmla="*/ 0 w 293"/>
                <a:gd name="T35" fmla="*/ 0 h 319"/>
                <a:gd name="T36" fmla="*/ 0 w 293"/>
                <a:gd name="T37" fmla="*/ 0 h 319"/>
                <a:gd name="T38" fmla="*/ 0 w 293"/>
                <a:gd name="T39" fmla="*/ 0 h 319"/>
                <a:gd name="T40" fmla="*/ 0 w 293"/>
                <a:gd name="T41" fmla="*/ 0 h 319"/>
                <a:gd name="T42" fmla="*/ 0 w 293"/>
                <a:gd name="T43" fmla="*/ 0 h 319"/>
                <a:gd name="T44" fmla="*/ 0 w 293"/>
                <a:gd name="T45" fmla="*/ 0 h 319"/>
                <a:gd name="T46" fmla="*/ 0 w 293"/>
                <a:gd name="T47" fmla="*/ 0 h 319"/>
                <a:gd name="T48" fmla="*/ 0 w 293"/>
                <a:gd name="T49" fmla="*/ 0 h 319"/>
                <a:gd name="T50" fmla="*/ 0 w 293"/>
                <a:gd name="T51" fmla="*/ 0 h 319"/>
                <a:gd name="T52" fmla="*/ 0 w 293"/>
                <a:gd name="T53" fmla="*/ 0 h 319"/>
                <a:gd name="T54" fmla="*/ 0 w 293"/>
                <a:gd name="T55" fmla="*/ 0 h 319"/>
                <a:gd name="T56" fmla="*/ 0 w 293"/>
                <a:gd name="T57" fmla="*/ 0 h 319"/>
                <a:gd name="T58" fmla="*/ 0 w 293"/>
                <a:gd name="T59" fmla="*/ 0 h 319"/>
                <a:gd name="T60" fmla="*/ 0 w 293"/>
                <a:gd name="T61" fmla="*/ 0 h 319"/>
                <a:gd name="T62" fmla="*/ 0 w 293"/>
                <a:gd name="T63" fmla="*/ 0 h 319"/>
                <a:gd name="T64" fmla="*/ 0 w 293"/>
                <a:gd name="T65" fmla="*/ 0 h 319"/>
                <a:gd name="T66" fmla="*/ 0 w 293"/>
                <a:gd name="T67" fmla="*/ 0 h 319"/>
                <a:gd name="T68" fmla="*/ 0 w 293"/>
                <a:gd name="T69" fmla="*/ 0 h 319"/>
                <a:gd name="T70" fmla="*/ 0 w 293"/>
                <a:gd name="T71" fmla="*/ 0 h 319"/>
                <a:gd name="T72" fmla="*/ 0 w 293"/>
                <a:gd name="T73" fmla="*/ 0 h 319"/>
                <a:gd name="T74" fmla="*/ 0 w 293"/>
                <a:gd name="T75" fmla="*/ 0 h 319"/>
                <a:gd name="T76" fmla="*/ 0 w 293"/>
                <a:gd name="T77" fmla="*/ 0 h 319"/>
                <a:gd name="T78" fmla="*/ 0 w 293"/>
                <a:gd name="T79" fmla="*/ 0 h 319"/>
                <a:gd name="T80" fmla="*/ 0 w 293"/>
                <a:gd name="T81" fmla="*/ 0 h 3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
                <a:gd name="T124" fmla="*/ 0 h 319"/>
                <a:gd name="T125" fmla="*/ 293 w 293"/>
                <a:gd name="T126" fmla="*/ 319 h 3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 h="319">
                  <a:moveTo>
                    <a:pt x="247" y="317"/>
                  </a:moveTo>
                  <a:lnTo>
                    <a:pt x="261" y="307"/>
                  </a:lnTo>
                  <a:lnTo>
                    <a:pt x="275" y="287"/>
                  </a:lnTo>
                  <a:lnTo>
                    <a:pt x="285" y="256"/>
                  </a:lnTo>
                  <a:lnTo>
                    <a:pt x="292" y="218"/>
                  </a:lnTo>
                  <a:lnTo>
                    <a:pt x="293" y="173"/>
                  </a:lnTo>
                  <a:lnTo>
                    <a:pt x="288" y="120"/>
                  </a:lnTo>
                  <a:lnTo>
                    <a:pt x="274" y="62"/>
                  </a:lnTo>
                  <a:lnTo>
                    <a:pt x="251" y="0"/>
                  </a:lnTo>
                  <a:lnTo>
                    <a:pt x="235" y="5"/>
                  </a:lnTo>
                  <a:lnTo>
                    <a:pt x="219" y="10"/>
                  </a:lnTo>
                  <a:lnTo>
                    <a:pt x="204" y="17"/>
                  </a:lnTo>
                  <a:lnTo>
                    <a:pt x="188" y="22"/>
                  </a:lnTo>
                  <a:lnTo>
                    <a:pt x="172" y="28"/>
                  </a:lnTo>
                  <a:lnTo>
                    <a:pt x="157" y="34"/>
                  </a:lnTo>
                  <a:lnTo>
                    <a:pt x="140" y="40"/>
                  </a:lnTo>
                  <a:lnTo>
                    <a:pt x="125" y="45"/>
                  </a:lnTo>
                  <a:lnTo>
                    <a:pt x="110" y="52"/>
                  </a:lnTo>
                  <a:lnTo>
                    <a:pt x="94" y="58"/>
                  </a:lnTo>
                  <a:lnTo>
                    <a:pt x="78" y="63"/>
                  </a:lnTo>
                  <a:lnTo>
                    <a:pt x="63" y="69"/>
                  </a:lnTo>
                  <a:lnTo>
                    <a:pt x="47" y="75"/>
                  </a:lnTo>
                  <a:lnTo>
                    <a:pt x="31" y="81"/>
                  </a:lnTo>
                  <a:lnTo>
                    <a:pt x="15" y="86"/>
                  </a:lnTo>
                  <a:lnTo>
                    <a:pt x="0" y="92"/>
                  </a:lnTo>
                  <a:lnTo>
                    <a:pt x="15" y="122"/>
                  </a:lnTo>
                  <a:lnTo>
                    <a:pt x="30" y="152"/>
                  </a:lnTo>
                  <a:lnTo>
                    <a:pt x="48" y="177"/>
                  </a:lnTo>
                  <a:lnTo>
                    <a:pt x="65" y="201"/>
                  </a:lnTo>
                  <a:lnTo>
                    <a:pt x="82" y="222"/>
                  </a:lnTo>
                  <a:lnTo>
                    <a:pt x="101" y="242"/>
                  </a:lnTo>
                  <a:lnTo>
                    <a:pt x="119" y="259"/>
                  </a:lnTo>
                  <a:lnTo>
                    <a:pt x="136" y="274"/>
                  </a:lnTo>
                  <a:lnTo>
                    <a:pt x="154" y="287"/>
                  </a:lnTo>
                  <a:lnTo>
                    <a:pt x="171" y="297"/>
                  </a:lnTo>
                  <a:lnTo>
                    <a:pt x="186" y="306"/>
                  </a:lnTo>
                  <a:lnTo>
                    <a:pt x="202" y="312"/>
                  </a:lnTo>
                  <a:lnTo>
                    <a:pt x="215" y="316"/>
                  </a:lnTo>
                  <a:lnTo>
                    <a:pt x="227" y="318"/>
                  </a:lnTo>
                  <a:lnTo>
                    <a:pt x="238" y="319"/>
                  </a:lnTo>
                  <a:lnTo>
                    <a:pt x="247" y="317"/>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74" name="Freeform 472"/>
            <p:cNvSpPr/>
            <p:nvPr/>
          </p:nvSpPr>
          <p:spPr bwMode="auto">
            <a:xfrm>
              <a:off x="1138" y="3299"/>
              <a:ext cx="60" cy="139"/>
            </a:xfrm>
            <a:custGeom>
              <a:avLst/>
              <a:gdLst>
                <a:gd name="T0" fmla="*/ 0 w 1314"/>
                <a:gd name="T1" fmla="*/ 0 h 2506"/>
                <a:gd name="T2" fmla="*/ 0 w 1314"/>
                <a:gd name="T3" fmla="*/ 0 h 2506"/>
                <a:gd name="T4" fmla="*/ 0 w 1314"/>
                <a:gd name="T5" fmla="*/ 0 h 2506"/>
                <a:gd name="T6" fmla="*/ 0 w 1314"/>
                <a:gd name="T7" fmla="*/ 0 h 2506"/>
                <a:gd name="T8" fmla="*/ 0 w 1314"/>
                <a:gd name="T9" fmla="*/ 0 h 2506"/>
                <a:gd name="T10" fmla="*/ 0 60000 65536"/>
                <a:gd name="T11" fmla="*/ 0 60000 65536"/>
                <a:gd name="T12" fmla="*/ 0 60000 65536"/>
                <a:gd name="T13" fmla="*/ 0 60000 65536"/>
                <a:gd name="T14" fmla="*/ 0 60000 65536"/>
                <a:gd name="T15" fmla="*/ 0 w 1314"/>
                <a:gd name="T16" fmla="*/ 0 h 2506"/>
                <a:gd name="T17" fmla="*/ 1314 w 1314"/>
                <a:gd name="T18" fmla="*/ 2506 h 2506"/>
              </a:gdLst>
              <a:ahLst/>
              <a:cxnLst>
                <a:cxn ang="T10">
                  <a:pos x="T0" y="T1"/>
                </a:cxn>
                <a:cxn ang="T11">
                  <a:pos x="T2" y="T3"/>
                </a:cxn>
                <a:cxn ang="T12">
                  <a:pos x="T4" y="T5"/>
                </a:cxn>
                <a:cxn ang="T13">
                  <a:pos x="T6" y="T7"/>
                </a:cxn>
                <a:cxn ang="T14">
                  <a:pos x="T8" y="T9"/>
                </a:cxn>
              </a:cxnLst>
              <a:rect l="T15" t="T16" r="T17" b="T18"/>
              <a:pathLst>
                <a:path w="1314" h="2506">
                  <a:moveTo>
                    <a:pt x="198" y="0"/>
                  </a:moveTo>
                  <a:lnTo>
                    <a:pt x="0" y="66"/>
                  </a:lnTo>
                  <a:lnTo>
                    <a:pt x="1064" y="2506"/>
                  </a:lnTo>
                  <a:lnTo>
                    <a:pt x="1314" y="2421"/>
                  </a:lnTo>
                  <a:lnTo>
                    <a:pt x="198" y="0"/>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75" name="Freeform 473"/>
            <p:cNvSpPr/>
            <p:nvPr/>
          </p:nvSpPr>
          <p:spPr bwMode="auto">
            <a:xfrm>
              <a:off x="1136" y="3292"/>
              <a:ext cx="11" cy="10"/>
            </a:xfrm>
            <a:custGeom>
              <a:avLst/>
              <a:gdLst>
                <a:gd name="T0" fmla="*/ 0 w 235"/>
                <a:gd name="T1" fmla="*/ 0 h 179"/>
                <a:gd name="T2" fmla="*/ 0 w 235"/>
                <a:gd name="T3" fmla="*/ 0 h 179"/>
                <a:gd name="T4" fmla="*/ 0 w 235"/>
                <a:gd name="T5" fmla="*/ 0 h 179"/>
                <a:gd name="T6" fmla="*/ 0 w 235"/>
                <a:gd name="T7" fmla="*/ 0 h 179"/>
                <a:gd name="T8" fmla="*/ 0 w 235"/>
                <a:gd name="T9" fmla="*/ 0 h 179"/>
                <a:gd name="T10" fmla="*/ 0 w 235"/>
                <a:gd name="T11" fmla="*/ 0 h 179"/>
                <a:gd name="T12" fmla="*/ 0 60000 65536"/>
                <a:gd name="T13" fmla="*/ 0 60000 65536"/>
                <a:gd name="T14" fmla="*/ 0 60000 65536"/>
                <a:gd name="T15" fmla="*/ 0 60000 65536"/>
                <a:gd name="T16" fmla="*/ 0 60000 65536"/>
                <a:gd name="T17" fmla="*/ 0 60000 65536"/>
                <a:gd name="T18" fmla="*/ 0 w 235"/>
                <a:gd name="T19" fmla="*/ 0 h 179"/>
                <a:gd name="T20" fmla="*/ 235 w 235"/>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35" h="179">
                  <a:moveTo>
                    <a:pt x="235" y="111"/>
                  </a:moveTo>
                  <a:lnTo>
                    <a:pt x="36" y="179"/>
                  </a:lnTo>
                  <a:lnTo>
                    <a:pt x="0" y="97"/>
                  </a:lnTo>
                  <a:lnTo>
                    <a:pt x="70" y="0"/>
                  </a:lnTo>
                  <a:lnTo>
                    <a:pt x="199" y="30"/>
                  </a:lnTo>
                  <a:lnTo>
                    <a:pt x="235" y="111"/>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76" name="Freeform 474"/>
            <p:cNvSpPr/>
            <p:nvPr/>
          </p:nvSpPr>
          <p:spPr bwMode="auto">
            <a:xfrm>
              <a:off x="1147" y="3103"/>
              <a:ext cx="208"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6"/>
                  </a:moveTo>
                  <a:lnTo>
                    <a:pt x="3650" y="0"/>
                  </a:lnTo>
                  <a:lnTo>
                    <a:pt x="4569" y="1998"/>
                  </a:lnTo>
                  <a:lnTo>
                    <a:pt x="873" y="3641"/>
                  </a:lnTo>
                  <a:lnTo>
                    <a:pt x="0" y="1626"/>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77" name="Freeform 475"/>
            <p:cNvSpPr/>
            <p:nvPr/>
          </p:nvSpPr>
          <p:spPr bwMode="auto">
            <a:xfrm>
              <a:off x="1129" y="3045"/>
              <a:ext cx="271" cy="393"/>
            </a:xfrm>
            <a:custGeom>
              <a:avLst/>
              <a:gdLst>
                <a:gd name="T0" fmla="*/ 0 w 5957"/>
                <a:gd name="T1" fmla="*/ 0 h 7066"/>
                <a:gd name="T2" fmla="*/ 0 w 5957"/>
                <a:gd name="T3" fmla="*/ 0 h 7066"/>
                <a:gd name="T4" fmla="*/ 0 w 5957"/>
                <a:gd name="T5" fmla="*/ 0 h 7066"/>
                <a:gd name="T6" fmla="*/ 0 w 5957"/>
                <a:gd name="T7" fmla="*/ 0 h 7066"/>
                <a:gd name="T8" fmla="*/ 0 w 5957"/>
                <a:gd name="T9" fmla="*/ 0 h 7066"/>
                <a:gd name="T10" fmla="*/ 0 w 5957"/>
                <a:gd name="T11" fmla="*/ 0 h 7066"/>
                <a:gd name="T12" fmla="*/ 0 w 5957"/>
                <a:gd name="T13" fmla="*/ 0 h 7066"/>
                <a:gd name="T14" fmla="*/ 0 w 5957"/>
                <a:gd name="T15" fmla="*/ 0 h 7066"/>
                <a:gd name="T16" fmla="*/ 0 w 5957"/>
                <a:gd name="T17" fmla="*/ 0 h 7066"/>
                <a:gd name="T18" fmla="*/ 0 w 5957"/>
                <a:gd name="T19" fmla="*/ 0 h 7066"/>
                <a:gd name="T20" fmla="*/ 0 w 5957"/>
                <a:gd name="T21" fmla="*/ 0 h 7066"/>
                <a:gd name="T22" fmla="*/ 0 w 5957"/>
                <a:gd name="T23" fmla="*/ 0 h 7066"/>
                <a:gd name="T24" fmla="*/ 0 w 5957"/>
                <a:gd name="T25" fmla="*/ 0 h 7066"/>
                <a:gd name="T26" fmla="*/ 0 w 5957"/>
                <a:gd name="T27" fmla="*/ 0 h 7066"/>
                <a:gd name="T28" fmla="*/ 0 w 5957"/>
                <a:gd name="T29" fmla="*/ 0 h 7066"/>
                <a:gd name="T30" fmla="*/ 0 w 5957"/>
                <a:gd name="T31" fmla="*/ 0 h 7066"/>
                <a:gd name="T32" fmla="*/ 0 w 5957"/>
                <a:gd name="T33" fmla="*/ 0 h 7066"/>
                <a:gd name="T34" fmla="*/ 0 w 5957"/>
                <a:gd name="T35" fmla="*/ 0 h 7066"/>
                <a:gd name="T36" fmla="*/ 0 w 5957"/>
                <a:gd name="T37" fmla="*/ 0 h 7066"/>
                <a:gd name="T38" fmla="*/ 0 w 5957"/>
                <a:gd name="T39" fmla="*/ 0 h 7066"/>
                <a:gd name="T40" fmla="*/ 0 w 5957"/>
                <a:gd name="T41" fmla="*/ 0 h 7066"/>
                <a:gd name="T42" fmla="*/ 0 w 5957"/>
                <a:gd name="T43" fmla="*/ 0 h 7066"/>
                <a:gd name="T44" fmla="*/ 0 w 5957"/>
                <a:gd name="T45" fmla="*/ 0 h 7066"/>
                <a:gd name="T46" fmla="*/ 0 w 5957"/>
                <a:gd name="T47" fmla="*/ 0 h 7066"/>
                <a:gd name="T48" fmla="*/ 0 w 5957"/>
                <a:gd name="T49" fmla="*/ 0 h 7066"/>
                <a:gd name="T50" fmla="*/ 0 w 5957"/>
                <a:gd name="T51" fmla="*/ 0 h 7066"/>
                <a:gd name="T52" fmla="*/ 0 w 5957"/>
                <a:gd name="T53" fmla="*/ 0 h 7066"/>
                <a:gd name="T54" fmla="*/ 0 w 5957"/>
                <a:gd name="T55" fmla="*/ 0 h 7066"/>
                <a:gd name="T56" fmla="*/ 0 w 5957"/>
                <a:gd name="T57" fmla="*/ 0 h 7066"/>
                <a:gd name="T58" fmla="*/ 0 w 5957"/>
                <a:gd name="T59" fmla="*/ 0 h 7066"/>
                <a:gd name="T60" fmla="*/ 0 w 5957"/>
                <a:gd name="T61" fmla="*/ 0 h 7066"/>
                <a:gd name="T62" fmla="*/ 0 w 5957"/>
                <a:gd name="T63" fmla="*/ 0 h 7066"/>
                <a:gd name="T64" fmla="*/ 0 w 5957"/>
                <a:gd name="T65" fmla="*/ 0 h 7066"/>
                <a:gd name="T66" fmla="*/ 0 w 5957"/>
                <a:gd name="T67" fmla="*/ 0 h 7066"/>
                <a:gd name="T68" fmla="*/ 0 w 5957"/>
                <a:gd name="T69" fmla="*/ 0 h 7066"/>
                <a:gd name="T70" fmla="*/ 0 w 5957"/>
                <a:gd name="T71" fmla="*/ 0 h 7066"/>
                <a:gd name="T72" fmla="*/ 0 w 5957"/>
                <a:gd name="T73" fmla="*/ 0 h 70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6"/>
                <a:gd name="T113" fmla="*/ 5957 w 5957"/>
                <a:gd name="T114" fmla="*/ 7066 h 70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6">
                  <a:moveTo>
                    <a:pt x="2496" y="7056"/>
                  </a:moveTo>
                  <a:lnTo>
                    <a:pt x="5894" y="5433"/>
                  </a:lnTo>
                  <a:lnTo>
                    <a:pt x="5912" y="5421"/>
                  </a:lnTo>
                  <a:lnTo>
                    <a:pt x="5927" y="5407"/>
                  </a:lnTo>
                  <a:lnTo>
                    <a:pt x="5941" y="5389"/>
                  </a:lnTo>
                  <a:lnTo>
                    <a:pt x="5950" y="5369"/>
                  </a:lnTo>
                  <a:lnTo>
                    <a:pt x="5955" y="5348"/>
                  </a:lnTo>
                  <a:lnTo>
                    <a:pt x="5957" y="5325"/>
                  </a:lnTo>
                  <a:lnTo>
                    <a:pt x="5955" y="5303"/>
                  </a:lnTo>
                  <a:lnTo>
                    <a:pt x="5948" y="5282"/>
                  </a:lnTo>
                  <a:lnTo>
                    <a:pt x="3503" y="65"/>
                  </a:lnTo>
                  <a:lnTo>
                    <a:pt x="3492" y="47"/>
                  </a:lnTo>
                  <a:lnTo>
                    <a:pt x="3477" y="31"/>
                  </a:lnTo>
                  <a:lnTo>
                    <a:pt x="3460" y="18"/>
                  </a:lnTo>
                  <a:lnTo>
                    <a:pt x="3441" y="9"/>
                  </a:lnTo>
                  <a:lnTo>
                    <a:pt x="3420" y="3"/>
                  </a:lnTo>
                  <a:lnTo>
                    <a:pt x="3399" y="0"/>
                  </a:lnTo>
                  <a:lnTo>
                    <a:pt x="3377" y="3"/>
                  </a:lnTo>
                  <a:lnTo>
                    <a:pt x="3357" y="9"/>
                  </a:lnTo>
                  <a:lnTo>
                    <a:pt x="63" y="1487"/>
                  </a:lnTo>
                  <a:lnTo>
                    <a:pt x="45" y="1497"/>
                  </a:lnTo>
                  <a:lnTo>
                    <a:pt x="29" y="1512"/>
                  </a:lnTo>
                  <a:lnTo>
                    <a:pt x="16" y="1530"/>
                  </a:lnTo>
                  <a:lnTo>
                    <a:pt x="7" y="1550"/>
                  </a:lnTo>
                  <a:lnTo>
                    <a:pt x="2" y="1572"/>
                  </a:lnTo>
                  <a:lnTo>
                    <a:pt x="0" y="1594"/>
                  </a:lnTo>
                  <a:lnTo>
                    <a:pt x="3" y="1616"/>
                  </a:lnTo>
                  <a:lnTo>
                    <a:pt x="9" y="1637"/>
                  </a:lnTo>
                  <a:lnTo>
                    <a:pt x="2350" y="7000"/>
                  </a:lnTo>
                  <a:lnTo>
                    <a:pt x="2361" y="7018"/>
                  </a:lnTo>
                  <a:lnTo>
                    <a:pt x="2376" y="7034"/>
                  </a:lnTo>
                  <a:lnTo>
                    <a:pt x="2393" y="7048"/>
                  </a:lnTo>
                  <a:lnTo>
                    <a:pt x="2412" y="7057"/>
                  </a:lnTo>
                  <a:lnTo>
                    <a:pt x="2433" y="7064"/>
                  </a:lnTo>
                  <a:lnTo>
                    <a:pt x="2454" y="7066"/>
                  </a:lnTo>
                  <a:lnTo>
                    <a:pt x="2476" y="7064"/>
                  </a:lnTo>
                  <a:lnTo>
                    <a:pt x="2496" y="7056"/>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78" name="Freeform 476"/>
            <p:cNvSpPr/>
            <p:nvPr/>
          </p:nvSpPr>
          <p:spPr bwMode="auto">
            <a:xfrm>
              <a:off x="1313" y="3096"/>
              <a:ext cx="51" cy="121"/>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7" y="2127"/>
                  </a:moveTo>
                  <a:lnTo>
                    <a:pt x="0" y="131"/>
                  </a:lnTo>
                  <a:lnTo>
                    <a:pt x="33" y="0"/>
                  </a:lnTo>
                  <a:lnTo>
                    <a:pt x="70" y="14"/>
                  </a:lnTo>
                  <a:lnTo>
                    <a:pt x="106" y="29"/>
                  </a:lnTo>
                  <a:lnTo>
                    <a:pt x="143" y="44"/>
                  </a:lnTo>
                  <a:lnTo>
                    <a:pt x="180" y="61"/>
                  </a:lnTo>
                  <a:lnTo>
                    <a:pt x="217" y="78"/>
                  </a:lnTo>
                  <a:lnTo>
                    <a:pt x="252" y="96"/>
                  </a:lnTo>
                  <a:lnTo>
                    <a:pt x="288" y="116"/>
                  </a:lnTo>
                  <a:lnTo>
                    <a:pt x="324" y="136"/>
                  </a:lnTo>
                  <a:lnTo>
                    <a:pt x="358" y="159"/>
                  </a:lnTo>
                  <a:lnTo>
                    <a:pt x="393" y="181"/>
                  </a:lnTo>
                  <a:lnTo>
                    <a:pt x="428" y="204"/>
                  </a:lnTo>
                  <a:lnTo>
                    <a:pt x="461" y="228"/>
                  </a:lnTo>
                  <a:lnTo>
                    <a:pt x="495" y="252"/>
                  </a:lnTo>
                  <a:lnTo>
                    <a:pt x="528" y="279"/>
                  </a:lnTo>
                  <a:lnTo>
                    <a:pt x="560" y="305"/>
                  </a:lnTo>
                  <a:lnTo>
                    <a:pt x="592" y="333"/>
                  </a:lnTo>
                  <a:lnTo>
                    <a:pt x="624" y="361"/>
                  </a:lnTo>
                  <a:lnTo>
                    <a:pt x="654" y="389"/>
                  </a:lnTo>
                  <a:lnTo>
                    <a:pt x="684" y="419"/>
                  </a:lnTo>
                  <a:lnTo>
                    <a:pt x="713" y="450"/>
                  </a:lnTo>
                  <a:lnTo>
                    <a:pt x="742" y="481"/>
                  </a:lnTo>
                  <a:lnTo>
                    <a:pt x="769" y="513"/>
                  </a:lnTo>
                  <a:lnTo>
                    <a:pt x="796" y="545"/>
                  </a:lnTo>
                  <a:lnTo>
                    <a:pt x="822" y="578"/>
                  </a:lnTo>
                  <a:lnTo>
                    <a:pt x="847" y="612"/>
                  </a:lnTo>
                  <a:lnTo>
                    <a:pt x="871" y="647"/>
                  </a:lnTo>
                  <a:lnTo>
                    <a:pt x="895" y="681"/>
                  </a:lnTo>
                  <a:lnTo>
                    <a:pt x="917" y="717"/>
                  </a:lnTo>
                  <a:lnTo>
                    <a:pt x="939" y="754"/>
                  </a:lnTo>
                  <a:lnTo>
                    <a:pt x="959" y="791"/>
                  </a:lnTo>
                  <a:lnTo>
                    <a:pt x="979" y="828"/>
                  </a:lnTo>
                  <a:lnTo>
                    <a:pt x="997" y="866"/>
                  </a:lnTo>
                  <a:lnTo>
                    <a:pt x="1026" y="938"/>
                  </a:lnTo>
                  <a:lnTo>
                    <a:pt x="1053" y="1015"/>
                  </a:lnTo>
                  <a:lnTo>
                    <a:pt x="1075" y="1096"/>
                  </a:lnTo>
                  <a:lnTo>
                    <a:pt x="1095" y="1180"/>
                  </a:lnTo>
                  <a:lnTo>
                    <a:pt x="1110" y="1267"/>
                  </a:lnTo>
                  <a:lnTo>
                    <a:pt x="1121" y="1356"/>
                  </a:lnTo>
                  <a:lnTo>
                    <a:pt x="1130" y="1446"/>
                  </a:lnTo>
                  <a:lnTo>
                    <a:pt x="1134" y="1536"/>
                  </a:lnTo>
                  <a:lnTo>
                    <a:pt x="1134" y="1626"/>
                  </a:lnTo>
                  <a:lnTo>
                    <a:pt x="1131" y="1716"/>
                  </a:lnTo>
                  <a:lnTo>
                    <a:pt x="1122" y="1802"/>
                  </a:lnTo>
                  <a:lnTo>
                    <a:pt x="1111" y="1886"/>
                  </a:lnTo>
                  <a:lnTo>
                    <a:pt x="1096" y="1967"/>
                  </a:lnTo>
                  <a:lnTo>
                    <a:pt x="1076" y="2044"/>
                  </a:lnTo>
                  <a:lnTo>
                    <a:pt x="1053" y="2115"/>
                  </a:lnTo>
                  <a:lnTo>
                    <a:pt x="1025" y="2180"/>
                  </a:lnTo>
                  <a:lnTo>
                    <a:pt x="917" y="2127"/>
                  </a:lnTo>
                  <a:close/>
                </a:path>
              </a:pathLst>
            </a:custGeom>
            <a:solidFill>
              <a:srgbClr val="6B68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79" name="Freeform 477"/>
            <p:cNvSpPr/>
            <p:nvPr/>
          </p:nvSpPr>
          <p:spPr bwMode="auto">
            <a:xfrm>
              <a:off x="1122" y="3082"/>
              <a:ext cx="207" cy="202"/>
            </a:xfrm>
            <a:custGeom>
              <a:avLst/>
              <a:gdLst>
                <a:gd name="T0" fmla="*/ 0 w 4569"/>
                <a:gd name="T1" fmla="*/ 0 h 3641"/>
                <a:gd name="T2" fmla="*/ 0 w 4569"/>
                <a:gd name="T3" fmla="*/ 0 h 3641"/>
                <a:gd name="T4" fmla="*/ 0 w 4569"/>
                <a:gd name="T5" fmla="*/ 0 h 3641"/>
                <a:gd name="T6" fmla="*/ 0 w 4569"/>
                <a:gd name="T7" fmla="*/ 0 h 3641"/>
                <a:gd name="T8" fmla="*/ 0 w 4569"/>
                <a:gd name="T9" fmla="*/ 0 h 3641"/>
                <a:gd name="T10" fmla="*/ 0 60000 65536"/>
                <a:gd name="T11" fmla="*/ 0 60000 65536"/>
                <a:gd name="T12" fmla="*/ 0 60000 65536"/>
                <a:gd name="T13" fmla="*/ 0 60000 65536"/>
                <a:gd name="T14" fmla="*/ 0 60000 65536"/>
                <a:gd name="T15" fmla="*/ 0 w 4569"/>
                <a:gd name="T16" fmla="*/ 0 h 3641"/>
                <a:gd name="T17" fmla="*/ 4569 w 4569"/>
                <a:gd name="T18" fmla="*/ 3641 h 3641"/>
              </a:gdLst>
              <a:ahLst/>
              <a:cxnLst>
                <a:cxn ang="T10">
                  <a:pos x="T0" y="T1"/>
                </a:cxn>
                <a:cxn ang="T11">
                  <a:pos x="T2" y="T3"/>
                </a:cxn>
                <a:cxn ang="T12">
                  <a:pos x="T4" y="T5"/>
                </a:cxn>
                <a:cxn ang="T13">
                  <a:pos x="T6" y="T7"/>
                </a:cxn>
                <a:cxn ang="T14">
                  <a:pos x="T8" y="T9"/>
                </a:cxn>
              </a:cxnLst>
              <a:rect l="T15" t="T16" r="T17" b="T18"/>
              <a:pathLst>
                <a:path w="4569" h="3641">
                  <a:moveTo>
                    <a:pt x="0" y="1625"/>
                  </a:moveTo>
                  <a:lnTo>
                    <a:pt x="3650" y="0"/>
                  </a:lnTo>
                  <a:lnTo>
                    <a:pt x="4569" y="1997"/>
                  </a:lnTo>
                  <a:lnTo>
                    <a:pt x="873" y="3641"/>
                  </a:lnTo>
                  <a:lnTo>
                    <a:pt x="0" y="1625"/>
                  </a:lnTo>
                  <a:close/>
                </a:path>
              </a:pathLst>
            </a:custGeom>
            <a:solidFill>
              <a:srgbClr val="5459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80" name="Freeform 478"/>
            <p:cNvSpPr/>
            <p:nvPr/>
          </p:nvSpPr>
          <p:spPr bwMode="auto">
            <a:xfrm>
              <a:off x="1104" y="3024"/>
              <a:ext cx="271" cy="393"/>
            </a:xfrm>
            <a:custGeom>
              <a:avLst/>
              <a:gdLst>
                <a:gd name="T0" fmla="*/ 0 w 5957"/>
                <a:gd name="T1" fmla="*/ 0 h 7065"/>
                <a:gd name="T2" fmla="*/ 0 w 5957"/>
                <a:gd name="T3" fmla="*/ 0 h 7065"/>
                <a:gd name="T4" fmla="*/ 0 w 5957"/>
                <a:gd name="T5" fmla="*/ 0 h 7065"/>
                <a:gd name="T6" fmla="*/ 0 w 5957"/>
                <a:gd name="T7" fmla="*/ 0 h 7065"/>
                <a:gd name="T8" fmla="*/ 0 w 5957"/>
                <a:gd name="T9" fmla="*/ 0 h 7065"/>
                <a:gd name="T10" fmla="*/ 0 w 5957"/>
                <a:gd name="T11" fmla="*/ 0 h 7065"/>
                <a:gd name="T12" fmla="*/ 0 w 5957"/>
                <a:gd name="T13" fmla="*/ 0 h 7065"/>
                <a:gd name="T14" fmla="*/ 0 w 5957"/>
                <a:gd name="T15" fmla="*/ 0 h 7065"/>
                <a:gd name="T16" fmla="*/ 0 w 5957"/>
                <a:gd name="T17" fmla="*/ 0 h 7065"/>
                <a:gd name="T18" fmla="*/ 0 w 5957"/>
                <a:gd name="T19" fmla="*/ 0 h 7065"/>
                <a:gd name="T20" fmla="*/ 0 w 5957"/>
                <a:gd name="T21" fmla="*/ 0 h 7065"/>
                <a:gd name="T22" fmla="*/ 0 w 5957"/>
                <a:gd name="T23" fmla="*/ 0 h 7065"/>
                <a:gd name="T24" fmla="*/ 0 w 5957"/>
                <a:gd name="T25" fmla="*/ 0 h 7065"/>
                <a:gd name="T26" fmla="*/ 0 w 5957"/>
                <a:gd name="T27" fmla="*/ 0 h 7065"/>
                <a:gd name="T28" fmla="*/ 0 w 5957"/>
                <a:gd name="T29" fmla="*/ 0 h 7065"/>
                <a:gd name="T30" fmla="*/ 0 w 5957"/>
                <a:gd name="T31" fmla="*/ 0 h 7065"/>
                <a:gd name="T32" fmla="*/ 0 w 5957"/>
                <a:gd name="T33" fmla="*/ 0 h 7065"/>
                <a:gd name="T34" fmla="*/ 0 w 5957"/>
                <a:gd name="T35" fmla="*/ 0 h 7065"/>
                <a:gd name="T36" fmla="*/ 0 w 5957"/>
                <a:gd name="T37" fmla="*/ 0 h 7065"/>
                <a:gd name="T38" fmla="*/ 0 w 5957"/>
                <a:gd name="T39" fmla="*/ 0 h 7065"/>
                <a:gd name="T40" fmla="*/ 0 w 5957"/>
                <a:gd name="T41" fmla="*/ 0 h 7065"/>
                <a:gd name="T42" fmla="*/ 0 w 5957"/>
                <a:gd name="T43" fmla="*/ 0 h 7065"/>
                <a:gd name="T44" fmla="*/ 0 w 5957"/>
                <a:gd name="T45" fmla="*/ 0 h 7065"/>
                <a:gd name="T46" fmla="*/ 0 w 5957"/>
                <a:gd name="T47" fmla="*/ 0 h 7065"/>
                <a:gd name="T48" fmla="*/ 0 w 5957"/>
                <a:gd name="T49" fmla="*/ 0 h 7065"/>
                <a:gd name="T50" fmla="*/ 0 w 5957"/>
                <a:gd name="T51" fmla="*/ 0 h 7065"/>
                <a:gd name="T52" fmla="*/ 0 w 5957"/>
                <a:gd name="T53" fmla="*/ 0 h 7065"/>
                <a:gd name="T54" fmla="*/ 0 w 5957"/>
                <a:gd name="T55" fmla="*/ 0 h 7065"/>
                <a:gd name="T56" fmla="*/ 0 w 5957"/>
                <a:gd name="T57" fmla="*/ 0 h 7065"/>
                <a:gd name="T58" fmla="*/ 0 w 5957"/>
                <a:gd name="T59" fmla="*/ 0 h 7065"/>
                <a:gd name="T60" fmla="*/ 0 w 5957"/>
                <a:gd name="T61" fmla="*/ 0 h 7065"/>
                <a:gd name="T62" fmla="*/ 0 w 5957"/>
                <a:gd name="T63" fmla="*/ 0 h 7065"/>
                <a:gd name="T64" fmla="*/ 0 w 5957"/>
                <a:gd name="T65" fmla="*/ 0 h 7065"/>
                <a:gd name="T66" fmla="*/ 0 w 5957"/>
                <a:gd name="T67" fmla="*/ 0 h 7065"/>
                <a:gd name="T68" fmla="*/ 0 w 5957"/>
                <a:gd name="T69" fmla="*/ 0 h 7065"/>
                <a:gd name="T70" fmla="*/ 0 w 5957"/>
                <a:gd name="T71" fmla="*/ 0 h 7065"/>
                <a:gd name="T72" fmla="*/ 0 w 5957"/>
                <a:gd name="T73" fmla="*/ 0 h 70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57"/>
                <a:gd name="T112" fmla="*/ 0 h 7065"/>
                <a:gd name="T113" fmla="*/ 5957 w 5957"/>
                <a:gd name="T114" fmla="*/ 7065 h 70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57" h="7065">
                  <a:moveTo>
                    <a:pt x="2497" y="7056"/>
                  </a:moveTo>
                  <a:lnTo>
                    <a:pt x="5894" y="5432"/>
                  </a:lnTo>
                  <a:lnTo>
                    <a:pt x="5912" y="5421"/>
                  </a:lnTo>
                  <a:lnTo>
                    <a:pt x="5928" y="5406"/>
                  </a:lnTo>
                  <a:lnTo>
                    <a:pt x="5941" y="5388"/>
                  </a:lnTo>
                  <a:lnTo>
                    <a:pt x="5950" y="5368"/>
                  </a:lnTo>
                  <a:lnTo>
                    <a:pt x="5955" y="5347"/>
                  </a:lnTo>
                  <a:lnTo>
                    <a:pt x="5957" y="5325"/>
                  </a:lnTo>
                  <a:lnTo>
                    <a:pt x="5955" y="5303"/>
                  </a:lnTo>
                  <a:lnTo>
                    <a:pt x="5948" y="5282"/>
                  </a:lnTo>
                  <a:lnTo>
                    <a:pt x="3503" y="64"/>
                  </a:lnTo>
                  <a:lnTo>
                    <a:pt x="3492" y="46"/>
                  </a:lnTo>
                  <a:lnTo>
                    <a:pt x="3477" y="31"/>
                  </a:lnTo>
                  <a:lnTo>
                    <a:pt x="3460" y="18"/>
                  </a:lnTo>
                  <a:lnTo>
                    <a:pt x="3441" y="8"/>
                  </a:lnTo>
                  <a:lnTo>
                    <a:pt x="3420" y="2"/>
                  </a:lnTo>
                  <a:lnTo>
                    <a:pt x="3399" y="0"/>
                  </a:lnTo>
                  <a:lnTo>
                    <a:pt x="3377" y="2"/>
                  </a:lnTo>
                  <a:lnTo>
                    <a:pt x="3357" y="8"/>
                  </a:lnTo>
                  <a:lnTo>
                    <a:pt x="63" y="1486"/>
                  </a:lnTo>
                  <a:lnTo>
                    <a:pt x="45" y="1497"/>
                  </a:lnTo>
                  <a:lnTo>
                    <a:pt x="30" y="1512"/>
                  </a:lnTo>
                  <a:lnTo>
                    <a:pt x="16" y="1530"/>
                  </a:lnTo>
                  <a:lnTo>
                    <a:pt x="7" y="1550"/>
                  </a:lnTo>
                  <a:lnTo>
                    <a:pt x="2" y="1572"/>
                  </a:lnTo>
                  <a:lnTo>
                    <a:pt x="0" y="1594"/>
                  </a:lnTo>
                  <a:lnTo>
                    <a:pt x="3" y="1615"/>
                  </a:lnTo>
                  <a:lnTo>
                    <a:pt x="9" y="1636"/>
                  </a:lnTo>
                  <a:lnTo>
                    <a:pt x="2351" y="6999"/>
                  </a:lnTo>
                  <a:lnTo>
                    <a:pt x="2362" y="7018"/>
                  </a:lnTo>
                  <a:lnTo>
                    <a:pt x="2377" y="7034"/>
                  </a:lnTo>
                  <a:lnTo>
                    <a:pt x="2394" y="7048"/>
                  </a:lnTo>
                  <a:lnTo>
                    <a:pt x="2413" y="7057"/>
                  </a:lnTo>
                  <a:lnTo>
                    <a:pt x="2434" y="7063"/>
                  </a:lnTo>
                  <a:lnTo>
                    <a:pt x="2455" y="7065"/>
                  </a:lnTo>
                  <a:lnTo>
                    <a:pt x="2477" y="7063"/>
                  </a:lnTo>
                  <a:lnTo>
                    <a:pt x="2497" y="705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81" name="Freeform 479"/>
            <p:cNvSpPr/>
            <p:nvPr/>
          </p:nvSpPr>
          <p:spPr bwMode="auto">
            <a:xfrm>
              <a:off x="1104" y="3024"/>
              <a:ext cx="162" cy="99"/>
            </a:xfrm>
            <a:custGeom>
              <a:avLst/>
              <a:gdLst>
                <a:gd name="T0" fmla="*/ 0 w 3562"/>
                <a:gd name="T1" fmla="*/ 0 h 1773"/>
                <a:gd name="T2" fmla="*/ 0 w 3562"/>
                <a:gd name="T3" fmla="*/ 0 h 1773"/>
                <a:gd name="T4" fmla="*/ 0 w 3562"/>
                <a:gd name="T5" fmla="*/ 0 h 1773"/>
                <a:gd name="T6" fmla="*/ 0 w 3562"/>
                <a:gd name="T7" fmla="*/ 0 h 1773"/>
                <a:gd name="T8" fmla="*/ 0 w 3562"/>
                <a:gd name="T9" fmla="*/ 0 h 1773"/>
                <a:gd name="T10" fmla="*/ 0 w 3562"/>
                <a:gd name="T11" fmla="*/ 0 h 1773"/>
                <a:gd name="T12" fmla="*/ 0 w 3562"/>
                <a:gd name="T13" fmla="*/ 0 h 1773"/>
                <a:gd name="T14" fmla="*/ 0 w 3562"/>
                <a:gd name="T15" fmla="*/ 0 h 1773"/>
                <a:gd name="T16" fmla="*/ 0 w 3562"/>
                <a:gd name="T17" fmla="*/ 0 h 1773"/>
                <a:gd name="T18" fmla="*/ 0 w 3562"/>
                <a:gd name="T19" fmla="*/ 0 h 1773"/>
                <a:gd name="T20" fmla="*/ 0 w 3562"/>
                <a:gd name="T21" fmla="*/ 0 h 1773"/>
                <a:gd name="T22" fmla="*/ 0 w 3562"/>
                <a:gd name="T23" fmla="*/ 0 h 1773"/>
                <a:gd name="T24" fmla="*/ 0 w 3562"/>
                <a:gd name="T25" fmla="*/ 0 h 1773"/>
                <a:gd name="T26" fmla="*/ 0 w 3562"/>
                <a:gd name="T27" fmla="*/ 0 h 1773"/>
                <a:gd name="T28" fmla="*/ 0 w 3562"/>
                <a:gd name="T29" fmla="*/ 0 h 1773"/>
                <a:gd name="T30" fmla="*/ 0 w 3562"/>
                <a:gd name="T31" fmla="*/ 0 h 1773"/>
                <a:gd name="T32" fmla="*/ 0 w 3562"/>
                <a:gd name="T33" fmla="*/ 0 h 1773"/>
                <a:gd name="T34" fmla="*/ 0 w 3562"/>
                <a:gd name="T35" fmla="*/ 0 h 1773"/>
                <a:gd name="T36" fmla="*/ 0 w 3562"/>
                <a:gd name="T37" fmla="*/ 0 h 1773"/>
                <a:gd name="T38" fmla="*/ 0 w 3562"/>
                <a:gd name="T39" fmla="*/ 0 h 1773"/>
                <a:gd name="T40" fmla="*/ 0 w 3562"/>
                <a:gd name="T41" fmla="*/ 0 h 17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62"/>
                <a:gd name="T64" fmla="*/ 0 h 1773"/>
                <a:gd name="T65" fmla="*/ 3562 w 3562"/>
                <a:gd name="T66" fmla="*/ 1773 h 17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62" h="1773">
                  <a:moveTo>
                    <a:pt x="3562" y="1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68" y="1773"/>
                  </a:lnTo>
                  <a:lnTo>
                    <a:pt x="3562" y="183"/>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82" name="Freeform 480"/>
            <p:cNvSpPr/>
            <p:nvPr/>
          </p:nvSpPr>
          <p:spPr bwMode="auto">
            <a:xfrm>
              <a:off x="1104" y="3024"/>
              <a:ext cx="161" cy="97"/>
            </a:xfrm>
            <a:custGeom>
              <a:avLst/>
              <a:gdLst>
                <a:gd name="T0" fmla="*/ 0 w 3550"/>
                <a:gd name="T1" fmla="*/ 0 h 1748"/>
                <a:gd name="T2" fmla="*/ 0 w 3550"/>
                <a:gd name="T3" fmla="*/ 0 h 1748"/>
                <a:gd name="T4" fmla="*/ 0 w 3550"/>
                <a:gd name="T5" fmla="*/ 0 h 1748"/>
                <a:gd name="T6" fmla="*/ 0 w 3550"/>
                <a:gd name="T7" fmla="*/ 0 h 1748"/>
                <a:gd name="T8" fmla="*/ 0 w 3550"/>
                <a:gd name="T9" fmla="*/ 0 h 1748"/>
                <a:gd name="T10" fmla="*/ 0 w 3550"/>
                <a:gd name="T11" fmla="*/ 0 h 1748"/>
                <a:gd name="T12" fmla="*/ 0 w 3550"/>
                <a:gd name="T13" fmla="*/ 0 h 1748"/>
                <a:gd name="T14" fmla="*/ 0 w 3550"/>
                <a:gd name="T15" fmla="*/ 0 h 1748"/>
                <a:gd name="T16" fmla="*/ 0 w 3550"/>
                <a:gd name="T17" fmla="*/ 0 h 1748"/>
                <a:gd name="T18" fmla="*/ 0 w 3550"/>
                <a:gd name="T19" fmla="*/ 0 h 1748"/>
                <a:gd name="T20" fmla="*/ 0 w 3550"/>
                <a:gd name="T21" fmla="*/ 0 h 1748"/>
                <a:gd name="T22" fmla="*/ 0 w 3550"/>
                <a:gd name="T23" fmla="*/ 0 h 1748"/>
                <a:gd name="T24" fmla="*/ 0 w 3550"/>
                <a:gd name="T25" fmla="*/ 0 h 1748"/>
                <a:gd name="T26" fmla="*/ 0 w 3550"/>
                <a:gd name="T27" fmla="*/ 0 h 1748"/>
                <a:gd name="T28" fmla="*/ 0 w 3550"/>
                <a:gd name="T29" fmla="*/ 0 h 1748"/>
                <a:gd name="T30" fmla="*/ 0 w 3550"/>
                <a:gd name="T31" fmla="*/ 0 h 1748"/>
                <a:gd name="T32" fmla="*/ 0 w 3550"/>
                <a:gd name="T33" fmla="*/ 0 h 1748"/>
                <a:gd name="T34" fmla="*/ 0 w 3550"/>
                <a:gd name="T35" fmla="*/ 0 h 1748"/>
                <a:gd name="T36" fmla="*/ 0 w 3550"/>
                <a:gd name="T37" fmla="*/ 0 h 1748"/>
                <a:gd name="T38" fmla="*/ 0 w 3550"/>
                <a:gd name="T39" fmla="*/ 0 h 1748"/>
                <a:gd name="T40" fmla="*/ 0 w 3550"/>
                <a:gd name="T41" fmla="*/ 0 h 1748"/>
                <a:gd name="T42" fmla="*/ 0 w 3550"/>
                <a:gd name="T43" fmla="*/ 0 h 1748"/>
                <a:gd name="T44" fmla="*/ 0 w 3550"/>
                <a:gd name="T45" fmla="*/ 0 h 1748"/>
                <a:gd name="T46" fmla="*/ 0 w 3550"/>
                <a:gd name="T47" fmla="*/ 0 h 1748"/>
                <a:gd name="T48" fmla="*/ 0 w 3550"/>
                <a:gd name="T49" fmla="*/ 0 h 1748"/>
                <a:gd name="T50" fmla="*/ 0 w 3550"/>
                <a:gd name="T51" fmla="*/ 0 h 1748"/>
                <a:gd name="T52" fmla="*/ 0 w 3550"/>
                <a:gd name="T53" fmla="*/ 0 h 1748"/>
                <a:gd name="T54" fmla="*/ 0 w 3550"/>
                <a:gd name="T55" fmla="*/ 0 h 1748"/>
                <a:gd name="T56" fmla="*/ 0 w 3550"/>
                <a:gd name="T57" fmla="*/ 0 h 1748"/>
                <a:gd name="T58" fmla="*/ 0 w 3550"/>
                <a:gd name="T59" fmla="*/ 0 h 1748"/>
                <a:gd name="T60" fmla="*/ 0 w 3550"/>
                <a:gd name="T61" fmla="*/ 0 h 1748"/>
                <a:gd name="T62" fmla="*/ 0 w 3550"/>
                <a:gd name="T63" fmla="*/ 0 h 1748"/>
                <a:gd name="T64" fmla="*/ 0 w 3550"/>
                <a:gd name="T65" fmla="*/ 0 h 1748"/>
                <a:gd name="T66" fmla="*/ 0 w 3550"/>
                <a:gd name="T67" fmla="*/ 0 h 1748"/>
                <a:gd name="T68" fmla="*/ 0 w 3550"/>
                <a:gd name="T69" fmla="*/ 0 h 1748"/>
                <a:gd name="T70" fmla="*/ 0 w 3550"/>
                <a:gd name="T71" fmla="*/ 0 h 1748"/>
                <a:gd name="T72" fmla="*/ 0 w 3550"/>
                <a:gd name="T73" fmla="*/ 0 h 1748"/>
                <a:gd name="T74" fmla="*/ 0 w 3550"/>
                <a:gd name="T75" fmla="*/ 0 h 1748"/>
                <a:gd name="T76" fmla="*/ 0 w 3550"/>
                <a:gd name="T77" fmla="*/ 0 h 1748"/>
                <a:gd name="T78" fmla="*/ 0 w 3550"/>
                <a:gd name="T79" fmla="*/ 0 h 1748"/>
                <a:gd name="T80" fmla="*/ 0 w 3550"/>
                <a:gd name="T81" fmla="*/ 0 h 1748"/>
                <a:gd name="T82" fmla="*/ 0 w 3550"/>
                <a:gd name="T83" fmla="*/ 0 h 1748"/>
                <a:gd name="T84" fmla="*/ 0 w 3550"/>
                <a:gd name="T85" fmla="*/ 0 h 1748"/>
                <a:gd name="T86" fmla="*/ 0 w 3550"/>
                <a:gd name="T87" fmla="*/ 0 h 1748"/>
                <a:gd name="T88" fmla="*/ 0 w 3550"/>
                <a:gd name="T89" fmla="*/ 0 h 1748"/>
                <a:gd name="T90" fmla="*/ 0 w 3550"/>
                <a:gd name="T91" fmla="*/ 0 h 1748"/>
                <a:gd name="T92" fmla="*/ 0 w 3550"/>
                <a:gd name="T93" fmla="*/ 0 h 1748"/>
                <a:gd name="T94" fmla="*/ 0 w 3550"/>
                <a:gd name="T95" fmla="*/ 0 h 17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50"/>
                <a:gd name="T145" fmla="*/ 0 h 1748"/>
                <a:gd name="T146" fmla="*/ 3550 w 3550"/>
                <a:gd name="T147" fmla="*/ 1748 h 17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50" h="1748">
                  <a:moveTo>
                    <a:pt x="3550" y="163"/>
                  </a:moveTo>
                  <a:lnTo>
                    <a:pt x="3545" y="153"/>
                  </a:lnTo>
                  <a:lnTo>
                    <a:pt x="3541" y="144"/>
                  </a:lnTo>
                  <a:lnTo>
                    <a:pt x="3538" y="137"/>
                  </a:lnTo>
                  <a:lnTo>
                    <a:pt x="3533" y="130"/>
                  </a:lnTo>
                  <a:lnTo>
                    <a:pt x="3529" y="120"/>
                  </a:lnTo>
                  <a:lnTo>
                    <a:pt x="3523" y="108"/>
                  </a:lnTo>
                  <a:lnTo>
                    <a:pt x="3514" y="90"/>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1" y="1665"/>
                  </a:lnTo>
                  <a:lnTo>
                    <a:pt x="26" y="1673"/>
                  </a:lnTo>
                  <a:lnTo>
                    <a:pt x="31" y="1685"/>
                  </a:lnTo>
                  <a:lnTo>
                    <a:pt x="37" y="1699"/>
                  </a:lnTo>
                  <a:lnTo>
                    <a:pt x="46" y="1719"/>
                  </a:lnTo>
                  <a:lnTo>
                    <a:pt x="57" y="1748"/>
                  </a:lnTo>
                  <a:lnTo>
                    <a:pt x="162" y="1700"/>
                  </a:lnTo>
                  <a:lnTo>
                    <a:pt x="259" y="1656"/>
                  </a:lnTo>
                  <a:lnTo>
                    <a:pt x="348" y="1616"/>
                  </a:lnTo>
                  <a:lnTo>
                    <a:pt x="430" y="1579"/>
                  </a:lnTo>
                  <a:lnTo>
                    <a:pt x="508" y="1543"/>
                  </a:lnTo>
                  <a:lnTo>
                    <a:pt x="579" y="1511"/>
                  </a:lnTo>
                  <a:lnTo>
                    <a:pt x="648" y="1480"/>
                  </a:lnTo>
                  <a:lnTo>
                    <a:pt x="713" y="1451"/>
                  </a:lnTo>
                  <a:lnTo>
                    <a:pt x="776" y="1422"/>
                  </a:lnTo>
                  <a:lnTo>
                    <a:pt x="837" y="1395"/>
                  </a:lnTo>
                  <a:lnTo>
                    <a:pt x="898" y="1367"/>
                  </a:lnTo>
                  <a:lnTo>
                    <a:pt x="959" y="1340"/>
                  </a:lnTo>
                  <a:lnTo>
                    <a:pt x="1021" y="1311"/>
                  </a:lnTo>
                  <a:lnTo>
                    <a:pt x="1085" y="1282"/>
                  </a:lnTo>
                  <a:lnTo>
                    <a:pt x="1153" y="1251"/>
                  </a:lnTo>
                  <a:lnTo>
                    <a:pt x="1223" y="1220"/>
                  </a:lnTo>
                  <a:lnTo>
                    <a:pt x="1299" y="1186"/>
                  </a:lnTo>
                  <a:lnTo>
                    <a:pt x="1379" y="1149"/>
                  </a:lnTo>
                  <a:lnTo>
                    <a:pt x="1466" y="1110"/>
                  </a:lnTo>
                  <a:lnTo>
                    <a:pt x="1560" y="1067"/>
                  </a:lnTo>
                  <a:lnTo>
                    <a:pt x="1662" y="1020"/>
                  </a:lnTo>
                  <a:lnTo>
                    <a:pt x="1772" y="971"/>
                  </a:lnTo>
                  <a:lnTo>
                    <a:pt x="1892" y="916"/>
                  </a:lnTo>
                  <a:lnTo>
                    <a:pt x="2024" y="857"/>
                  </a:lnTo>
                  <a:lnTo>
                    <a:pt x="2166" y="792"/>
                  </a:lnTo>
                  <a:lnTo>
                    <a:pt x="2320" y="722"/>
                  </a:lnTo>
                  <a:lnTo>
                    <a:pt x="2488" y="646"/>
                  </a:lnTo>
                  <a:lnTo>
                    <a:pt x="2668" y="564"/>
                  </a:lnTo>
                  <a:lnTo>
                    <a:pt x="2864" y="474"/>
                  </a:lnTo>
                  <a:lnTo>
                    <a:pt x="3075" y="378"/>
                  </a:lnTo>
                  <a:lnTo>
                    <a:pt x="3304" y="275"/>
                  </a:lnTo>
                  <a:lnTo>
                    <a:pt x="3550" y="163"/>
                  </a:lnTo>
                  <a:close/>
                </a:path>
              </a:pathLst>
            </a:custGeom>
            <a:solidFill>
              <a:srgbClr val="BF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83" name="Freeform 481"/>
            <p:cNvSpPr/>
            <p:nvPr/>
          </p:nvSpPr>
          <p:spPr bwMode="auto">
            <a:xfrm>
              <a:off x="1104" y="3024"/>
              <a:ext cx="161" cy="96"/>
            </a:xfrm>
            <a:custGeom>
              <a:avLst/>
              <a:gdLst>
                <a:gd name="T0" fmla="*/ 0 w 3539"/>
                <a:gd name="T1" fmla="*/ 0 h 1724"/>
                <a:gd name="T2" fmla="*/ 0 w 3539"/>
                <a:gd name="T3" fmla="*/ 0 h 1724"/>
                <a:gd name="T4" fmla="*/ 0 w 3539"/>
                <a:gd name="T5" fmla="*/ 0 h 1724"/>
                <a:gd name="T6" fmla="*/ 0 w 3539"/>
                <a:gd name="T7" fmla="*/ 0 h 1724"/>
                <a:gd name="T8" fmla="*/ 0 w 3539"/>
                <a:gd name="T9" fmla="*/ 0 h 1724"/>
                <a:gd name="T10" fmla="*/ 0 w 3539"/>
                <a:gd name="T11" fmla="*/ 0 h 1724"/>
                <a:gd name="T12" fmla="*/ 0 w 3539"/>
                <a:gd name="T13" fmla="*/ 0 h 1724"/>
                <a:gd name="T14" fmla="*/ 0 w 3539"/>
                <a:gd name="T15" fmla="*/ 0 h 1724"/>
                <a:gd name="T16" fmla="*/ 0 w 3539"/>
                <a:gd name="T17" fmla="*/ 0 h 1724"/>
                <a:gd name="T18" fmla="*/ 0 w 3539"/>
                <a:gd name="T19" fmla="*/ 0 h 1724"/>
                <a:gd name="T20" fmla="*/ 0 w 3539"/>
                <a:gd name="T21" fmla="*/ 0 h 1724"/>
                <a:gd name="T22" fmla="*/ 0 w 3539"/>
                <a:gd name="T23" fmla="*/ 0 h 1724"/>
                <a:gd name="T24" fmla="*/ 0 w 3539"/>
                <a:gd name="T25" fmla="*/ 0 h 1724"/>
                <a:gd name="T26" fmla="*/ 0 w 3539"/>
                <a:gd name="T27" fmla="*/ 0 h 1724"/>
                <a:gd name="T28" fmla="*/ 0 w 3539"/>
                <a:gd name="T29" fmla="*/ 0 h 1724"/>
                <a:gd name="T30" fmla="*/ 0 w 3539"/>
                <a:gd name="T31" fmla="*/ 0 h 1724"/>
                <a:gd name="T32" fmla="*/ 0 w 3539"/>
                <a:gd name="T33" fmla="*/ 0 h 1724"/>
                <a:gd name="T34" fmla="*/ 0 w 3539"/>
                <a:gd name="T35" fmla="*/ 0 h 1724"/>
                <a:gd name="T36" fmla="*/ 0 w 3539"/>
                <a:gd name="T37" fmla="*/ 0 h 1724"/>
                <a:gd name="T38" fmla="*/ 0 w 3539"/>
                <a:gd name="T39" fmla="*/ 0 h 1724"/>
                <a:gd name="T40" fmla="*/ 0 w 3539"/>
                <a:gd name="T41" fmla="*/ 0 h 1724"/>
                <a:gd name="T42" fmla="*/ 0 w 3539"/>
                <a:gd name="T43" fmla="*/ 0 h 1724"/>
                <a:gd name="T44" fmla="*/ 0 w 3539"/>
                <a:gd name="T45" fmla="*/ 0 h 1724"/>
                <a:gd name="T46" fmla="*/ 0 w 3539"/>
                <a:gd name="T47" fmla="*/ 0 h 1724"/>
                <a:gd name="T48" fmla="*/ 0 w 3539"/>
                <a:gd name="T49" fmla="*/ 0 h 1724"/>
                <a:gd name="T50" fmla="*/ 0 w 3539"/>
                <a:gd name="T51" fmla="*/ 0 h 1724"/>
                <a:gd name="T52" fmla="*/ 0 w 3539"/>
                <a:gd name="T53" fmla="*/ 0 h 1724"/>
                <a:gd name="T54" fmla="*/ 0 w 3539"/>
                <a:gd name="T55" fmla="*/ 0 h 1724"/>
                <a:gd name="T56" fmla="*/ 0 w 3539"/>
                <a:gd name="T57" fmla="*/ 0 h 1724"/>
                <a:gd name="T58" fmla="*/ 0 w 3539"/>
                <a:gd name="T59" fmla="*/ 0 h 1724"/>
                <a:gd name="T60" fmla="*/ 0 w 3539"/>
                <a:gd name="T61" fmla="*/ 0 h 1724"/>
                <a:gd name="T62" fmla="*/ 0 w 3539"/>
                <a:gd name="T63" fmla="*/ 0 h 1724"/>
                <a:gd name="T64" fmla="*/ 0 w 3539"/>
                <a:gd name="T65" fmla="*/ 0 h 1724"/>
                <a:gd name="T66" fmla="*/ 0 w 3539"/>
                <a:gd name="T67" fmla="*/ 0 h 1724"/>
                <a:gd name="T68" fmla="*/ 0 w 3539"/>
                <a:gd name="T69" fmla="*/ 0 h 1724"/>
                <a:gd name="T70" fmla="*/ 0 w 3539"/>
                <a:gd name="T71" fmla="*/ 0 h 1724"/>
                <a:gd name="T72" fmla="*/ 0 w 3539"/>
                <a:gd name="T73" fmla="*/ 0 h 1724"/>
                <a:gd name="T74" fmla="*/ 0 w 3539"/>
                <a:gd name="T75" fmla="*/ 0 h 1724"/>
                <a:gd name="T76" fmla="*/ 0 w 3539"/>
                <a:gd name="T77" fmla="*/ 0 h 1724"/>
                <a:gd name="T78" fmla="*/ 0 w 3539"/>
                <a:gd name="T79" fmla="*/ 0 h 1724"/>
                <a:gd name="T80" fmla="*/ 0 w 3539"/>
                <a:gd name="T81" fmla="*/ 0 h 1724"/>
                <a:gd name="T82" fmla="*/ 0 w 3539"/>
                <a:gd name="T83" fmla="*/ 0 h 1724"/>
                <a:gd name="T84" fmla="*/ 0 w 3539"/>
                <a:gd name="T85" fmla="*/ 0 h 1724"/>
                <a:gd name="T86" fmla="*/ 0 w 3539"/>
                <a:gd name="T87" fmla="*/ 0 h 1724"/>
                <a:gd name="T88" fmla="*/ 0 w 3539"/>
                <a:gd name="T89" fmla="*/ 0 h 1724"/>
                <a:gd name="T90" fmla="*/ 0 w 3539"/>
                <a:gd name="T91" fmla="*/ 0 h 1724"/>
                <a:gd name="T92" fmla="*/ 0 w 3539"/>
                <a:gd name="T93" fmla="*/ 0 h 1724"/>
                <a:gd name="T94" fmla="*/ 0 w 3539"/>
                <a:gd name="T95" fmla="*/ 0 h 17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39"/>
                <a:gd name="T145" fmla="*/ 0 h 1724"/>
                <a:gd name="T146" fmla="*/ 3539 w 3539"/>
                <a:gd name="T147" fmla="*/ 1724 h 17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39" h="1724">
                  <a:moveTo>
                    <a:pt x="3539" y="143"/>
                  </a:moveTo>
                  <a:lnTo>
                    <a:pt x="3534" y="135"/>
                  </a:lnTo>
                  <a:lnTo>
                    <a:pt x="3531" y="129"/>
                  </a:lnTo>
                  <a:lnTo>
                    <a:pt x="3529" y="123"/>
                  </a:lnTo>
                  <a:lnTo>
                    <a:pt x="3526" y="117"/>
                  </a:lnTo>
                  <a:lnTo>
                    <a:pt x="3523" y="110"/>
                  </a:lnTo>
                  <a:lnTo>
                    <a:pt x="3518" y="99"/>
                  </a:lnTo>
                  <a:lnTo>
                    <a:pt x="3511" y="84"/>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3" y="1646"/>
                  </a:lnTo>
                  <a:lnTo>
                    <a:pt x="16" y="1652"/>
                  </a:lnTo>
                  <a:lnTo>
                    <a:pt x="19" y="1658"/>
                  </a:lnTo>
                  <a:lnTo>
                    <a:pt x="22" y="1666"/>
                  </a:lnTo>
                  <a:lnTo>
                    <a:pt x="26" y="1674"/>
                  </a:lnTo>
                  <a:lnTo>
                    <a:pt x="31" y="1686"/>
                  </a:lnTo>
                  <a:lnTo>
                    <a:pt x="37" y="1702"/>
                  </a:lnTo>
                  <a:lnTo>
                    <a:pt x="46" y="1724"/>
                  </a:lnTo>
                  <a:lnTo>
                    <a:pt x="151" y="1676"/>
                  </a:lnTo>
                  <a:lnTo>
                    <a:pt x="248" y="1633"/>
                  </a:lnTo>
                  <a:lnTo>
                    <a:pt x="337" y="1592"/>
                  </a:lnTo>
                  <a:lnTo>
                    <a:pt x="419" y="1555"/>
                  </a:lnTo>
                  <a:lnTo>
                    <a:pt x="497" y="1520"/>
                  </a:lnTo>
                  <a:lnTo>
                    <a:pt x="568" y="1488"/>
                  </a:lnTo>
                  <a:lnTo>
                    <a:pt x="637" y="1457"/>
                  </a:lnTo>
                  <a:lnTo>
                    <a:pt x="702" y="1427"/>
                  </a:lnTo>
                  <a:lnTo>
                    <a:pt x="765" y="1399"/>
                  </a:lnTo>
                  <a:lnTo>
                    <a:pt x="826" y="1372"/>
                  </a:lnTo>
                  <a:lnTo>
                    <a:pt x="886" y="1344"/>
                  </a:lnTo>
                  <a:lnTo>
                    <a:pt x="948" y="1316"/>
                  </a:lnTo>
                  <a:lnTo>
                    <a:pt x="1010" y="1288"/>
                  </a:lnTo>
                  <a:lnTo>
                    <a:pt x="1074" y="1259"/>
                  </a:lnTo>
                  <a:lnTo>
                    <a:pt x="1141" y="1229"/>
                  </a:lnTo>
                  <a:lnTo>
                    <a:pt x="1212" y="1197"/>
                  </a:lnTo>
                  <a:lnTo>
                    <a:pt x="1287" y="1163"/>
                  </a:lnTo>
                  <a:lnTo>
                    <a:pt x="1368" y="1126"/>
                  </a:lnTo>
                  <a:lnTo>
                    <a:pt x="1455" y="1087"/>
                  </a:lnTo>
                  <a:lnTo>
                    <a:pt x="1548" y="1045"/>
                  </a:lnTo>
                  <a:lnTo>
                    <a:pt x="1650" y="998"/>
                  </a:lnTo>
                  <a:lnTo>
                    <a:pt x="1761" y="949"/>
                  </a:lnTo>
                  <a:lnTo>
                    <a:pt x="1881" y="894"/>
                  </a:lnTo>
                  <a:lnTo>
                    <a:pt x="2013" y="835"/>
                  </a:lnTo>
                  <a:lnTo>
                    <a:pt x="2154" y="771"/>
                  </a:lnTo>
                  <a:lnTo>
                    <a:pt x="2308" y="700"/>
                  </a:lnTo>
                  <a:lnTo>
                    <a:pt x="2477" y="625"/>
                  </a:lnTo>
                  <a:lnTo>
                    <a:pt x="2657" y="543"/>
                  </a:lnTo>
                  <a:lnTo>
                    <a:pt x="2853" y="453"/>
                  </a:lnTo>
                  <a:lnTo>
                    <a:pt x="3064" y="357"/>
                  </a:lnTo>
                  <a:lnTo>
                    <a:pt x="3293" y="254"/>
                  </a:lnTo>
                  <a:lnTo>
                    <a:pt x="3539" y="143"/>
                  </a:lnTo>
                  <a:close/>
                </a:path>
              </a:pathLst>
            </a:custGeom>
            <a:solidFill>
              <a:srgbClr val="C9D1D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84" name="Freeform 482"/>
            <p:cNvSpPr/>
            <p:nvPr/>
          </p:nvSpPr>
          <p:spPr bwMode="auto">
            <a:xfrm>
              <a:off x="1104" y="3024"/>
              <a:ext cx="160" cy="94"/>
            </a:xfrm>
            <a:custGeom>
              <a:avLst/>
              <a:gdLst>
                <a:gd name="T0" fmla="*/ 0 w 3526"/>
                <a:gd name="T1" fmla="*/ 0 h 1698"/>
                <a:gd name="T2" fmla="*/ 0 w 3526"/>
                <a:gd name="T3" fmla="*/ 0 h 1698"/>
                <a:gd name="T4" fmla="*/ 0 w 3526"/>
                <a:gd name="T5" fmla="*/ 0 h 1698"/>
                <a:gd name="T6" fmla="*/ 0 w 3526"/>
                <a:gd name="T7" fmla="*/ 0 h 1698"/>
                <a:gd name="T8" fmla="*/ 0 w 3526"/>
                <a:gd name="T9" fmla="*/ 0 h 1698"/>
                <a:gd name="T10" fmla="*/ 0 w 3526"/>
                <a:gd name="T11" fmla="*/ 0 h 1698"/>
                <a:gd name="T12" fmla="*/ 0 w 3526"/>
                <a:gd name="T13" fmla="*/ 0 h 1698"/>
                <a:gd name="T14" fmla="*/ 0 w 3526"/>
                <a:gd name="T15" fmla="*/ 0 h 1698"/>
                <a:gd name="T16" fmla="*/ 0 w 3526"/>
                <a:gd name="T17" fmla="*/ 0 h 1698"/>
                <a:gd name="T18" fmla="*/ 0 w 3526"/>
                <a:gd name="T19" fmla="*/ 0 h 1698"/>
                <a:gd name="T20" fmla="*/ 0 w 3526"/>
                <a:gd name="T21" fmla="*/ 0 h 1698"/>
                <a:gd name="T22" fmla="*/ 0 w 3526"/>
                <a:gd name="T23" fmla="*/ 0 h 1698"/>
                <a:gd name="T24" fmla="*/ 0 w 3526"/>
                <a:gd name="T25" fmla="*/ 0 h 1698"/>
                <a:gd name="T26" fmla="*/ 0 w 3526"/>
                <a:gd name="T27" fmla="*/ 0 h 1698"/>
                <a:gd name="T28" fmla="*/ 0 w 3526"/>
                <a:gd name="T29" fmla="*/ 0 h 1698"/>
                <a:gd name="T30" fmla="*/ 0 w 3526"/>
                <a:gd name="T31" fmla="*/ 0 h 1698"/>
                <a:gd name="T32" fmla="*/ 0 w 3526"/>
                <a:gd name="T33" fmla="*/ 0 h 1698"/>
                <a:gd name="T34" fmla="*/ 0 w 3526"/>
                <a:gd name="T35" fmla="*/ 0 h 1698"/>
                <a:gd name="T36" fmla="*/ 0 w 3526"/>
                <a:gd name="T37" fmla="*/ 0 h 1698"/>
                <a:gd name="T38" fmla="*/ 0 w 3526"/>
                <a:gd name="T39" fmla="*/ 0 h 1698"/>
                <a:gd name="T40" fmla="*/ 0 w 3526"/>
                <a:gd name="T41" fmla="*/ 0 h 1698"/>
                <a:gd name="T42" fmla="*/ 0 w 3526"/>
                <a:gd name="T43" fmla="*/ 0 h 1698"/>
                <a:gd name="T44" fmla="*/ 0 w 3526"/>
                <a:gd name="T45" fmla="*/ 0 h 1698"/>
                <a:gd name="T46" fmla="*/ 0 w 3526"/>
                <a:gd name="T47" fmla="*/ 0 h 1698"/>
                <a:gd name="T48" fmla="*/ 0 w 3526"/>
                <a:gd name="T49" fmla="*/ 0 h 1698"/>
                <a:gd name="T50" fmla="*/ 0 w 3526"/>
                <a:gd name="T51" fmla="*/ 0 h 1698"/>
                <a:gd name="T52" fmla="*/ 0 w 3526"/>
                <a:gd name="T53" fmla="*/ 0 h 1698"/>
                <a:gd name="T54" fmla="*/ 0 w 3526"/>
                <a:gd name="T55" fmla="*/ 0 h 1698"/>
                <a:gd name="T56" fmla="*/ 0 w 3526"/>
                <a:gd name="T57" fmla="*/ 0 h 1698"/>
                <a:gd name="T58" fmla="*/ 0 w 3526"/>
                <a:gd name="T59" fmla="*/ 0 h 1698"/>
                <a:gd name="T60" fmla="*/ 0 w 3526"/>
                <a:gd name="T61" fmla="*/ 0 h 1698"/>
                <a:gd name="T62" fmla="*/ 0 w 3526"/>
                <a:gd name="T63" fmla="*/ 0 h 1698"/>
                <a:gd name="T64" fmla="*/ 0 w 3526"/>
                <a:gd name="T65" fmla="*/ 0 h 1698"/>
                <a:gd name="T66" fmla="*/ 0 w 3526"/>
                <a:gd name="T67" fmla="*/ 0 h 1698"/>
                <a:gd name="T68" fmla="*/ 0 w 3526"/>
                <a:gd name="T69" fmla="*/ 0 h 1698"/>
                <a:gd name="T70" fmla="*/ 0 w 3526"/>
                <a:gd name="T71" fmla="*/ 0 h 1698"/>
                <a:gd name="T72" fmla="*/ 0 w 3526"/>
                <a:gd name="T73" fmla="*/ 0 h 1698"/>
                <a:gd name="T74" fmla="*/ 0 w 3526"/>
                <a:gd name="T75" fmla="*/ 0 h 1698"/>
                <a:gd name="T76" fmla="*/ 0 w 3526"/>
                <a:gd name="T77" fmla="*/ 0 h 1698"/>
                <a:gd name="T78" fmla="*/ 0 w 3526"/>
                <a:gd name="T79" fmla="*/ 0 h 1698"/>
                <a:gd name="T80" fmla="*/ 0 w 3526"/>
                <a:gd name="T81" fmla="*/ 0 h 1698"/>
                <a:gd name="T82" fmla="*/ 0 w 3526"/>
                <a:gd name="T83" fmla="*/ 0 h 1698"/>
                <a:gd name="T84" fmla="*/ 0 w 3526"/>
                <a:gd name="T85" fmla="*/ 0 h 1698"/>
                <a:gd name="T86" fmla="*/ 0 w 3526"/>
                <a:gd name="T87" fmla="*/ 0 h 16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26"/>
                <a:gd name="T133" fmla="*/ 0 h 1698"/>
                <a:gd name="T134" fmla="*/ 3526 w 3526"/>
                <a:gd name="T135" fmla="*/ 1698 h 16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26" h="1698">
                  <a:moveTo>
                    <a:pt x="3526" y="123"/>
                  </a:moveTo>
                  <a:lnTo>
                    <a:pt x="3522" y="112"/>
                  </a:lnTo>
                  <a:lnTo>
                    <a:pt x="3518" y="103"/>
                  </a:lnTo>
                  <a:lnTo>
                    <a:pt x="3513" y="9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5" y="1671"/>
                  </a:lnTo>
                  <a:lnTo>
                    <a:pt x="36" y="1698"/>
                  </a:lnTo>
                  <a:lnTo>
                    <a:pt x="141" y="1651"/>
                  </a:lnTo>
                  <a:lnTo>
                    <a:pt x="237" y="1608"/>
                  </a:lnTo>
                  <a:lnTo>
                    <a:pt x="326" y="1568"/>
                  </a:lnTo>
                  <a:lnTo>
                    <a:pt x="409" y="1530"/>
                  </a:lnTo>
                  <a:lnTo>
                    <a:pt x="486" y="1496"/>
                  </a:lnTo>
                  <a:lnTo>
                    <a:pt x="558" y="1463"/>
                  </a:lnTo>
                  <a:lnTo>
                    <a:pt x="626" y="1433"/>
                  </a:lnTo>
                  <a:lnTo>
                    <a:pt x="691" y="1403"/>
                  </a:lnTo>
                  <a:lnTo>
                    <a:pt x="754" y="1375"/>
                  </a:lnTo>
                  <a:lnTo>
                    <a:pt x="815" y="1347"/>
                  </a:lnTo>
                  <a:lnTo>
                    <a:pt x="875" y="1320"/>
                  </a:lnTo>
                  <a:lnTo>
                    <a:pt x="936" y="1292"/>
                  </a:lnTo>
                  <a:lnTo>
                    <a:pt x="999" y="1264"/>
                  </a:lnTo>
                  <a:lnTo>
                    <a:pt x="1063" y="1236"/>
                  </a:lnTo>
                  <a:lnTo>
                    <a:pt x="1130" y="1205"/>
                  </a:lnTo>
                  <a:lnTo>
                    <a:pt x="1201" y="1173"/>
                  </a:lnTo>
                  <a:lnTo>
                    <a:pt x="1276" y="1140"/>
                  </a:lnTo>
                  <a:lnTo>
                    <a:pt x="1357" y="1103"/>
                  </a:lnTo>
                  <a:lnTo>
                    <a:pt x="1443" y="1064"/>
                  </a:lnTo>
                  <a:lnTo>
                    <a:pt x="1537" y="1022"/>
                  </a:lnTo>
                  <a:lnTo>
                    <a:pt x="1639" y="975"/>
                  </a:lnTo>
                  <a:lnTo>
                    <a:pt x="1749" y="926"/>
                  </a:lnTo>
                  <a:lnTo>
                    <a:pt x="1870" y="872"/>
                  </a:lnTo>
                  <a:lnTo>
                    <a:pt x="2000" y="813"/>
                  </a:lnTo>
                  <a:lnTo>
                    <a:pt x="2143" y="749"/>
                  </a:lnTo>
                  <a:lnTo>
                    <a:pt x="2297" y="679"/>
                  </a:lnTo>
                  <a:lnTo>
                    <a:pt x="2464" y="603"/>
                  </a:lnTo>
                  <a:lnTo>
                    <a:pt x="2646" y="521"/>
                  </a:lnTo>
                  <a:lnTo>
                    <a:pt x="2841" y="432"/>
                  </a:lnTo>
                  <a:lnTo>
                    <a:pt x="3053" y="337"/>
                  </a:lnTo>
                  <a:lnTo>
                    <a:pt x="3281" y="234"/>
                  </a:lnTo>
                  <a:lnTo>
                    <a:pt x="3526" y="123"/>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85" name="Freeform 483"/>
            <p:cNvSpPr/>
            <p:nvPr/>
          </p:nvSpPr>
          <p:spPr bwMode="auto">
            <a:xfrm>
              <a:off x="1104" y="3024"/>
              <a:ext cx="160" cy="93"/>
            </a:xfrm>
            <a:custGeom>
              <a:avLst/>
              <a:gdLst>
                <a:gd name="T0" fmla="*/ 0 w 3515"/>
                <a:gd name="T1" fmla="*/ 0 h 1674"/>
                <a:gd name="T2" fmla="*/ 0 w 3515"/>
                <a:gd name="T3" fmla="*/ 0 h 1674"/>
                <a:gd name="T4" fmla="*/ 0 w 3515"/>
                <a:gd name="T5" fmla="*/ 0 h 1674"/>
                <a:gd name="T6" fmla="*/ 0 w 3515"/>
                <a:gd name="T7" fmla="*/ 0 h 1674"/>
                <a:gd name="T8" fmla="*/ 0 w 3515"/>
                <a:gd name="T9" fmla="*/ 0 h 1674"/>
                <a:gd name="T10" fmla="*/ 0 w 3515"/>
                <a:gd name="T11" fmla="*/ 0 h 1674"/>
                <a:gd name="T12" fmla="*/ 0 w 3515"/>
                <a:gd name="T13" fmla="*/ 0 h 1674"/>
                <a:gd name="T14" fmla="*/ 0 w 3515"/>
                <a:gd name="T15" fmla="*/ 0 h 1674"/>
                <a:gd name="T16" fmla="*/ 0 w 3515"/>
                <a:gd name="T17" fmla="*/ 0 h 1674"/>
                <a:gd name="T18" fmla="*/ 0 w 3515"/>
                <a:gd name="T19" fmla="*/ 0 h 1674"/>
                <a:gd name="T20" fmla="*/ 0 w 3515"/>
                <a:gd name="T21" fmla="*/ 0 h 1674"/>
                <a:gd name="T22" fmla="*/ 0 w 3515"/>
                <a:gd name="T23" fmla="*/ 0 h 1674"/>
                <a:gd name="T24" fmla="*/ 0 w 3515"/>
                <a:gd name="T25" fmla="*/ 0 h 1674"/>
                <a:gd name="T26" fmla="*/ 0 w 3515"/>
                <a:gd name="T27" fmla="*/ 0 h 1674"/>
                <a:gd name="T28" fmla="*/ 0 w 3515"/>
                <a:gd name="T29" fmla="*/ 0 h 1674"/>
                <a:gd name="T30" fmla="*/ 0 w 3515"/>
                <a:gd name="T31" fmla="*/ 0 h 1674"/>
                <a:gd name="T32" fmla="*/ 0 w 3515"/>
                <a:gd name="T33" fmla="*/ 0 h 1674"/>
                <a:gd name="T34" fmla="*/ 0 w 3515"/>
                <a:gd name="T35" fmla="*/ 0 h 1674"/>
                <a:gd name="T36" fmla="*/ 0 w 3515"/>
                <a:gd name="T37" fmla="*/ 0 h 1674"/>
                <a:gd name="T38" fmla="*/ 0 w 3515"/>
                <a:gd name="T39" fmla="*/ 0 h 1674"/>
                <a:gd name="T40" fmla="*/ 0 w 3515"/>
                <a:gd name="T41" fmla="*/ 0 h 1674"/>
                <a:gd name="T42" fmla="*/ 0 w 3515"/>
                <a:gd name="T43" fmla="*/ 0 h 1674"/>
                <a:gd name="T44" fmla="*/ 0 w 3515"/>
                <a:gd name="T45" fmla="*/ 0 h 1674"/>
                <a:gd name="T46" fmla="*/ 0 w 3515"/>
                <a:gd name="T47" fmla="*/ 0 h 1674"/>
                <a:gd name="T48" fmla="*/ 0 w 3515"/>
                <a:gd name="T49" fmla="*/ 0 h 1674"/>
                <a:gd name="T50" fmla="*/ 0 w 3515"/>
                <a:gd name="T51" fmla="*/ 0 h 1674"/>
                <a:gd name="T52" fmla="*/ 0 w 3515"/>
                <a:gd name="T53" fmla="*/ 0 h 1674"/>
                <a:gd name="T54" fmla="*/ 0 w 3515"/>
                <a:gd name="T55" fmla="*/ 0 h 1674"/>
                <a:gd name="T56" fmla="*/ 0 w 3515"/>
                <a:gd name="T57" fmla="*/ 0 h 1674"/>
                <a:gd name="T58" fmla="*/ 0 w 3515"/>
                <a:gd name="T59" fmla="*/ 0 h 1674"/>
                <a:gd name="T60" fmla="*/ 0 w 3515"/>
                <a:gd name="T61" fmla="*/ 0 h 1674"/>
                <a:gd name="T62" fmla="*/ 0 w 3515"/>
                <a:gd name="T63" fmla="*/ 0 h 1674"/>
                <a:gd name="T64" fmla="*/ 0 w 3515"/>
                <a:gd name="T65" fmla="*/ 0 h 1674"/>
                <a:gd name="T66" fmla="*/ 0 w 3515"/>
                <a:gd name="T67" fmla="*/ 0 h 1674"/>
                <a:gd name="T68" fmla="*/ 0 w 3515"/>
                <a:gd name="T69" fmla="*/ 0 h 1674"/>
                <a:gd name="T70" fmla="*/ 0 w 3515"/>
                <a:gd name="T71" fmla="*/ 0 h 1674"/>
                <a:gd name="T72" fmla="*/ 0 w 3515"/>
                <a:gd name="T73" fmla="*/ 0 h 1674"/>
                <a:gd name="T74" fmla="*/ 0 w 3515"/>
                <a:gd name="T75" fmla="*/ 0 h 1674"/>
                <a:gd name="T76" fmla="*/ 0 w 3515"/>
                <a:gd name="T77" fmla="*/ 0 h 1674"/>
                <a:gd name="T78" fmla="*/ 0 w 3515"/>
                <a:gd name="T79" fmla="*/ 0 h 1674"/>
                <a:gd name="T80" fmla="*/ 0 w 3515"/>
                <a:gd name="T81" fmla="*/ 0 h 1674"/>
                <a:gd name="T82" fmla="*/ 0 w 3515"/>
                <a:gd name="T83" fmla="*/ 0 h 1674"/>
                <a:gd name="T84" fmla="*/ 0 w 3515"/>
                <a:gd name="T85" fmla="*/ 0 h 1674"/>
                <a:gd name="T86" fmla="*/ 0 w 3515"/>
                <a:gd name="T87" fmla="*/ 0 h 16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15"/>
                <a:gd name="T133" fmla="*/ 0 h 1674"/>
                <a:gd name="T134" fmla="*/ 3515 w 3515"/>
                <a:gd name="T135" fmla="*/ 1674 h 16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15" h="1674">
                  <a:moveTo>
                    <a:pt x="3515" y="103"/>
                  </a:moveTo>
                  <a:lnTo>
                    <a:pt x="3513" y="96"/>
                  </a:lnTo>
                  <a:lnTo>
                    <a:pt x="3511" y="91"/>
                  </a:lnTo>
                  <a:lnTo>
                    <a:pt x="3508" y="8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2" y="1644"/>
                  </a:lnTo>
                  <a:lnTo>
                    <a:pt x="15" y="1649"/>
                  </a:lnTo>
                  <a:lnTo>
                    <a:pt x="18" y="1657"/>
                  </a:lnTo>
                  <a:lnTo>
                    <a:pt x="25" y="1674"/>
                  </a:lnTo>
                  <a:lnTo>
                    <a:pt x="130" y="1627"/>
                  </a:lnTo>
                  <a:lnTo>
                    <a:pt x="225" y="1583"/>
                  </a:lnTo>
                  <a:lnTo>
                    <a:pt x="315" y="1543"/>
                  </a:lnTo>
                  <a:lnTo>
                    <a:pt x="398" y="1506"/>
                  </a:lnTo>
                  <a:lnTo>
                    <a:pt x="474" y="1472"/>
                  </a:lnTo>
                  <a:lnTo>
                    <a:pt x="547" y="1439"/>
                  </a:lnTo>
                  <a:lnTo>
                    <a:pt x="615" y="1408"/>
                  </a:lnTo>
                  <a:lnTo>
                    <a:pt x="679" y="1379"/>
                  </a:lnTo>
                  <a:lnTo>
                    <a:pt x="743" y="1352"/>
                  </a:lnTo>
                  <a:lnTo>
                    <a:pt x="804" y="1324"/>
                  </a:lnTo>
                  <a:lnTo>
                    <a:pt x="864" y="1297"/>
                  </a:lnTo>
                  <a:lnTo>
                    <a:pt x="925" y="1269"/>
                  </a:lnTo>
                  <a:lnTo>
                    <a:pt x="987" y="1241"/>
                  </a:lnTo>
                  <a:lnTo>
                    <a:pt x="1052" y="1212"/>
                  </a:lnTo>
                  <a:lnTo>
                    <a:pt x="1119" y="1182"/>
                  </a:lnTo>
                  <a:lnTo>
                    <a:pt x="1189" y="1150"/>
                  </a:lnTo>
                  <a:lnTo>
                    <a:pt x="1265" y="1116"/>
                  </a:lnTo>
                  <a:lnTo>
                    <a:pt x="1345" y="1081"/>
                  </a:lnTo>
                  <a:lnTo>
                    <a:pt x="1432" y="1042"/>
                  </a:lnTo>
                  <a:lnTo>
                    <a:pt x="1526" y="999"/>
                  </a:lnTo>
                  <a:lnTo>
                    <a:pt x="1628" y="953"/>
                  </a:lnTo>
                  <a:lnTo>
                    <a:pt x="1738" y="903"/>
                  </a:lnTo>
                  <a:lnTo>
                    <a:pt x="1859" y="850"/>
                  </a:lnTo>
                  <a:lnTo>
                    <a:pt x="1989" y="791"/>
                  </a:lnTo>
                  <a:lnTo>
                    <a:pt x="2132" y="726"/>
                  </a:lnTo>
                  <a:lnTo>
                    <a:pt x="2286" y="657"/>
                  </a:lnTo>
                  <a:lnTo>
                    <a:pt x="2453" y="582"/>
                  </a:lnTo>
                  <a:lnTo>
                    <a:pt x="2635" y="500"/>
                  </a:lnTo>
                  <a:lnTo>
                    <a:pt x="2830" y="412"/>
                  </a:lnTo>
                  <a:lnTo>
                    <a:pt x="3042" y="316"/>
                  </a:lnTo>
                  <a:lnTo>
                    <a:pt x="3269" y="214"/>
                  </a:lnTo>
                  <a:lnTo>
                    <a:pt x="3515" y="103"/>
                  </a:lnTo>
                  <a:close/>
                </a:path>
              </a:pathLst>
            </a:custGeom>
            <a:solidFill>
              <a:srgbClr val="D6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86" name="Freeform 484"/>
            <p:cNvSpPr/>
            <p:nvPr/>
          </p:nvSpPr>
          <p:spPr bwMode="auto">
            <a:xfrm>
              <a:off x="1104" y="3024"/>
              <a:ext cx="159" cy="92"/>
            </a:xfrm>
            <a:custGeom>
              <a:avLst/>
              <a:gdLst>
                <a:gd name="T0" fmla="*/ 0 w 3503"/>
                <a:gd name="T1" fmla="*/ 0 h 1649"/>
                <a:gd name="T2" fmla="*/ 0 w 3503"/>
                <a:gd name="T3" fmla="*/ 0 h 1649"/>
                <a:gd name="T4" fmla="*/ 0 w 3503"/>
                <a:gd name="T5" fmla="*/ 0 h 1649"/>
                <a:gd name="T6" fmla="*/ 0 w 3503"/>
                <a:gd name="T7" fmla="*/ 0 h 1649"/>
                <a:gd name="T8" fmla="*/ 0 w 3503"/>
                <a:gd name="T9" fmla="*/ 0 h 1649"/>
                <a:gd name="T10" fmla="*/ 0 w 3503"/>
                <a:gd name="T11" fmla="*/ 0 h 1649"/>
                <a:gd name="T12" fmla="*/ 0 w 3503"/>
                <a:gd name="T13" fmla="*/ 0 h 1649"/>
                <a:gd name="T14" fmla="*/ 0 w 3503"/>
                <a:gd name="T15" fmla="*/ 0 h 1649"/>
                <a:gd name="T16" fmla="*/ 0 w 3503"/>
                <a:gd name="T17" fmla="*/ 0 h 1649"/>
                <a:gd name="T18" fmla="*/ 0 w 3503"/>
                <a:gd name="T19" fmla="*/ 0 h 1649"/>
                <a:gd name="T20" fmla="*/ 0 w 3503"/>
                <a:gd name="T21" fmla="*/ 0 h 1649"/>
                <a:gd name="T22" fmla="*/ 0 w 3503"/>
                <a:gd name="T23" fmla="*/ 0 h 1649"/>
                <a:gd name="T24" fmla="*/ 0 w 3503"/>
                <a:gd name="T25" fmla="*/ 0 h 1649"/>
                <a:gd name="T26" fmla="*/ 0 w 3503"/>
                <a:gd name="T27" fmla="*/ 0 h 1649"/>
                <a:gd name="T28" fmla="*/ 0 w 3503"/>
                <a:gd name="T29" fmla="*/ 0 h 1649"/>
                <a:gd name="T30" fmla="*/ 0 w 3503"/>
                <a:gd name="T31" fmla="*/ 0 h 1649"/>
                <a:gd name="T32" fmla="*/ 0 w 3503"/>
                <a:gd name="T33" fmla="*/ 0 h 1649"/>
                <a:gd name="T34" fmla="*/ 0 w 3503"/>
                <a:gd name="T35" fmla="*/ 0 h 1649"/>
                <a:gd name="T36" fmla="*/ 0 w 3503"/>
                <a:gd name="T37" fmla="*/ 0 h 1649"/>
                <a:gd name="T38" fmla="*/ 0 w 3503"/>
                <a:gd name="T39" fmla="*/ 0 h 1649"/>
                <a:gd name="T40" fmla="*/ 0 w 3503"/>
                <a:gd name="T41" fmla="*/ 0 h 16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03"/>
                <a:gd name="T64" fmla="*/ 0 h 1649"/>
                <a:gd name="T65" fmla="*/ 3503 w 3503"/>
                <a:gd name="T66" fmla="*/ 1649 h 16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03" h="1649">
                  <a:moveTo>
                    <a:pt x="3503" y="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13" y="1649"/>
                  </a:lnTo>
                  <a:lnTo>
                    <a:pt x="3503" y="83"/>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87" name="Freeform 485"/>
            <p:cNvSpPr/>
            <p:nvPr/>
          </p:nvSpPr>
          <p:spPr bwMode="auto">
            <a:xfrm>
              <a:off x="1277" y="3064"/>
              <a:ext cx="2" cy="3"/>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7"/>
                  </a:lnTo>
                  <a:lnTo>
                    <a:pt x="26" y="13"/>
                  </a:lnTo>
                  <a:lnTo>
                    <a:pt x="28" y="21"/>
                  </a:lnTo>
                  <a:lnTo>
                    <a:pt x="27" y="29"/>
                  </a:lnTo>
                  <a:lnTo>
                    <a:pt x="23" y="35"/>
                  </a:lnTo>
                  <a:lnTo>
                    <a:pt x="16" y="40"/>
                  </a:lnTo>
                  <a:lnTo>
                    <a:pt x="0" y="2"/>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88" name="Freeform 486"/>
            <p:cNvSpPr/>
            <p:nvPr/>
          </p:nvSpPr>
          <p:spPr bwMode="auto">
            <a:xfrm>
              <a:off x="1118" y="3064"/>
              <a:ext cx="160" cy="90"/>
            </a:xfrm>
            <a:custGeom>
              <a:avLst/>
              <a:gdLst>
                <a:gd name="T0" fmla="*/ 0 w 3529"/>
                <a:gd name="T1" fmla="*/ 0 h 1614"/>
                <a:gd name="T2" fmla="*/ 0 w 3529"/>
                <a:gd name="T3" fmla="*/ 0 h 1614"/>
                <a:gd name="T4" fmla="*/ 0 w 3529"/>
                <a:gd name="T5" fmla="*/ 0 h 1614"/>
                <a:gd name="T6" fmla="*/ 0 w 3529"/>
                <a:gd name="T7" fmla="*/ 0 h 1614"/>
                <a:gd name="T8" fmla="*/ 0 w 3529"/>
                <a:gd name="T9" fmla="*/ 0 h 1614"/>
                <a:gd name="T10" fmla="*/ 0 w 3529"/>
                <a:gd name="T11" fmla="*/ 0 h 1614"/>
                <a:gd name="T12" fmla="*/ 0 60000 65536"/>
                <a:gd name="T13" fmla="*/ 0 60000 65536"/>
                <a:gd name="T14" fmla="*/ 0 60000 65536"/>
                <a:gd name="T15" fmla="*/ 0 60000 65536"/>
                <a:gd name="T16" fmla="*/ 0 60000 65536"/>
                <a:gd name="T17" fmla="*/ 0 60000 65536"/>
                <a:gd name="T18" fmla="*/ 0 w 3529"/>
                <a:gd name="T19" fmla="*/ 0 h 1614"/>
                <a:gd name="T20" fmla="*/ 3529 w 3529"/>
                <a:gd name="T21" fmla="*/ 1614 h 1614"/>
              </a:gdLst>
              <a:ahLst/>
              <a:cxnLst>
                <a:cxn ang="T12">
                  <a:pos x="T0" y="T1"/>
                </a:cxn>
                <a:cxn ang="T13">
                  <a:pos x="T2" y="T3"/>
                </a:cxn>
                <a:cxn ang="T14">
                  <a:pos x="T4" y="T5"/>
                </a:cxn>
                <a:cxn ang="T15">
                  <a:pos x="T6" y="T7"/>
                </a:cxn>
                <a:cxn ang="T16">
                  <a:pos x="T8" y="T9"/>
                </a:cxn>
                <a:cxn ang="T17">
                  <a:pos x="T10" y="T11"/>
                </a:cxn>
              </a:cxnLst>
              <a:rect l="T18" t="T19" r="T20" b="T21"/>
              <a:pathLst>
                <a:path w="3529" h="1614">
                  <a:moveTo>
                    <a:pt x="8" y="1596"/>
                  </a:moveTo>
                  <a:lnTo>
                    <a:pt x="0" y="1577"/>
                  </a:lnTo>
                  <a:lnTo>
                    <a:pt x="3513" y="0"/>
                  </a:lnTo>
                  <a:lnTo>
                    <a:pt x="3529" y="38"/>
                  </a:lnTo>
                  <a:lnTo>
                    <a:pt x="16" y="1614"/>
                  </a:lnTo>
                  <a:lnTo>
                    <a:pt x="8" y="1596"/>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89" name="Freeform 487"/>
            <p:cNvSpPr/>
            <p:nvPr/>
          </p:nvSpPr>
          <p:spPr bwMode="auto">
            <a:xfrm>
              <a:off x="1117" y="3152"/>
              <a:ext cx="1"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28" y="37"/>
                  </a:moveTo>
                  <a:lnTo>
                    <a:pt x="19" y="40"/>
                  </a:lnTo>
                  <a:lnTo>
                    <a:pt x="12" y="37"/>
                  </a:lnTo>
                  <a:lnTo>
                    <a:pt x="6" y="33"/>
                  </a:lnTo>
                  <a:lnTo>
                    <a:pt x="2" y="26"/>
                  </a:lnTo>
                  <a:lnTo>
                    <a:pt x="0" y="19"/>
                  </a:lnTo>
                  <a:lnTo>
                    <a:pt x="1" y="11"/>
                  </a:lnTo>
                  <a:lnTo>
                    <a:pt x="5" y="5"/>
                  </a:lnTo>
                  <a:lnTo>
                    <a:pt x="12" y="0"/>
                  </a:lnTo>
                  <a:lnTo>
                    <a:pt x="28" y="37"/>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90" name="Freeform 488"/>
            <p:cNvSpPr/>
            <p:nvPr/>
          </p:nvSpPr>
          <p:spPr bwMode="auto">
            <a:xfrm>
              <a:off x="1281" y="3075"/>
              <a:ext cx="2" cy="2"/>
            </a:xfrm>
            <a:custGeom>
              <a:avLst/>
              <a:gdLst>
                <a:gd name="T0" fmla="*/ 0 w 28"/>
                <a:gd name="T1" fmla="*/ 0 h 40"/>
                <a:gd name="T2" fmla="*/ 0 w 28"/>
                <a:gd name="T3" fmla="*/ 0 h 40"/>
                <a:gd name="T4" fmla="*/ 0 w 28"/>
                <a:gd name="T5" fmla="*/ 0 h 40"/>
                <a:gd name="T6" fmla="*/ 0 w 28"/>
                <a:gd name="T7" fmla="*/ 0 h 40"/>
                <a:gd name="T8" fmla="*/ 0 w 28"/>
                <a:gd name="T9" fmla="*/ 0 h 40"/>
                <a:gd name="T10" fmla="*/ 0 w 28"/>
                <a:gd name="T11" fmla="*/ 0 h 40"/>
                <a:gd name="T12" fmla="*/ 0 w 28"/>
                <a:gd name="T13" fmla="*/ 0 h 40"/>
                <a:gd name="T14" fmla="*/ 0 w 28"/>
                <a:gd name="T15" fmla="*/ 0 h 40"/>
                <a:gd name="T16" fmla="*/ 0 w 28"/>
                <a:gd name="T17" fmla="*/ 0 h 40"/>
                <a:gd name="T18" fmla="*/ 0 w 28"/>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0" y="2"/>
                  </a:moveTo>
                  <a:lnTo>
                    <a:pt x="9" y="0"/>
                  </a:lnTo>
                  <a:lnTo>
                    <a:pt x="16" y="2"/>
                  </a:lnTo>
                  <a:lnTo>
                    <a:pt x="22" y="6"/>
                  </a:lnTo>
                  <a:lnTo>
                    <a:pt x="26" y="13"/>
                  </a:lnTo>
                  <a:lnTo>
                    <a:pt x="28" y="21"/>
                  </a:lnTo>
                  <a:lnTo>
                    <a:pt x="27" y="29"/>
                  </a:lnTo>
                  <a:lnTo>
                    <a:pt x="23" y="35"/>
                  </a:lnTo>
                  <a:lnTo>
                    <a:pt x="16" y="40"/>
                  </a:lnTo>
                  <a:lnTo>
                    <a:pt x="0" y="2"/>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91" name="Freeform 489"/>
            <p:cNvSpPr/>
            <p:nvPr/>
          </p:nvSpPr>
          <p:spPr bwMode="auto">
            <a:xfrm>
              <a:off x="1121" y="3075"/>
              <a:ext cx="161" cy="91"/>
            </a:xfrm>
            <a:custGeom>
              <a:avLst/>
              <a:gdLst>
                <a:gd name="T0" fmla="*/ 0 w 3547"/>
                <a:gd name="T1" fmla="*/ 0 h 1633"/>
                <a:gd name="T2" fmla="*/ 0 w 3547"/>
                <a:gd name="T3" fmla="*/ 0 h 1633"/>
                <a:gd name="T4" fmla="*/ 0 w 3547"/>
                <a:gd name="T5" fmla="*/ 0 h 1633"/>
                <a:gd name="T6" fmla="*/ 0 w 3547"/>
                <a:gd name="T7" fmla="*/ 0 h 1633"/>
                <a:gd name="T8" fmla="*/ 0 w 3547"/>
                <a:gd name="T9" fmla="*/ 0 h 1633"/>
                <a:gd name="T10" fmla="*/ 0 w 3547"/>
                <a:gd name="T11" fmla="*/ 0 h 1633"/>
                <a:gd name="T12" fmla="*/ 0 60000 65536"/>
                <a:gd name="T13" fmla="*/ 0 60000 65536"/>
                <a:gd name="T14" fmla="*/ 0 60000 65536"/>
                <a:gd name="T15" fmla="*/ 0 60000 65536"/>
                <a:gd name="T16" fmla="*/ 0 60000 65536"/>
                <a:gd name="T17" fmla="*/ 0 60000 65536"/>
                <a:gd name="T18" fmla="*/ 0 w 3547"/>
                <a:gd name="T19" fmla="*/ 0 h 1633"/>
                <a:gd name="T20" fmla="*/ 3547 w 3547"/>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3547" h="1633">
                  <a:moveTo>
                    <a:pt x="8" y="1614"/>
                  </a:moveTo>
                  <a:lnTo>
                    <a:pt x="0" y="1595"/>
                  </a:lnTo>
                  <a:lnTo>
                    <a:pt x="3531" y="0"/>
                  </a:lnTo>
                  <a:lnTo>
                    <a:pt x="3547" y="38"/>
                  </a:lnTo>
                  <a:lnTo>
                    <a:pt x="17" y="1633"/>
                  </a:lnTo>
                  <a:lnTo>
                    <a:pt x="8" y="1614"/>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92" name="Freeform 490"/>
            <p:cNvSpPr/>
            <p:nvPr/>
          </p:nvSpPr>
          <p:spPr bwMode="auto">
            <a:xfrm>
              <a:off x="1120" y="3164"/>
              <a:ext cx="2" cy="2"/>
            </a:xfrm>
            <a:custGeom>
              <a:avLst/>
              <a:gdLst>
                <a:gd name="T0" fmla="*/ 0 w 29"/>
                <a:gd name="T1" fmla="*/ 0 h 40"/>
                <a:gd name="T2" fmla="*/ 0 w 29"/>
                <a:gd name="T3" fmla="*/ 0 h 40"/>
                <a:gd name="T4" fmla="*/ 0 w 29"/>
                <a:gd name="T5" fmla="*/ 0 h 40"/>
                <a:gd name="T6" fmla="*/ 0 w 29"/>
                <a:gd name="T7" fmla="*/ 0 h 40"/>
                <a:gd name="T8" fmla="*/ 0 w 29"/>
                <a:gd name="T9" fmla="*/ 0 h 40"/>
                <a:gd name="T10" fmla="*/ 0 w 29"/>
                <a:gd name="T11" fmla="*/ 0 h 40"/>
                <a:gd name="T12" fmla="*/ 0 w 29"/>
                <a:gd name="T13" fmla="*/ 0 h 40"/>
                <a:gd name="T14" fmla="*/ 0 w 29"/>
                <a:gd name="T15" fmla="*/ 0 h 40"/>
                <a:gd name="T16" fmla="*/ 0 w 29"/>
                <a:gd name="T17" fmla="*/ 0 h 40"/>
                <a:gd name="T18" fmla="*/ 0 w 29"/>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29" y="38"/>
                  </a:moveTo>
                  <a:lnTo>
                    <a:pt x="19" y="40"/>
                  </a:lnTo>
                  <a:lnTo>
                    <a:pt x="12" y="38"/>
                  </a:lnTo>
                  <a:lnTo>
                    <a:pt x="6" y="34"/>
                  </a:lnTo>
                  <a:lnTo>
                    <a:pt x="2" y="27"/>
                  </a:lnTo>
                  <a:lnTo>
                    <a:pt x="0" y="19"/>
                  </a:lnTo>
                  <a:lnTo>
                    <a:pt x="1" y="12"/>
                  </a:lnTo>
                  <a:lnTo>
                    <a:pt x="5" y="6"/>
                  </a:lnTo>
                  <a:lnTo>
                    <a:pt x="12" y="0"/>
                  </a:lnTo>
                  <a:lnTo>
                    <a:pt x="29" y="38"/>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93" name="Freeform 491"/>
            <p:cNvSpPr/>
            <p:nvPr/>
          </p:nvSpPr>
          <p:spPr bwMode="auto">
            <a:xfrm>
              <a:off x="1112" y="3169"/>
              <a:ext cx="50" cy="122"/>
            </a:xfrm>
            <a:custGeom>
              <a:avLst/>
              <a:gdLst>
                <a:gd name="T0" fmla="*/ 0 w 1103"/>
                <a:gd name="T1" fmla="*/ 0 h 2201"/>
                <a:gd name="T2" fmla="*/ 0 w 1103"/>
                <a:gd name="T3" fmla="*/ 0 h 2201"/>
                <a:gd name="T4" fmla="*/ 0 w 1103"/>
                <a:gd name="T5" fmla="*/ 0 h 2201"/>
                <a:gd name="T6" fmla="*/ 0 w 1103"/>
                <a:gd name="T7" fmla="*/ 0 h 2201"/>
                <a:gd name="T8" fmla="*/ 0 w 1103"/>
                <a:gd name="T9" fmla="*/ 0 h 2201"/>
                <a:gd name="T10" fmla="*/ 0 w 1103"/>
                <a:gd name="T11" fmla="*/ 0 h 2201"/>
                <a:gd name="T12" fmla="*/ 0 w 1103"/>
                <a:gd name="T13" fmla="*/ 0 h 2201"/>
                <a:gd name="T14" fmla="*/ 0 w 1103"/>
                <a:gd name="T15" fmla="*/ 0 h 2201"/>
                <a:gd name="T16" fmla="*/ 0 w 1103"/>
                <a:gd name="T17" fmla="*/ 0 h 2201"/>
                <a:gd name="T18" fmla="*/ 0 w 1103"/>
                <a:gd name="T19" fmla="*/ 0 h 2201"/>
                <a:gd name="T20" fmla="*/ 0 w 1103"/>
                <a:gd name="T21" fmla="*/ 0 h 2201"/>
                <a:gd name="T22" fmla="*/ 0 w 1103"/>
                <a:gd name="T23" fmla="*/ 0 h 2201"/>
                <a:gd name="T24" fmla="*/ 0 w 1103"/>
                <a:gd name="T25" fmla="*/ 0 h 2201"/>
                <a:gd name="T26" fmla="*/ 0 w 1103"/>
                <a:gd name="T27" fmla="*/ 0 h 2201"/>
                <a:gd name="T28" fmla="*/ 0 w 1103"/>
                <a:gd name="T29" fmla="*/ 0 h 2201"/>
                <a:gd name="T30" fmla="*/ 0 w 1103"/>
                <a:gd name="T31" fmla="*/ 0 h 2201"/>
                <a:gd name="T32" fmla="*/ 0 w 1103"/>
                <a:gd name="T33" fmla="*/ 0 h 2201"/>
                <a:gd name="T34" fmla="*/ 0 w 1103"/>
                <a:gd name="T35" fmla="*/ 0 h 2201"/>
                <a:gd name="T36" fmla="*/ 0 w 1103"/>
                <a:gd name="T37" fmla="*/ 0 h 2201"/>
                <a:gd name="T38" fmla="*/ 0 w 1103"/>
                <a:gd name="T39" fmla="*/ 0 h 2201"/>
                <a:gd name="T40" fmla="*/ 0 w 1103"/>
                <a:gd name="T41" fmla="*/ 0 h 2201"/>
                <a:gd name="T42" fmla="*/ 0 w 1103"/>
                <a:gd name="T43" fmla="*/ 0 h 2201"/>
                <a:gd name="T44" fmla="*/ 0 w 1103"/>
                <a:gd name="T45" fmla="*/ 0 h 2201"/>
                <a:gd name="T46" fmla="*/ 0 w 1103"/>
                <a:gd name="T47" fmla="*/ 0 h 2201"/>
                <a:gd name="T48" fmla="*/ 0 w 1103"/>
                <a:gd name="T49" fmla="*/ 0 h 2201"/>
                <a:gd name="T50" fmla="*/ 0 w 1103"/>
                <a:gd name="T51" fmla="*/ 0 h 2201"/>
                <a:gd name="T52" fmla="*/ 0 w 1103"/>
                <a:gd name="T53" fmla="*/ 0 h 2201"/>
                <a:gd name="T54" fmla="*/ 0 w 1103"/>
                <a:gd name="T55" fmla="*/ 0 h 2201"/>
                <a:gd name="T56" fmla="*/ 0 w 1103"/>
                <a:gd name="T57" fmla="*/ 0 h 2201"/>
                <a:gd name="T58" fmla="*/ 0 w 1103"/>
                <a:gd name="T59" fmla="*/ 0 h 2201"/>
                <a:gd name="T60" fmla="*/ 0 w 1103"/>
                <a:gd name="T61" fmla="*/ 0 h 2201"/>
                <a:gd name="T62" fmla="*/ 0 w 1103"/>
                <a:gd name="T63" fmla="*/ 0 h 2201"/>
                <a:gd name="T64" fmla="*/ 0 w 1103"/>
                <a:gd name="T65" fmla="*/ 0 h 2201"/>
                <a:gd name="T66" fmla="*/ 0 w 1103"/>
                <a:gd name="T67" fmla="*/ 0 h 2201"/>
                <a:gd name="T68" fmla="*/ 0 w 1103"/>
                <a:gd name="T69" fmla="*/ 0 h 2201"/>
                <a:gd name="T70" fmla="*/ 0 w 1103"/>
                <a:gd name="T71" fmla="*/ 0 h 2201"/>
                <a:gd name="T72" fmla="*/ 0 w 1103"/>
                <a:gd name="T73" fmla="*/ 0 h 2201"/>
                <a:gd name="T74" fmla="*/ 0 w 1103"/>
                <a:gd name="T75" fmla="*/ 0 h 2201"/>
                <a:gd name="T76" fmla="*/ 0 w 1103"/>
                <a:gd name="T77" fmla="*/ 0 h 2201"/>
                <a:gd name="T78" fmla="*/ 0 w 1103"/>
                <a:gd name="T79" fmla="*/ 0 h 2201"/>
                <a:gd name="T80" fmla="*/ 0 w 1103"/>
                <a:gd name="T81" fmla="*/ 0 h 2201"/>
                <a:gd name="T82" fmla="*/ 0 w 1103"/>
                <a:gd name="T83" fmla="*/ 0 h 2201"/>
                <a:gd name="T84" fmla="*/ 0 w 1103"/>
                <a:gd name="T85" fmla="*/ 0 h 2201"/>
                <a:gd name="T86" fmla="*/ 0 w 1103"/>
                <a:gd name="T87" fmla="*/ 0 h 2201"/>
                <a:gd name="T88" fmla="*/ 0 w 1103"/>
                <a:gd name="T89" fmla="*/ 0 h 2201"/>
                <a:gd name="T90" fmla="*/ 0 w 1103"/>
                <a:gd name="T91" fmla="*/ 0 h 2201"/>
                <a:gd name="T92" fmla="*/ 0 w 1103"/>
                <a:gd name="T93" fmla="*/ 0 h 2201"/>
                <a:gd name="T94" fmla="*/ 0 w 1103"/>
                <a:gd name="T95" fmla="*/ 0 h 2201"/>
                <a:gd name="T96" fmla="*/ 0 w 1103"/>
                <a:gd name="T97" fmla="*/ 0 h 2201"/>
                <a:gd name="T98" fmla="*/ 0 w 1103"/>
                <a:gd name="T99" fmla="*/ 0 h 2201"/>
                <a:gd name="T100" fmla="*/ 0 w 1103"/>
                <a:gd name="T101" fmla="*/ 0 h 2201"/>
                <a:gd name="T102" fmla="*/ 0 w 1103"/>
                <a:gd name="T103" fmla="*/ 0 h 22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1"/>
                <a:gd name="T158" fmla="*/ 1103 w 1103"/>
                <a:gd name="T159" fmla="*/ 2201 h 22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1">
                  <a:moveTo>
                    <a:pt x="230" y="56"/>
                  </a:moveTo>
                  <a:lnTo>
                    <a:pt x="1103" y="2072"/>
                  </a:lnTo>
                  <a:lnTo>
                    <a:pt x="1067" y="2201"/>
                  </a:lnTo>
                  <a:lnTo>
                    <a:pt x="1031" y="2186"/>
                  </a:lnTo>
                  <a:lnTo>
                    <a:pt x="994" y="2172"/>
                  </a:lnTo>
                  <a:lnTo>
                    <a:pt x="958" y="2155"/>
                  </a:lnTo>
                  <a:lnTo>
                    <a:pt x="921" y="2138"/>
                  </a:lnTo>
                  <a:lnTo>
                    <a:pt x="886" y="2119"/>
                  </a:lnTo>
                  <a:lnTo>
                    <a:pt x="850" y="2100"/>
                  </a:lnTo>
                  <a:lnTo>
                    <a:pt x="814" y="2079"/>
                  </a:lnTo>
                  <a:lnTo>
                    <a:pt x="780" y="2058"/>
                  </a:lnTo>
                  <a:lnTo>
                    <a:pt x="745" y="2036"/>
                  </a:lnTo>
                  <a:lnTo>
                    <a:pt x="711" y="2012"/>
                  </a:lnTo>
                  <a:lnTo>
                    <a:pt x="677" y="1988"/>
                  </a:lnTo>
                  <a:lnTo>
                    <a:pt x="644" y="1964"/>
                  </a:lnTo>
                  <a:lnTo>
                    <a:pt x="610" y="1939"/>
                  </a:lnTo>
                  <a:lnTo>
                    <a:pt x="579" y="1911"/>
                  </a:lnTo>
                  <a:lnTo>
                    <a:pt x="547" y="1884"/>
                  </a:lnTo>
                  <a:lnTo>
                    <a:pt x="515" y="1856"/>
                  </a:lnTo>
                  <a:lnTo>
                    <a:pt x="485" y="1827"/>
                  </a:lnTo>
                  <a:lnTo>
                    <a:pt x="455" y="1797"/>
                  </a:lnTo>
                  <a:lnTo>
                    <a:pt x="426" y="1767"/>
                  </a:lnTo>
                  <a:lnTo>
                    <a:pt x="397" y="1736"/>
                  </a:lnTo>
                  <a:lnTo>
                    <a:pt x="370" y="1705"/>
                  </a:lnTo>
                  <a:lnTo>
                    <a:pt x="342" y="1672"/>
                  </a:lnTo>
                  <a:lnTo>
                    <a:pt x="316" y="1638"/>
                  </a:lnTo>
                  <a:lnTo>
                    <a:pt x="291" y="1604"/>
                  </a:lnTo>
                  <a:lnTo>
                    <a:pt x="267" y="1571"/>
                  </a:lnTo>
                  <a:lnTo>
                    <a:pt x="243" y="1536"/>
                  </a:lnTo>
                  <a:lnTo>
                    <a:pt x="221" y="1500"/>
                  </a:lnTo>
                  <a:lnTo>
                    <a:pt x="199" y="1463"/>
                  </a:lnTo>
                  <a:lnTo>
                    <a:pt x="178" y="1427"/>
                  </a:lnTo>
                  <a:lnTo>
                    <a:pt x="158" y="1389"/>
                  </a:lnTo>
                  <a:lnTo>
                    <a:pt x="140" y="1351"/>
                  </a:lnTo>
                  <a:lnTo>
                    <a:pt x="123" y="1314"/>
                  </a:lnTo>
                  <a:lnTo>
                    <a:pt x="94" y="1241"/>
                  </a:lnTo>
                  <a:lnTo>
                    <a:pt x="70" y="1164"/>
                  </a:lnTo>
                  <a:lnTo>
                    <a:pt x="49" y="1083"/>
                  </a:lnTo>
                  <a:lnTo>
                    <a:pt x="32" y="997"/>
                  </a:lnTo>
                  <a:lnTo>
                    <a:pt x="19" y="910"/>
                  </a:lnTo>
                  <a:lnTo>
                    <a:pt x="8" y="822"/>
                  </a:lnTo>
                  <a:lnTo>
                    <a:pt x="2" y="732"/>
                  </a:lnTo>
                  <a:lnTo>
                    <a:pt x="0" y="641"/>
                  </a:lnTo>
                  <a:lnTo>
                    <a:pt x="2" y="551"/>
                  </a:lnTo>
                  <a:lnTo>
                    <a:pt x="8" y="463"/>
                  </a:lnTo>
                  <a:lnTo>
                    <a:pt x="18" y="375"/>
                  </a:lnTo>
                  <a:lnTo>
                    <a:pt x="31" y="292"/>
                  </a:lnTo>
                  <a:lnTo>
                    <a:pt x="48" y="212"/>
                  </a:lnTo>
                  <a:lnTo>
                    <a:pt x="69" y="136"/>
                  </a:lnTo>
                  <a:lnTo>
                    <a:pt x="94" y="65"/>
                  </a:lnTo>
                  <a:lnTo>
                    <a:pt x="123" y="0"/>
                  </a:lnTo>
                  <a:lnTo>
                    <a:pt x="230" y="56"/>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94" name="Freeform 492"/>
            <p:cNvSpPr/>
            <p:nvPr/>
          </p:nvSpPr>
          <p:spPr bwMode="auto">
            <a:xfrm>
              <a:off x="1111" y="3169"/>
              <a:ext cx="50" cy="122"/>
            </a:xfrm>
            <a:custGeom>
              <a:avLst/>
              <a:gdLst>
                <a:gd name="T0" fmla="*/ 0 w 1103"/>
                <a:gd name="T1" fmla="*/ 0 h 2202"/>
                <a:gd name="T2" fmla="*/ 0 w 1103"/>
                <a:gd name="T3" fmla="*/ 0 h 2202"/>
                <a:gd name="T4" fmla="*/ 0 w 1103"/>
                <a:gd name="T5" fmla="*/ 0 h 2202"/>
                <a:gd name="T6" fmla="*/ 0 w 1103"/>
                <a:gd name="T7" fmla="*/ 0 h 2202"/>
                <a:gd name="T8" fmla="*/ 0 w 1103"/>
                <a:gd name="T9" fmla="*/ 0 h 2202"/>
                <a:gd name="T10" fmla="*/ 0 w 1103"/>
                <a:gd name="T11" fmla="*/ 0 h 2202"/>
                <a:gd name="T12" fmla="*/ 0 w 1103"/>
                <a:gd name="T13" fmla="*/ 0 h 2202"/>
                <a:gd name="T14" fmla="*/ 0 w 1103"/>
                <a:gd name="T15" fmla="*/ 0 h 2202"/>
                <a:gd name="T16" fmla="*/ 0 w 1103"/>
                <a:gd name="T17" fmla="*/ 0 h 2202"/>
                <a:gd name="T18" fmla="*/ 0 w 1103"/>
                <a:gd name="T19" fmla="*/ 0 h 2202"/>
                <a:gd name="T20" fmla="*/ 0 w 1103"/>
                <a:gd name="T21" fmla="*/ 0 h 2202"/>
                <a:gd name="T22" fmla="*/ 0 w 1103"/>
                <a:gd name="T23" fmla="*/ 0 h 2202"/>
                <a:gd name="T24" fmla="*/ 0 w 1103"/>
                <a:gd name="T25" fmla="*/ 0 h 2202"/>
                <a:gd name="T26" fmla="*/ 0 w 1103"/>
                <a:gd name="T27" fmla="*/ 0 h 2202"/>
                <a:gd name="T28" fmla="*/ 0 w 1103"/>
                <a:gd name="T29" fmla="*/ 0 h 2202"/>
                <a:gd name="T30" fmla="*/ 0 w 1103"/>
                <a:gd name="T31" fmla="*/ 0 h 2202"/>
                <a:gd name="T32" fmla="*/ 0 w 1103"/>
                <a:gd name="T33" fmla="*/ 0 h 2202"/>
                <a:gd name="T34" fmla="*/ 0 w 1103"/>
                <a:gd name="T35" fmla="*/ 0 h 2202"/>
                <a:gd name="T36" fmla="*/ 0 w 1103"/>
                <a:gd name="T37" fmla="*/ 0 h 2202"/>
                <a:gd name="T38" fmla="*/ 0 w 1103"/>
                <a:gd name="T39" fmla="*/ 0 h 2202"/>
                <a:gd name="T40" fmla="*/ 0 w 1103"/>
                <a:gd name="T41" fmla="*/ 0 h 2202"/>
                <a:gd name="T42" fmla="*/ 0 w 1103"/>
                <a:gd name="T43" fmla="*/ 0 h 2202"/>
                <a:gd name="T44" fmla="*/ 0 w 1103"/>
                <a:gd name="T45" fmla="*/ 0 h 2202"/>
                <a:gd name="T46" fmla="*/ 0 w 1103"/>
                <a:gd name="T47" fmla="*/ 0 h 2202"/>
                <a:gd name="T48" fmla="*/ 0 w 1103"/>
                <a:gd name="T49" fmla="*/ 0 h 2202"/>
                <a:gd name="T50" fmla="*/ 0 w 1103"/>
                <a:gd name="T51" fmla="*/ 0 h 2202"/>
                <a:gd name="T52" fmla="*/ 0 w 1103"/>
                <a:gd name="T53" fmla="*/ 0 h 2202"/>
                <a:gd name="T54" fmla="*/ 0 w 1103"/>
                <a:gd name="T55" fmla="*/ 0 h 2202"/>
                <a:gd name="T56" fmla="*/ 0 w 1103"/>
                <a:gd name="T57" fmla="*/ 0 h 2202"/>
                <a:gd name="T58" fmla="*/ 0 w 1103"/>
                <a:gd name="T59" fmla="*/ 0 h 2202"/>
                <a:gd name="T60" fmla="*/ 0 w 1103"/>
                <a:gd name="T61" fmla="*/ 0 h 2202"/>
                <a:gd name="T62" fmla="*/ 0 w 1103"/>
                <a:gd name="T63" fmla="*/ 0 h 2202"/>
                <a:gd name="T64" fmla="*/ 0 w 1103"/>
                <a:gd name="T65" fmla="*/ 0 h 2202"/>
                <a:gd name="T66" fmla="*/ 0 w 1103"/>
                <a:gd name="T67" fmla="*/ 0 h 2202"/>
                <a:gd name="T68" fmla="*/ 0 w 1103"/>
                <a:gd name="T69" fmla="*/ 0 h 2202"/>
                <a:gd name="T70" fmla="*/ 0 w 1103"/>
                <a:gd name="T71" fmla="*/ 0 h 2202"/>
                <a:gd name="T72" fmla="*/ 0 w 1103"/>
                <a:gd name="T73" fmla="*/ 0 h 2202"/>
                <a:gd name="T74" fmla="*/ 0 w 1103"/>
                <a:gd name="T75" fmla="*/ 0 h 2202"/>
                <a:gd name="T76" fmla="*/ 0 w 1103"/>
                <a:gd name="T77" fmla="*/ 0 h 2202"/>
                <a:gd name="T78" fmla="*/ 0 w 1103"/>
                <a:gd name="T79" fmla="*/ 0 h 2202"/>
                <a:gd name="T80" fmla="*/ 0 w 1103"/>
                <a:gd name="T81" fmla="*/ 0 h 2202"/>
                <a:gd name="T82" fmla="*/ 0 w 1103"/>
                <a:gd name="T83" fmla="*/ 0 h 2202"/>
                <a:gd name="T84" fmla="*/ 0 w 1103"/>
                <a:gd name="T85" fmla="*/ 0 h 2202"/>
                <a:gd name="T86" fmla="*/ 0 w 1103"/>
                <a:gd name="T87" fmla="*/ 0 h 2202"/>
                <a:gd name="T88" fmla="*/ 0 w 1103"/>
                <a:gd name="T89" fmla="*/ 0 h 2202"/>
                <a:gd name="T90" fmla="*/ 0 w 1103"/>
                <a:gd name="T91" fmla="*/ 0 h 2202"/>
                <a:gd name="T92" fmla="*/ 0 w 1103"/>
                <a:gd name="T93" fmla="*/ 0 h 2202"/>
                <a:gd name="T94" fmla="*/ 0 w 1103"/>
                <a:gd name="T95" fmla="*/ 0 h 2202"/>
                <a:gd name="T96" fmla="*/ 0 w 1103"/>
                <a:gd name="T97" fmla="*/ 0 h 2202"/>
                <a:gd name="T98" fmla="*/ 0 w 1103"/>
                <a:gd name="T99" fmla="*/ 0 h 2202"/>
                <a:gd name="T100" fmla="*/ 0 w 1103"/>
                <a:gd name="T101" fmla="*/ 0 h 2202"/>
                <a:gd name="T102" fmla="*/ 0 w 1103"/>
                <a:gd name="T103" fmla="*/ 0 h 2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3"/>
                <a:gd name="T157" fmla="*/ 0 h 2202"/>
                <a:gd name="T158" fmla="*/ 1103 w 1103"/>
                <a:gd name="T159" fmla="*/ 2202 h 2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3" h="2202">
                  <a:moveTo>
                    <a:pt x="230" y="56"/>
                  </a:moveTo>
                  <a:lnTo>
                    <a:pt x="1103" y="2072"/>
                  </a:lnTo>
                  <a:lnTo>
                    <a:pt x="1067" y="2202"/>
                  </a:lnTo>
                  <a:lnTo>
                    <a:pt x="1030" y="2187"/>
                  </a:lnTo>
                  <a:lnTo>
                    <a:pt x="994" y="2172"/>
                  </a:lnTo>
                  <a:lnTo>
                    <a:pt x="958" y="2155"/>
                  </a:lnTo>
                  <a:lnTo>
                    <a:pt x="921" y="2138"/>
                  </a:lnTo>
                  <a:lnTo>
                    <a:pt x="886" y="2119"/>
                  </a:lnTo>
                  <a:lnTo>
                    <a:pt x="850" y="2100"/>
                  </a:lnTo>
                  <a:lnTo>
                    <a:pt x="814" y="2079"/>
                  </a:lnTo>
                  <a:lnTo>
                    <a:pt x="779" y="2058"/>
                  </a:lnTo>
                  <a:lnTo>
                    <a:pt x="745" y="2036"/>
                  </a:lnTo>
                  <a:lnTo>
                    <a:pt x="711" y="2013"/>
                  </a:lnTo>
                  <a:lnTo>
                    <a:pt x="676" y="1989"/>
                  </a:lnTo>
                  <a:lnTo>
                    <a:pt x="644" y="1964"/>
                  </a:lnTo>
                  <a:lnTo>
                    <a:pt x="610" y="1939"/>
                  </a:lnTo>
                  <a:lnTo>
                    <a:pt x="578" y="1912"/>
                  </a:lnTo>
                  <a:lnTo>
                    <a:pt x="547" y="1884"/>
                  </a:lnTo>
                  <a:lnTo>
                    <a:pt x="515" y="1857"/>
                  </a:lnTo>
                  <a:lnTo>
                    <a:pt x="485" y="1827"/>
                  </a:lnTo>
                  <a:lnTo>
                    <a:pt x="455" y="1798"/>
                  </a:lnTo>
                  <a:lnTo>
                    <a:pt x="425" y="1767"/>
                  </a:lnTo>
                  <a:lnTo>
                    <a:pt x="397" y="1737"/>
                  </a:lnTo>
                  <a:lnTo>
                    <a:pt x="369" y="1705"/>
                  </a:lnTo>
                  <a:lnTo>
                    <a:pt x="342" y="1672"/>
                  </a:lnTo>
                  <a:lnTo>
                    <a:pt x="316" y="1639"/>
                  </a:lnTo>
                  <a:lnTo>
                    <a:pt x="291" y="1605"/>
                  </a:lnTo>
                  <a:lnTo>
                    <a:pt x="266" y="1571"/>
                  </a:lnTo>
                  <a:lnTo>
                    <a:pt x="243" y="1536"/>
                  </a:lnTo>
                  <a:lnTo>
                    <a:pt x="220" y="1500"/>
                  </a:lnTo>
                  <a:lnTo>
                    <a:pt x="199" y="1464"/>
                  </a:lnTo>
                  <a:lnTo>
                    <a:pt x="178" y="1428"/>
                  </a:lnTo>
                  <a:lnTo>
                    <a:pt x="158" y="1390"/>
                  </a:lnTo>
                  <a:lnTo>
                    <a:pt x="140" y="1352"/>
                  </a:lnTo>
                  <a:lnTo>
                    <a:pt x="123" y="1314"/>
                  </a:lnTo>
                  <a:lnTo>
                    <a:pt x="94" y="1241"/>
                  </a:lnTo>
                  <a:lnTo>
                    <a:pt x="69" y="1164"/>
                  </a:lnTo>
                  <a:lnTo>
                    <a:pt x="49" y="1083"/>
                  </a:lnTo>
                  <a:lnTo>
                    <a:pt x="32" y="998"/>
                  </a:lnTo>
                  <a:lnTo>
                    <a:pt x="18" y="910"/>
                  </a:lnTo>
                  <a:lnTo>
                    <a:pt x="8" y="823"/>
                  </a:lnTo>
                  <a:lnTo>
                    <a:pt x="2" y="732"/>
                  </a:lnTo>
                  <a:lnTo>
                    <a:pt x="0" y="641"/>
                  </a:lnTo>
                  <a:lnTo>
                    <a:pt x="2" y="552"/>
                  </a:lnTo>
                  <a:lnTo>
                    <a:pt x="8" y="463"/>
                  </a:lnTo>
                  <a:lnTo>
                    <a:pt x="17" y="376"/>
                  </a:lnTo>
                  <a:lnTo>
                    <a:pt x="31" y="292"/>
                  </a:lnTo>
                  <a:lnTo>
                    <a:pt x="48" y="212"/>
                  </a:lnTo>
                  <a:lnTo>
                    <a:pt x="68" y="136"/>
                  </a:lnTo>
                  <a:lnTo>
                    <a:pt x="94" y="66"/>
                  </a:lnTo>
                  <a:lnTo>
                    <a:pt x="123" y="0"/>
                  </a:lnTo>
                  <a:lnTo>
                    <a:pt x="230" y="5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95" name="Freeform 493"/>
            <p:cNvSpPr/>
            <p:nvPr/>
          </p:nvSpPr>
          <p:spPr bwMode="auto">
            <a:xfrm>
              <a:off x="1288" y="3074"/>
              <a:ext cx="52" cy="121"/>
            </a:xfrm>
            <a:custGeom>
              <a:avLst/>
              <a:gdLst>
                <a:gd name="T0" fmla="*/ 0 w 1133"/>
                <a:gd name="T1" fmla="*/ 0 h 2181"/>
                <a:gd name="T2" fmla="*/ 0 w 1133"/>
                <a:gd name="T3" fmla="*/ 0 h 2181"/>
                <a:gd name="T4" fmla="*/ 0 w 1133"/>
                <a:gd name="T5" fmla="*/ 0 h 2181"/>
                <a:gd name="T6" fmla="*/ 0 w 1133"/>
                <a:gd name="T7" fmla="*/ 0 h 2181"/>
                <a:gd name="T8" fmla="*/ 0 w 1133"/>
                <a:gd name="T9" fmla="*/ 0 h 2181"/>
                <a:gd name="T10" fmla="*/ 0 w 1133"/>
                <a:gd name="T11" fmla="*/ 0 h 2181"/>
                <a:gd name="T12" fmla="*/ 0 w 1133"/>
                <a:gd name="T13" fmla="*/ 0 h 2181"/>
                <a:gd name="T14" fmla="*/ 0 w 1133"/>
                <a:gd name="T15" fmla="*/ 0 h 2181"/>
                <a:gd name="T16" fmla="*/ 0 w 1133"/>
                <a:gd name="T17" fmla="*/ 0 h 2181"/>
                <a:gd name="T18" fmla="*/ 0 w 1133"/>
                <a:gd name="T19" fmla="*/ 0 h 2181"/>
                <a:gd name="T20" fmla="*/ 0 w 1133"/>
                <a:gd name="T21" fmla="*/ 0 h 2181"/>
                <a:gd name="T22" fmla="*/ 0 w 1133"/>
                <a:gd name="T23" fmla="*/ 0 h 2181"/>
                <a:gd name="T24" fmla="*/ 0 w 1133"/>
                <a:gd name="T25" fmla="*/ 0 h 2181"/>
                <a:gd name="T26" fmla="*/ 0 w 1133"/>
                <a:gd name="T27" fmla="*/ 0 h 2181"/>
                <a:gd name="T28" fmla="*/ 0 w 1133"/>
                <a:gd name="T29" fmla="*/ 0 h 2181"/>
                <a:gd name="T30" fmla="*/ 0 w 1133"/>
                <a:gd name="T31" fmla="*/ 0 h 2181"/>
                <a:gd name="T32" fmla="*/ 0 w 1133"/>
                <a:gd name="T33" fmla="*/ 0 h 2181"/>
                <a:gd name="T34" fmla="*/ 0 w 1133"/>
                <a:gd name="T35" fmla="*/ 0 h 2181"/>
                <a:gd name="T36" fmla="*/ 0 w 1133"/>
                <a:gd name="T37" fmla="*/ 0 h 2181"/>
                <a:gd name="T38" fmla="*/ 0 w 1133"/>
                <a:gd name="T39" fmla="*/ 0 h 2181"/>
                <a:gd name="T40" fmla="*/ 0 w 1133"/>
                <a:gd name="T41" fmla="*/ 0 h 2181"/>
                <a:gd name="T42" fmla="*/ 0 w 1133"/>
                <a:gd name="T43" fmla="*/ 0 h 2181"/>
                <a:gd name="T44" fmla="*/ 0 w 1133"/>
                <a:gd name="T45" fmla="*/ 0 h 2181"/>
                <a:gd name="T46" fmla="*/ 0 w 1133"/>
                <a:gd name="T47" fmla="*/ 0 h 2181"/>
                <a:gd name="T48" fmla="*/ 0 w 1133"/>
                <a:gd name="T49" fmla="*/ 0 h 2181"/>
                <a:gd name="T50" fmla="*/ 0 w 1133"/>
                <a:gd name="T51" fmla="*/ 0 h 2181"/>
                <a:gd name="T52" fmla="*/ 0 w 1133"/>
                <a:gd name="T53" fmla="*/ 0 h 2181"/>
                <a:gd name="T54" fmla="*/ 0 w 1133"/>
                <a:gd name="T55" fmla="*/ 0 h 2181"/>
                <a:gd name="T56" fmla="*/ 0 w 1133"/>
                <a:gd name="T57" fmla="*/ 0 h 2181"/>
                <a:gd name="T58" fmla="*/ 0 w 1133"/>
                <a:gd name="T59" fmla="*/ 0 h 2181"/>
                <a:gd name="T60" fmla="*/ 0 w 1133"/>
                <a:gd name="T61" fmla="*/ 0 h 2181"/>
                <a:gd name="T62" fmla="*/ 0 w 1133"/>
                <a:gd name="T63" fmla="*/ 0 h 2181"/>
                <a:gd name="T64" fmla="*/ 0 w 1133"/>
                <a:gd name="T65" fmla="*/ 0 h 2181"/>
                <a:gd name="T66" fmla="*/ 0 w 1133"/>
                <a:gd name="T67" fmla="*/ 0 h 2181"/>
                <a:gd name="T68" fmla="*/ 0 w 1133"/>
                <a:gd name="T69" fmla="*/ 0 h 2181"/>
                <a:gd name="T70" fmla="*/ 0 w 1133"/>
                <a:gd name="T71" fmla="*/ 0 h 2181"/>
                <a:gd name="T72" fmla="*/ 0 w 1133"/>
                <a:gd name="T73" fmla="*/ 0 h 2181"/>
                <a:gd name="T74" fmla="*/ 0 w 1133"/>
                <a:gd name="T75" fmla="*/ 0 h 2181"/>
                <a:gd name="T76" fmla="*/ 0 w 1133"/>
                <a:gd name="T77" fmla="*/ 0 h 2181"/>
                <a:gd name="T78" fmla="*/ 0 w 1133"/>
                <a:gd name="T79" fmla="*/ 0 h 2181"/>
                <a:gd name="T80" fmla="*/ 0 w 1133"/>
                <a:gd name="T81" fmla="*/ 0 h 2181"/>
                <a:gd name="T82" fmla="*/ 0 w 1133"/>
                <a:gd name="T83" fmla="*/ 0 h 2181"/>
                <a:gd name="T84" fmla="*/ 0 w 1133"/>
                <a:gd name="T85" fmla="*/ 0 h 2181"/>
                <a:gd name="T86" fmla="*/ 0 w 1133"/>
                <a:gd name="T87" fmla="*/ 0 h 2181"/>
                <a:gd name="T88" fmla="*/ 0 w 1133"/>
                <a:gd name="T89" fmla="*/ 0 h 2181"/>
                <a:gd name="T90" fmla="*/ 0 w 1133"/>
                <a:gd name="T91" fmla="*/ 0 h 2181"/>
                <a:gd name="T92" fmla="*/ 0 w 1133"/>
                <a:gd name="T93" fmla="*/ 0 h 2181"/>
                <a:gd name="T94" fmla="*/ 0 w 1133"/>
                <a:gd name="T95" fmla="*/ 0 h 2181"/>
                <a:gd name="T96" fmla="*/ 0 w 1133"/>
                <a:gd name="T97" fmla="*/ 0 h 2181"/>
                <a:gd name="T98" fmla="*/ 0 w 1133"/>
                <a:gd name="T99" fmla="*/ 0 h 2181"/>
                <a:gd name="T100" fmla="*/ 0 w 1133"/>
                <a:gd name="T101" fmla="*/ 0 h 2181"/>
                <a:gd name="T102" fmla="*/ 0 w 1133"/>
                <a:gd name="T103" fmla="*/ 0 h 21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3"/>
                <a:gd name="T157" fmla="*/ 0 h 2181"/>
                <a:gd name="T158" fmla="*/ 1133 w 1133"/>
                <a:gd name="T159" fmla="*/ 2181 h 21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3" h="2181">
                  <a:moveTo>
                    <a:pt x="917" y="2127"/>
                  </a:moveTo>
                  <a:lnTo>
                    <a:pt x="0" y="131"/>
                  </a:lnTo>
                  <a:lnTo>
                    <a:pt x="32" y="0"/>
                  </a:lnTo>
                  <a:lnTo>
                    <a:pt x="69" y="14"/>
                  </a:lnTo>
                  <a:lnTo>
                    <a:pt x="106" y="29"/>
                  </a:lnTo>
                  <a:lnTo>
                    <a:pt x="142" y="44"/>
                  </a:lnTo>
                  <a:lnTo>
                    <a:pt x="179" y="60"/>
                  </a:lnTo>
                  <a:lnTo>
                    <a:pt x="216" y="78"/>
                  </a:lnTo>
                  <a:lnTo>
                    <a:pt x="252" y="96"/>
                  </a:lnTo>
                  <a:lnTo>
                    <a:pt x="287" y="116"/>
                  </a:lnTo>
                  <a:lnTo>
                    <a:pt x="323" y="136"/>
                  </a:lnTo>
                  <a:lnTo>
                    <a:pt x="358" y="159"/>
                  </a:lnTo>
                  <a:lnTo>
                    <a:pt x="392" y="181"/>
                  </a:lnTo>
                  <a:lnTo>
                    <a:pt x="427" y="204"/>
                  </a:lnTo>
                  <a:lnTo>
                    <a:pt x="461" y="228"/>
                  </a:lnTo>
                  <a:lnTo>
                    <a:pt x="494" y="252"/>
                  </a:lnTo>
                  <a:lnTo>
                    <a:pt x="527" y="279"/>
                  </a:lnTo>
                  <a:lnTo>
                    <a:pt x="560" y="305"/>
                  </a:lnTo>
                  <a:lnTo>
                    <a:pt x="591" y="332"/>
                  </a:lnTo>
                  <a:lnTo>
                    <a:pt x="623" y="361"/>
                  </a:lnTo>
                  <a:lnTo>
                    <a:pt x="653" y="389"/>
                  </a:lnTo>
                  <a:lnTo>
                    <a:pt x="683" y="419"/>
                  </a:lnTo>
                  <a:lnTo>
                    <a:pt x="713" y="449"/>
                  </a:lnTo>
                  <a:lnTo>
                    <a:pt x="741" y="481"/>
                  </a:lnTo>
                  <a:lnTo>
                    <a:pt x="769" y="513"/>
                  </a:lnTo>
                  <a:lnTo>
                    <a:pt x="795" y="545"/>
                  </a:lnTo>
                  <a:lnTo>
                    <a:pt x="822" y="578"/>
                  </a:lnTo>
                  <a:lnTo>
                    <a:pt x="846" y="612"/>
                  </a:lnTo>
                  <a:lnTo>
                    <a:pt x="871" y="647"/>
                  </a:lnTo>
                  <a:lnTo>
                    <a:pt x="894" y="681"/>
                  </a:lnTo>
                  <a:lnTo>
                    <a:pt x="917" y="717"/>
                  </a:lnTo>
                  <a:lnTo>
                    <a:pt x="938" y="754"/>
                  </a:lnTo>
                  <a:lnTo>
                    <a:pt x="958" y="791"/>
                  </a:lnTo>
                  <a:lnTo>
                    <a:pt x="978" y="828"/>
                  </a:lnTo>
                  <a:lnTo>
                    <a:pt x="996" y="866"/>
                  </a:lnTo>
                  <a:lnTo>
                    <a:pt x="1026" y="938"/>
                  </a:lnTo>
                  <a:lnTo>
                    <a:pt x="1052" y="1015"/>
                  </a:lnTo>
                  <a:lnTo>
                    <a:pt x="1075" y="1096"/>
                  </a:lnTo>
                  <a:lnTo>
                    <a:pt x="1094" y="1180"/>
                  </a:lnTo>
                  <a:lnTo>
                    <a:pt x="1109" y="1266"/>
                  </a:lnTo>
                  <a:lnTo>
                    <a:pt x="1121" y="1356"/>
                  </a:lnTo>
                  <a:lnTo>
                    <a:pt x="1129" y="1446"/>
                  </a:lnTo>
                  <a:lnTo>
                    <a:pt x="1133" y="1536"/>
                  </a:lnTo>
                  <a:lnTo>
                    <a:pt x="1133" y="1626"/>
                  </a:lnTo>
                  <a:lnTo>
                    <a:pt x="1130" y="1716"/>
                  </a:lnTo>
                  <a:lnTo>
                    <a:pt x="1122" y="1802"/>
                  </a:lnTo>
                  <a:lnTo>
                    <a:pt x="1110" y="1886"/>
                  </a:lnTo>
                  <a:lnTo>
                    <a:pt x="1095" y="1967"/>
                  </a:lnTo>
                  <a:lnTo>
                    <a:pt x="1076" y="2043"/>
                  </a:lnTo>
                  <a:lnTo>
                    <a:pt x="1052" y="2115"/>
                  </a:lnTo>
                  <a:lnTo>
                    <a:pt x="1025" y="2181"/>
                  </a:lnTo>
                  <a:lnTo>
                    <a:pt x="917" y="2127"/>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96" name="Freeform 494"/>
            <p:cNvSpPr/>
            <p:nvPr/>
          </p:nvSpPr>
          <p:spPr bwMode="auto">
            <a:xfrm>
              <a:off x="1288" y="3074"/>
              <a:ext cx="51" cy="122"/>
            </a:xfrm>
            <a:custGeom>
              <a:avLst/>
              <a:gdLst>
                <a:gd name="T0" fmla="*/ 0 w 1134"/>
                <a:gd name="T1" fmla="*/ 0 h 2180"/>
                <a:gd name="T2" fmla="*/ 0 w 1134"/>
                <a:gd name="T3" fmla="*/ 0 h 2180"/>
                <a:gd name="T4" fmla="*/ 0 w 1134"/>
                <a:gd name="T5" fmla="*/ 0 h 2180"/>
                <a:gd name="T6" fmla="*/ 0 w 1134"/>
                <a:gd name="T7" fmla="*/ 0 h 2180"/>
                <a:gd name="T8" fmla="*/ 0 w 1134"/>
                <a:gd name="T9" fmla="*/ 0 h 2180"/>
                <a:gd name="T10" fmla="*/ 0 w 1134"/>
                <a:gd name="T11" fmla="*/ 0 h 2180"/>
                <a:gd name="T12" fmla="*/ 0 w 1134"/>
                <a:gd name="T13" fmla="*/ 0 h 2180"/>
                <a:gd name="T14" fmla="*/ 0 w 1134"/>
                <a:gd name="T15" fmla="*/ 0 h 2180"/>
                <a:gd name="T16" fmla="*/ 0 w 1134"/>
                <a:gd name="T17" fmla="*/ 0 h 2180"/>
                <a:gd name="T18" fmla="*/ 0 w 1134"/>
                <a:gd name="T19" fmla="*/ 0 h 2180"/>
                <a:gd name="T20" fmla="*/ 0 w 1134"/>
                <a:gd name="T21" fmla="*/ 0 h 2180"/>
                <a:gd name="T22" fmla="*/ 0 w 1134"/>
                <a:gd name="T23" fmla="*/ 0 h 2180"/>
                <a:gd name="T24" fmla="*/ 0 w 1134"/>
                <a:gd name="T25" fmla="*/ 0 h 2180"/>
                <a:gd name="T26" fmla="*/ 0 w 1134"/>
                <a:gd name="T27" fmla="*/ 0 h 2180"/>
                <a:gd name="T28" fmla="*/ 0 w 1134"/>
                <a:gd name="T29" fmla="*/ 0 h 2180"/>
                <a:gd name="T30" fmla="*/ 0 w 1134"/>
                <a:gd name="T31" fmla="*/ 0 h 2180"/>
                <a:gd name="T32" fmla="*/ 0 w 1134"/>
                <a:gd name="T33" fmla="*/ 0 h 2180"/>
                <a:gd name="T34" fmla="*/ 0 w 1134"/>
                <a:gd name="T35" fmla="*/ 0 h 2180"/>
                <a:gd name="T36" fmla="*/ 0 w 1134"/>
                <a:gd name="T37" fmla="*/ 0 h 2180"/>
                <a:gd name="T38" fmla="*/ 0 w 1134"/>
                <a:gd name="T39" fmla="*/ 0 h 2180"/>
                <a:gd name="T40" fmla="*/ 0 w 1134"/>
                <a:gd name="T41" fmla="*/ 0 h 2180"/>
                <a:gd name="T42" fmla="*/ 0 w 1134"/>
                <a:gd name="T43" fmla="*/ 0 h 2180"/>
                <a:gd name="T44" fmla="*/ 0 w 1134"/>
                <a:gd name="T45" fmla="*/ 0 h 2180"/>
                <a:gd name="T46" fmla="*/ 0 w 1134"/>
                <a:gd name="T47" fmla="*/ 0 h 2180"/>
                <a:gd name="T48" fmla="*/ 0 w 1134"/>
                <a:gd name="T49" fmla="*/ 0 h 2180"/>
                <a:gd name="T50" fmla="*/ 0 w 1134"/>
                <a:gd name="T51" fmla="*/ 0 h 2180"/>
                <a:gd name="T52" fmla="*/ 0 w 1134"/>
                <a:gd name="T53" fmla="*/ 0 h 2180"/>
                <a:gd name="T54" fmla="*/ 0 w 1134"/>
                <a:gd name="T55" fmla="*/ 0 h 2180"/>
                <a:gd name="T56" fmla="*/ 0 w 1134"/>
                <a:gd name="T57" fmla="*/ 0 h 2180"/>
                <a:gd name="T58" fmla="*/ 0 w 1134"/>
                <a:gd name="T59" fmla="*/ 0 h 2180"/>
                <a:gd name="T60" fmla="*/ 0 w 1134"/>
                <a:gd name="T61" fmla="*/ 0 h 2180"/>
                <a:gd name="T62" fmla="*/ 0 w 1134"/>
                <a:gd name="T63" fmla="*/ 0 h 2180"/>
                <a:gd name="T64" fmla="*/ 0 w 1134"/>
                <a:gd name="T65" fmla="*/ 0 h 2180"/>
                <a:gd name="T66" fmla="*/ 0 w 1134"/>
                <a:gd name="T67" fmla="*/ 0 h 2180"/>
                <a:gd name="T68" fmla="*/ 0 w 1134"/>
                <a:gd name="T69" fmla="*/ 0 h 2180"/>
                <a:gd name="T70" fmla="*/ 0 w 1134"/>
                <a:gd name="T71" fmla="*/ 0 h 2180"/>
                <a:gd name="T72" fmla="*/ 0 w 1134"/>
                <a:gd name="T73" fmla="*/ 0 h 2180"/>
                <a:gd name="T74" fmla="*/ 0 w 1134"/>
                <a:gd name="T75" fmla="*/ 0 h 2180"/>
                <a:gd name="T76" fmla="*/ 0 w 1134"/>
                <a:gd name="T77" fmla="*/ 0 h 2180"/>
                <a:gd name="T78" fmla="*/ 0 w 1134"/>
                <a:gd name="T79" fmla="*/ 0 h 2180"/>
                <a:gd name="T80" fmla="*/ 0 w 1134"/>
                <a:gd name="T81" fmla="*/ 0 h 2180"/>
                <a:gd name="T82" fmla="*/ 0 w 1134"/>
                <a:gd name="T83" fmla="*/ 0 h 2180"/>
                <a:gd name="T84" fmla="*/ 0 w 1134"/>
                <a:gd name="T85" fmla="*/ 0 h 2180"/>
                <a:gd name="T86" fmla="*/ 0 w 1134"/>
                <a:gd name="T87" fmla="*/ 0 h 2180"/>
                <a:gd name="T88" fmla="*/ 0 w 1134"/>
                <a:gd name="T89" fmla="*/ 0 h 2180"/>
                <a:gd name="T90" fmla="*/ 0 w 1134"/>
                <a:gd name="T91" fmla="*/ 0 h 2180"/>
                <a:gd name="T92" fmla="*/ 0 w 1134"/>
                <a:gd name="T93" fmla="*/ 0 h 2180"/>
                <a:gd name="T94" fmla="*/ 0 w 1134"/>
                <a:gd name="T95" fmla="*/ 0 h 2180"/>
                <a:gd name="T96" fmla="*/ 0 w 1134"/>
                <a:gd name="T97" fmla="*/ 0 h 2180"/>
                <a:gd name="T98" fmla="*/ 0 w 1134"/>
                <a:gd name="T99" fmla="*/ 0 h 2180"/>
                <a:gd name="T100" fmla="*/ 0 w 1134"/>
                <a:gd name="T101" fmla="*/ 0 h 2180"/>
                <a:gd name="T102" fmla="*/ 0 w 1134"/>
                <a:gd name="T103" fmla="*/ 0 h 21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34"/>
                <a:gd name="T157" fmla="*/ 0 h 2180"/>
                <a:gd name="T158" fmla="*/ 1134 w 1134"/>
                <a:gd name="T159" fmla="*/ 2180 h 21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34" h="2180">
                  <a:moveTo>
                    <a:pt x="918" y="2126"/>
                  </a:moveTo>
                  <a:lnTo>
                    <a:pt x="0" y="130"/>
                  </a:lnTo>
                  <a:lnTo>
                    <a:pt x="33" y="0"/>
                  </a:lnTo>
                  <a:lnTo>
                    <a:pt x="70" y="13"/>
                  </a:lnTo>
                  <a:lnTo>
                    <a:pt x="107" y="28"/>
                  </a:lnTo>
                  <a:lnTo>
                    <a:pt x="143" y="43"/>
                  </a:lnTo>
                  <a:lnTo>
                    <a:pt x="180" y="60"/>
                  </a:lnTo>
                  <a:lnTo>
                    <a:pt x="217" y="78"/>
                  </a:lnTo>
                  <a:lnTo>
                    <a:pt x="252" y="96"/>
                  </a:lnTo>
                  <a:lnTo>
                    <a:pt x="288" y="116"/>
                  </a:lnTo>
                  <a:lnTo>
                    <a:pt x="324" y="136"/>
                  </a:lnTo>
                  <a:lnTo>
                    <a:pt x="359" y="158"/>
                  </a:lnTo>
                  <a:lnTo>
                    <a:pt x="393" y="180"/>
                  </a:lnTo>
                  <a:lnTo>
                    <a:pt x="428" y="203"/>
                  </a:lnTo>
                  <a:lnTo>
                    <a:pt x="462" y="227"/>
                  </a:lnTo>
                  <a:lnTo>
                    <a:pt x="495" y="252"/>
                  </a:lnTo>
                  <a:lnTo>
                    <a:pt x="528" y="278"/>
                  </a:lnTo>
                  <a:lnTo>
                    <a:pt x="561" y="304"/>
                  </a:lnTo>
                  <a:lnTo>
                    <a:pt x="592" y="332"/>
                  </a:lnTo>
                  <a:lnTo>
                    <a:pt x="624" y="360"/>
                  </a:lnTo>
                  <a:lnTo>
                    <a:pt x="654" y="389"/>
                  </a:lnTo>
                  <a:lnTo>
                    <a:pt x="684" y="418"/>
                  </a:lnTo>
                  <a:lnTo>
                    <a:pt x="714" y="449"/>
                  </a:lnTo>
                  <a:lnTo>
                    <a:pt x="742" y="480"/>
                  </a:lnTo>
                  <a:lnTo>
                    <a:pt x="770" y="512"/>
                  </a:lnTo>
                  <a:lnTo>
                    <a:pt x="796" y="545"/>
                  </a:lnTo>
                  <a:lnTo>
                    <a:pt x="823" y="577"/>
                  </a:lnTo>
                  <a:lnTo>
                    <a:pt x="847" y="611"/>
                  </a:lnTo>
                  <a:lnTo>
                    <a:pt x="872" y="646"/>
                  </a:lnTo>
                  <a:lnTo>
                    <a:pt x="895" y="681"/>
                  </a:lnTo>
                  <a:lnTo>
                    <a:pt x="918" y="717"/>
                  </a:lnTo>
                  <a:lnTo>
                    <a:pt x="939" y="754"/>
                  </a:lnTo>
                  <a:lnTo>
                    <a:pt x="959" y="790"/>
                  </a:lnTo>
                  <a:lnTo>
                    <a:pt x="979" y="827"/>
                  </a:lnTo>
                  <a:lnTo>
                    <a:pt x="997" y="865"/>
                  </a:lnTo>
                  <a:lnTo>
                    <a:pt x="1027" y="937"/>
                  </a:lnTo>
                  <a:lnTo>
                    <a:pt x="1053" y="1014"/>
                  </a:lnTo>
                  <a:lnTo>
                    <a:pt x="1076" y="1095"/>
                  </a:lnTo>
                  <a:lnTo>
                    <a:pt x="1095" y="1179"/>
                  </a:lnTo>
                  <a:lnTo>
                    <a:pt x="1110" y="1266"/>
                  </a:lnTo>
                  <a:lnTo>
                    <a:pt x="1122" y="1355"/>
                  </a:lnTo>
                  <a:lnTo>
                    <a:pt x="1130" y="1445"/>
                  </a:lnTo>
                  <a:lnTo>
                    <a:pt x="1134" y="1536"/>
                  </a:lnTo>
                  <a:lnTo>
                    <a:pt x="1134" y="1625"/>
                  </a:lnTo>
                  <a:lnTo>
                    <a:pt x="1131" y="1715"/>
                  </a:lnTo>
                  <a:lnTo>
                    <a:pt x="1123" y="1801"/>
                  </a:lnTo>
                  <a:lnTo>
                    <a:pt x="1111" y="1886"/>
                  </a:lnTo>
                  <a:lnTo>
                    <a:pt x="1096" y="1966"/>
                  </a:lnTo>
                  <a:lnTo>
                    <a:pt x="1077" y="2043"/>
                  </a:lnTo>
                  <a:lnTo>
                    <a:pt x="1053" y="2115"/>
                  </a:lnTo>
                  <a:lnTo>
                    <a:pt x="1026" y="2180"/>
                  </a:lnTo>
                  <a:lnTo>
                    <a:pt x="918" y="212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97" name="Freeform 495"/>
            <p:cNvSpPr/>
            <p:nvPr/>
          </p:nvSpPr>
          <p:spPr bwMode="auto">
            <a:xfrm>
              <a:off x="1170" y="3144"/>
              <a:ext cx="164" cy="228"/>
            </a:xfrm>
            <a:custGeom>
              <a:avLst/>
              <a:gdLst>
                <a:gd name="T0" fmla="*/ 0 w 3622"/>
                <a:gd name="T1" fmla="*/ 0 h 4112"/>
                <a:gd name="T2" fmla="*/ 0 w 3622"/>
                <a:gd name="T3" fmla="*/ 0 h 4112"/>
                <a:gd name="T4" fmla="*/ 0 w 3622"/>
                <a:gd name="T5" fmla="*/ 0 h 4112"/>
                <a:gd name="T6" fmla="*/ 0 w 3622"/>
                <a:gd name="T7" fmla="*/ 0 h 4112"/>
                <a:gd name="T8" fmla="*/ 0 w 3622"/>
                <a:gd name="T9" fmla="*/ 0 h 4112"/>
                <a:gd name="T10" fmla="*/ 0 60000 65536"/>
                <a:gd name="T11" fmla="*/ 0 60000 65536"/>
                <a:gd name="T12" fmla="*/ 0 60000 65536"/>
                <a:gd name="T13" fmla="*/ 0 60000 65536"/>
                <a:gd name="T14" fmla="*/ 0 60000 65536"/>
                <a:gd name="T15" fmla="*/ 0 w 3622"/>
                <a:gd name="T16" fmla="*/ 0 h 4112"/>
                <a:gd name="T17" fmla="*/ 3622 w 3622"/>
                <a:gd name="T18" fmla="*/ 4112 h 4112"/>
              </a:gdLst>
              <a:ahLst/>
              <a:cxnLst>
                <a:cxn ang="T10">
                  <a:pos x="T0" y="T1"/>
                </a:cxn>
                <a:cxn ang="T11">
                  <a:pos x="T2" y="T3"/>
                </a:cxn>
                <a:cxn ang="T12">
                  <a:pos x="T4" y="T5"/>
                </a:cxn>
                <a:cxn ang="T13">
                  <a:pos x="T6" y="T7"/>
                </a:cxn>
                <a:cxn ang="T14">
                  <a:pos x="T8" y="T9"/>
                </a:cxn>
              </a:cxnLst>
              <a:rect l="T15" t="T16" r="T17" b="T18"/>
              <a:pathLst>
                <a:path w="3622" h="4112">
                  <a:moveTo>
                    <a:pt x="1404" y="4112"/>
                  </a:moveTo>
                  <a:lnTo>
                    <a:pt x="3622" y="3023"/>
                  </a:lnTo>
                  <a:lnTo>
                    <a:pt x="2218" y="0"/>
                  </a:lnTo>
                  <a:lnTo>
                    <a:pt x="0" y="989"/>
                  </a:lnTo>
                  <a:lnTo>
                    <a:pt x="1404" y="4112"/>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98" name="Freeform 496"/>
            <p:cNvSpPr/>
            <p:nvPr/>
          </p:nvSpPr>
          <p:spPr bwMode="auto">
            <a:xfrm>
              <a:off x="1170" y="3141"/>
              <a:ext cx="164" cy="228"/>
            </a:xfrm>
            <a:custGeom>
              <a:avLst/>
              <a:gdLst>
                <a:gd name="T0" fmla="*/ 0 w 3622"/>
                <a:gd name="T1" fmla="*/ 0 h 4113"/>
                <a:gd name="T2" fmla="*/ 0 w 3622"/>
                <a:gd name="T3" fmla="*/ 0 h 4113"/>
                <a:gd name="T4" fmla="*/ 0 w 3622"/>
                <a:gd name="T5" fmla="*/ 0 h 4113"/>
                <a:gd name="T6" fmla="*/ 0 w 3622"/>
                <a:gd name="T7" fmla="*/ 0 h 4113"/>
                <a:gd name="T8" fmla="*/ 0 w 3622"/>
                <a:gd name="T9" fmla="*/ 0 h 4113"/>
                <a:gd name="T10" fmla="*/ 0 60000 65536"/>
                <a:gd name="T11" fmla="*/ 0 60000 65536"/>
                <a:gd name="T12" fmla="*/ 0 60000 65536"/>
                <a:gd name="T13" fmla="*/ 0 60000 65536"/>
                <a:gd name="T14" fmla="*/ 0 60000 65536"/>
                <a:gd name="T15" fmla="*/ 0 w 3622"/>
                <a:gd name="T16" fmla="*/ 0 h 4113"/>
                <a:gd name="T17" fmla="*/ 3622 w 3622"/>
                <a:gd name="T18" fmla="*/ 4113 h 4113"/>
              </a:gdLst>
              <a:ahLst/>
              <a:cxnLst>
                <a:cxn ang="T10">
                  <a:pos x="T0" y="T1"/>
                </a:cxn>
                <a:cxn ang="T11">
                  <a:pos x="T2" y="T3"/>
                </a:cxn>
                <a:cxn ang="T12">
                  <a:pos x="T4" y="T5"/>
                </a:cxn>
                <a:cxn ang="T13">
                  <a:pos x="T6" y="T7"/>
                </a:cxn>
                <a:cxn ang="T14">
                  <a:pos x="T8" y="T9"/>
                </a:cxn>
              </a:cxnLst>
              <a:rect l="T15" t="T16" r="T17" b="T18"/>
              <a:pathLst>
                <a:path w="3622" h="4113">
                  <a:moveTo>
                    <a:pt x="1404" y="4113"/>
                  </a:moveTo>
                  <a:lnTo>
                    <a:pt x="3622" y="3024"/>
                  </a:lnTo>
                  <a:lnTo>
                    <a:pt x="2218" y="0"/>
                  </a:lnTo>
                  <a:lnTo>
                    <a:pt x="0" y="989"/>
                  </a:lnTo>
                  <a:lnTo>
                    <a:pt x="1404" y="4113"/>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99" name="Freeform 497"/>
            <p:cNvSpPr/>
            <p:nvPr/>
          </p:nvSpPr>
          <p:spPr bwMode="auto">
            <a:xfrm>
              <a:off x="1176" y="3146"/>
              <a:ext cx="157" cy="218"/>
            </a:xfrm>
            <a:custGeom>
              <a:avLst/>
              <a:gdLst>
                <a:gd name="T0" fmla="*/ 0 w 3446"/>
                <a:gd name="T1" fmla="*/ 0 h 3913"/>
                <a:gd name="T2" fmla="*/ 0 w 3446"/>
                <a:gd name="T3" fmla="*/ 0 h 3913"/>
                <a:gd name="T4" fmla="*/ 0 w 3446"/>
                <a:gd name="T5" fmla="*/ 0 h 3913"/>
                <a:gd name="T6" fmla="*/ 0 w 3446"/>
                <a:gd name="T7" fmla="*/ 0 h 3913"/>
                <a:gd name="T8" fmla="*/ 0 w 3446"/>
                <a:gd name="T9" fmla="*/ 0 h 3913"/>
                <a:gd name="T10" fmla="*/ 0 60000 65536"/>
                <a:gd name="T11" fmla="*/ 0 60000 65536"/>
                <a:gd name="T12" fmla="*/ 0 60000 65536"/>
                <a:gd name="T13" fmla="*/ 0 60000 65536"/>
                <a:gd name="T14" fmla="*/ 0 60000 65536"/>
                <a:gd name="T15" fmla="*/ 0 w 3446"/>
                <a:gd name="T16" fmla="*/ 0 h 3913"/>
                <a:gd name="T17" fmla="*/ 3446 w 3446"/>
                <a:gd name="T18" fmla="*/ 3913 h 3913"/>
              </a:gdLst>
              <a:ahLst/>
              <a:cxnLst>
                <a:cxn ang="T10">
                  <a:pos x="T0" y="T1"/>
                </a:cxn>
                <a:cxn ang="T11">
                  <a:pos x="T2" y="T3"/>
                </a:cxn>
                <a:cxn ang="T12">
                  <a:pos x="T4" y="T5"/>
                </a:cxn>
                <a:cxn ang="T13">
                  <a:pos x="T6" y="T7"/>
                </a:cxn>
                <a:cxn ang="T14">
                  <a:pos x="T8" y="T9"/>
                </a:cxn>
              </a:cxnLst>
              <a:rect l="T15" t="T16" r="T17" b="T18"/>
              <a:pathLst>
                <a:path w="3446" h="3913">
                  <a:moveTo>
                    <a:pt x="1335" y="3913"/>
                  </a:moveTo>
                  <a:lnTo>
                    <a:pt x="3446" y="2878"/>
                  </a:lnTo>
                  <a:lnTo>
                    <a:pt x="2111" y="0"/>
                  </a:lnTo>
                  <a:lnTo>
                    <a:pt x="0" y="942"/>
                  </a:lnTo>
                  <a:lnTo>
                    <a:pt x="1335" y="3913"/>
                  </a:lnTo>
                  <a:close/>
                </a:path>
              </a:pathLst>
            </a:custGeom>
            <a:solidFill>
              <a:srgbClr val="1A781C"/>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00" name="Freeform 498"/>
            <p:cNvSpPr/>
            <p:nvPr/>
          </p:nvSpPr>
          <p:spPr bwMode="auto">
            <a:xfrm>
              <a:off x="1183" y="3109"/>
              <a:ext cx="19" cy="19"/>
            </a:xfrm>
            <a:custGeom>
              <a:avLst/>
              <a:gdLst>
                <a:gd name="T0" fmla="*/ 0 w 431"/>
                <a:gd name="T1" fmla="*/ 0 h 343"/>
                <a:gd name="T2" fmla="*/ 0 w 431"/>
                <a:gd name="T3" fmla="*/ 0 h 343"/>
                <a:gd name="T4" fmla="*/ 0 w 431"/>
                <a:gd name="T5" fmla="*/ 0 h 343"/>
                <a:gd name="T6" fmla="*/ 0 w 431"/>
                <a:gd name="T7" fmla="*/ 0 h 343"/>
                <a:gd name="T8" fmla="*/ 0 w 431"/>
                <a:gd name="T9" fmla="*/ 0 h 343"/>
                <a:gd name="T10" fmla="*/ 0 60000 65536"/>
                <a:gd name="T11" fmla="*/ 0 60000 65536"/>
                <a:gd name="T12" fmla="*/ 0 60000 65536"/>
                <a:gd name="T13" fmla="*/ 0 60000 65536"/>
                <a:gd name="T14" fmla="*/ 0 60000 65536"/>
                <a:gd name="T15" fmla="*/ 0 w 431"/>
                <a:gd name="T16" fmla="*/ 0 h 343"/>
                <a:gd name="T17" fmla="*/ 431 w 431"/>
                <a:gd name="T18" fmla="*/ 343 h 343"/>
              </a:gdLst>
              <a:ahLst/>
              <a:cxnLst>
                <a:cxn ang="T10">
                  <a:pos x="T0" y="T1"/>
                </a:cxn>
                <a:cxn ang="T11">
                  <a:pos x="T2" y="T3"/>
                </a:cxn>
                <a:cxn ang="T12">
                  <a:pos x="T4" y="T5"/>
                </a:cxn>
                <a:cxn ang="T13">
                  <a:pos x="T6" y="T7"/>
                </a:cxn>
                <a:cxn ang="T14">
                  <a:pos x="T8" y="T9"/>
                </a:cxn>
              </a:cxnLst>
              <a:rect l="T15" t="T16" r="T17" b="T18"/>
              <a:pathLst>
                <a:path w="431" h="343">
                  <a:moveTo>
                    <a:pt x="431" y="186"/>
                  </a:moveTo>
                  <a:lnTo>
                    <a:pt x="79" y="343"/>
                  </a:lnTo>
                  <a:lnTo>
                    <a:pt x="0" y="157"/>
                  </a:lnTo>
                  <a:lnTo>
                    <a:pt x="352" y="0"/>
                  </a:lnTo>
                  <a:lnTo>
                    <a:pt x="431" y="18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01" name="Freeform 499"/>
            <p:cNvSpPr/>
            <p:nvPr/>
          </p:nvSpPr>
          <p:spPr bwMode="auto">
            <a:xfrm>
              <a:off x="1186" y="3112"/>
              <a:ext cx="16" cy="15"/>
            </a:xfrm>
            <a:custGeom>
              <a:avLst/>
              <a:gdLst>
                <a:gd name="T0" fmla="*/ 0 w 347"/>
                <a:gd name="T1" fmla="*/ 0 h 257"/>
                <a:gd name="T2" fmla="*/ 0 w 347"/>
                <a:gd name="T3" fmla="*/ 0 h 257"/>
                <a:gd name="T4" fmla="*/ 0 w 347"/>
                <a:gd name="T5" fmla="*/ 0 h 257"/>
                <a:gd name="T6" fmla="*/ 0 w 347"/>
                <a:gd name="T7" fmla="*/ 0 h 257"/>
                <a:gd name="T8" fmla="*/ 0 w 347"/>
                <a:gd name="T9" fmla="*/ 0 h 257"/>
                <a:gd name="T10" fmla="*/ 0 60000 65536"/>
                <a:gd name="T11" fmla="*/ 0 60000 65536"/>
                <a:gd name="T12" fmla="*/ 0 60000 65536"/>
                <a:gd name="T13" fmla="*/ 0 60000 65536"/>
                <a:gd name="T14" fmla="*/ 0 60000 65536"/>
                <a:gd name="T15" fmla="*/ 0 w 347"/>
                <a:gd name="T16" fmla="*/ 0 h 257"/>
                <a:gd name="T17" fmla="*/ 347 w 347"/>
                <a:gd name="T18" fmla="*/ 257 h 257"/>
              </a:gdLst>
              <a:ahLst/>
              <a:cxnLst>
                <a:cxn ang="T10">
                  <a:pos x="T0" y="T1"/>
                </a:cxn>
                <a:cxn ang="T11">
                  <a:pos x="T2" y="T3"/>
                </a:cxn>
                <a:cxn ang="T12">
                  <a:pos x="T4" y="T5"/>
                </a:cxn>
                <a:cxn ang="T13">
                  <a:pos x="T6" y="T7"/>
                </a:cxn>
                <a:cxn ang="T14">
                  <a:pos x="T8" y="T9"/>
                </a:cxn>
              </a:cxnLst>
              <a:rect l="T15" t="T16" r="T17" b="T18"/>
              <a:pathLst>
                <a:path w="347" h="257">
                  <a:moveTo>
                    <a:pt x="347" y="126"/>
                  </a:moveTo>
                  <a:lnTo>
                    <a:pt x="53" y="257"/>
                  </a:lnTo>
                  <a:lnTo>
                    <a:pt x="0" y="132"/>
                  </a:lnTo>
                  <a:lnTo>
                    <a:pt x="294" y="0"/>
                  </a:lnTo>
                  <a:lnTo>
                    <a:pt x="347" y="126"/>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02" name="Freeform 500"/>
            <p:cNvSpPr/>
            <p:nvPr/>
          </p:nvSpPr>
          <p:spPr bwMode="auto">
            <a:xfrm>
              <a:off x="1191" y="311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5" y="73"/>
                  </a:moveTo>
                  <a:lnTo>
                    <a:pt x="167" y="0"/>
                  </a:lnTo>
                  <a:lnTo>
                    <a:pt x="171" y="0"/>
                  </a:lnTo>
                  <a:lnTo>
                    <a:pt x="175" y="2"/>
                  </a:lnTo>
                  <a:lnTo>
                    <a:pt x="180" y="6"/>
                  </a:lnTo>
                  <a:lnTo>
                    <a:pt x="183" y="13"/>
                  </a:lnTo>
                  <a:lnTo>
                    <a:pt x="236" y="141"/>
                  </a:lnTo>
                  <a:lnTo>
                    <a:pt x="238" y="147"/>
                  </a:lnTo>
                  <a:lnTo>
                    <a:pt x="238" y="154"/>
                  </a:lnTo>
                  <a:lnTo>
                    <a:pt x="237" y="159"/>
                  </a:lnTo>
                  <a:lnTo>
                    <a:pt x="234" y="162"/>
                  </a:lnTo>
                  <a:lnTo>
                    <a:pt x="73" y="234"/>
                  </a:lnTo>
                  <a:lnTo>
                    <a:pt x="69" y="234"/>
                  </a:lnTo>
                  <a:lnTo>
                    <a:pt x="64" y="232"/>
                  </a:lnTo>
                  <a:lnTo>
                    <a:pt x="60" y="228"/>
                  </a:lnTo>
                  <a:lnTo>
                    <a:pt x="56" y="221"/>
                  </a:lnTo>
                  <a:lnTo>
                    <a:pt x="2" y="94"/>
                  </a:lnTo>
                  <a:lnTo>
                    <a:pt x="0" y="86"/>
                  </a:lnTo>
                  <a:lnTo>
                    <a:pt x="0" y="80"/>
                  </a:lnTo>
                  <a:lnTo>
                    <a:pt x="1" y="76"/>
                  </a:lnTo>
                  <a:lnTo>
                    <a:pt x="5" y="73"/>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03" name="Freeform 501"/>
            <p:cNvSpPr/>
            <p:nvPr/>
          </p:nvSpPr>
          <p:spPr bwMode="auto">
            <a:xfrm>
              <a:off x="1191" y="311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2" y="0"/>
                  </a:lnTo>
                  <a:lnTo>
                    <a:pt x="146"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4"/>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04" name="Freeform 502"/>
            <p:cNvSpPr/>
            <p:nvPr/>
          </p:nvSpPr>
          <p:spPr bwMode="auto">
            <a:xfrm>
              <a:off x="1194" y="3113"/>
              <a:ext cx="6" cy="8"/>
            </a:xfrm>
            <a:custGeom>
              <a:avLst/>
              <a:gdLst>
                <a:gd name="T0" fmla="*/ 0 w 118"/>
                <a:gd name="T1" fmla="*/ 0 h 154"/>
                <a:gd name="T2" fmla="*/ 0 w 118"/>
                <a:gd name="T3" fmla="*/ 0 h 154"/>
                <a:gd name="T4" fmla="*/ 0 w 118"/>
                <a:gd name="T5" fmla="*/ 0 h 154"/>
                <a:gd name="T6" fmla="*/ 0 w 118"/>
                <a:gd name="T7" fmla="*/ 0 h 154"/>
                <a:gd name="T8" fmla="*/ 0 w 118"/>
                <a:gd name="T9" fmla="*/ 0 h 154"/>
                <a:gd name="T10" fmla="*/ 0 w 118"/>
                <a:gd name="T11" fmla="*/ 0 h 154"/>
                <a:gd name="T12" fmla="*/ 0 w 118"/>
                <a:gd name="T13" fmla="*/ 0 h 154"/>
                <a:gd name="T14" fmla="*/ 0 w 118"/>
                <a:gd name="T15" fmla="*/ 0 h 154"/>
                <a:gd name="T16" fmla="*/ 0 w 118"/>
                <a:gd name="T17" fmla="*/ 0 h 154"/>
                <a:gd name="T18" fmla="*/ 0 w 118"/>
                <a:gd name="T19" fmla="*/ 0 h 154"/>
                <a:gd name="T20" fmla="*/ 0 w 118"/>
                <a:gd name="T21" fmla="*/ 0 h 154"/>
                <a:gd name="T22" fmla="*/ 0 w 118"/>
                <a:gd name="T23" fmla="*/ 0 h 154"/>
                <a:gd name="T24" fmla="*/ 0 w 118"/>
                <a:gd name="T25" fmla="*/ 0 h 154"/>
                <a:gd name="T26" fmla="*/ 0 w 118"/>
                <a:gd name="T27" fmla="*/ 0 h 154"/>
                <a:gd name="T28" fmla="*/ 0 w 118"/>
                <a:gd name="T29" fmla="*/ 0 h 154"/>
                <a:gd name="T30" fmla="*/ 0 w 118"/>
                <a:gd name="T31" fmla="*/ 0 h 154"/>
                <a:gd name="T32" fmla="*/ 0 w 118"/>
                <a:gd name="T33" fmla="*/ 0 h 154"/>
                <a:gd name="T34" fmla="*/ 0 w 118"/>
                <a:gd name="T35" fmla="*/ 0 h 154"/>
                <a:gd name="T36" fmla="*/ 0 w 118"/>
                <a:gd name="T37" fmla="*/ 0 h 154"/>
                <a:gd name="T38" fmla="*/ 0 w 118"/>
                <a:gd name="T39" fmla="*/ 0 h 154"/>
                <a:gd name="T40" fmla="*/ 0 w 118"/>
                <a:gd name="T41" fmla="*/ 0 h 154"/>
                <a:gd name="T42" fmla="*/ 0 w 118"/>
                <a:gd name="T43" fmla="*/ 0 h 154"/>
                <a:gd name="T44" fmla="*/ 0 w 118"/>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
                <a:gd name="T70" fmla="*/ 0 h 154"/>
                <a:gd name="T71" fmla="*/ 118 w 118"/>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 h="154">
                  <a:moveTo>
                    <a:pt x="88" y="6"/>
                  </a:moveTo>
                  <a:lnTo>
                    <a:pt x="116" y="77"/>
                  </a:lnTo>
                  <a:lnTo>
                    <a:pt x="118" y="85"/>
                  </a:lnTo>
                  <a:lnTo>
                    <a:pt x="118" y="95"/>
                  </a:lnTo>
                  <a:lnTo>
                    <a:pt x="116" y="103"/>
                  </a:lnTo>
                  <a:lnTo>
                    <a:pt x="112" y="108"/>
                  </a:lnTo>
                  <a:lnTo>
                    <a:pt x="14" y="152"/>
                  </a:lnTo>
                  <a:lnTo>
                    <a:pt x="6" y="154"/>
                  </a:lnTo>
                  <a:lnTo>
                    <a:pt x="2" y="150"/>
                  </a:lnTo>
                  <a:lnTo>
                    <a:pt x="0" y="140"/>
                  </a:lnTo>
                  <a:lnTo>
                    <a:pt x="1" y="127"/>
                  </a:lnTo>
                  <a:lnTo>
                    <a:pt x="4" y="112"/>
                  </a:lnTo>
                  <a:lnTo>
                    <a:pt x="9" y="95"/>
                  </a:lnTo>
                  <a:lnTo>
                    <a:pt x="14" y="77"/>
                  </a:lnTo>
                  <a:lnTo>
                    <a:pt x="21" y="61"/>
                  </a:lnTo>
                  <a:lnTo>
                    <a:pt x="29" y="46"/>
                  </a:lnTo>
                  <a:lnTo>
                    <a:pt x="38" y="33"/>
                  </a:lnTo>
                  <a:lnTo>
                    <a:pt x="48" y="21"/>
                  </a:lnTo>
                  <a:lnTo>
                    <a:pt x="58" y="12"/>
                  </a:lnTo>
                  <a:lnTo>
                    <a:pt x="67" y="4"/>
                  </a:lnTo>
                  <a:lnTo>
                    <a:pt x="76" y="0"/>
                  </a:lnTo>
                  <a:lnTo>
                    <a:pt x="83"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05" name="Freeform 503"/>
            <p:cNvSpPr/>
            <p:nvPr/>
          </p:nvSpPr>
          <p:spPr bwMode="auto">
            <a:xfrm>
              <a:off x="1207" y="3099"/>
              <a:ext cx="13" cy="16"/>
            </a:xfrm>
            <a:custGeom>
              <a:avLst/>
              <a:gdLst>
                <a:gd name="T0" fmla="*/ 0 w 287"/>
                <a:gd name="T1" fmla="*/ 0 h 280"/>
                <a:gd name="T2" fmla="*/ 0 w 287"/>
                <a:gd name="T3" fmla="*/ 0 h 280"/>
                <a:gd name="T4" fmla="*/ 0 w 287"/>
                <a:gd name="T5" fmla="*/ 0 h 280"/>
                <a:gd name="T6" fmla="*/ 0 w 287"/>
                <a:gd name="T7" fmla="*/ 0 h 280"/>
                <a:gd name="T8" fmla="*/ 0 w 287"/>
                <a:gd name="T9" fmla="*/ 0 h 280"/>
                <a:gd name="T10" fmla="*/ 0 60000 65536"/>
                <a:gd name="T11" fmla="*/ 0 60000 65536"/>
                <a:gd name="T12" fmla="*/ 0 60000 65536"/>
                <a:gd name="T13" fmla="*/ 0 60000 65536"/>
                <a:gd name="T14" fmla="*/ 0 60000 65536"/>
                <a:gd name="T15" fmla="*/ 0 w 287"/>
                <a:gd name="T16" fmla="*/ 0 h 280"/>
                <a:gd name="T17" fmla="*/ 287 w 287"/>
                <a:gd name="T18" fmla="*/ 280 h 280"/>
              </a:gdLst>
              <a:ahLst/>
              <a:cxnLst>
                <a:cxn ang="T10">
                  <a:pos x="T0" y="T1"/>
                </a:cxn>
                <a:cxn ang="T11">
                  <a:pos x="T2" y="T3"/>
                </a:cxn>
                <a:cxn ang="T12">
                  <a:pos x="T4" y="T5"/>
                </a:cxn>
                <a:cxn ang="T13">
                  <a:pos x="T6" y="T7"/>
                </a:cxn>
                <a:cxn ang="T14">
                  <a:pos x="T8" y="T9"/>
                </a:cxn>
              </a:cxnLst>
              <a:rect l="T15" t="T16" r="T17" b="T18"/>
              <a:pathLst>
                <a:path w="287" h="280">
                  <a:moveTo>
                    <a:pt x="287" y="186"/>
                  </a:moveTo>
                  <a:lnTo>
                    <a:pt x="78" y="280"/>
                  </a:lnTo>
                  <a:lnTo>
                    <a:pt x="0" y="93"/>
                  </a:lnTo>
                  <a:lnTo>
                    <a:pt x="210" y="0"/>
                  </a:lnTo>
                  <a:lnTo>
                    <a:pt x="287" y="18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06" name="Freeform 504"/>
            <p:cNvSpPr/>
            <p:nvPr/>
          </p:nvSpPr>
          <p:spPr bwMode="auto">
            <a:xfrm>
              <a:off x="1209" y="3102"/>
              <a:ext cx="11" cy="12"/>
            </a:xfrm>
            <a:custGeom>
              <a:avLst/>
              <a:gdLst>
                <a:gd name="T0" fmla="*/ 0 w 227"/>
                <a:gd name="T1" fmla="*/ 0 h 203"/>
                <a:gd name="T2" fmla="*/ 0 w 227"/>
                <a:gd name="T3" fmla="*/ 0 h 203"/>
                <a:gd name="T4" fmla="*/ 0 w 227"/>
                <a:gd name="T5" fmla="*/ 0 h 203"/>
                <a:gd name="T6" fmla="*/ 0 w 227"/>
                <a:gd name="T7" fmla="*/ 0 h 203"/>
                <a:gd name="T8" fmla="*/ 0 w 227"/>
                <a:gd name="T9" fmla="*/ 0 h 203"/>
                <a:gd name="T10" fmla="*/ 0 60000 65536"/>
                <a:gd name="T11" fmla="*/ 0 60000 65536"/>
                <a:gd name="T12" fmla="*/ 0 60000 65536"/>
                <a:gd name="T13" fmla="*/ 0 60000 65536"/>
                <a:gd name="T14" fmla="*/ 0 60000 65536"/>
                <a:gd name="T15" fmla="*/ 0 w 227"/>
                <a:gd name="T16" fmla="*/ 0 h 203"/>
                <a:gd name="T17" fmla="*/ 227 w 227"/>
                <a:gd name="T18" fmla="*/ 203 h 203"/>
              </a:gdLst>
              <a:ahLst/>
              <a:cxnLst>
                <a:cxn ang="T10">
                  <a:pos x="T0" y="T1"/>
                </a:cxn>
                <a:cxn ang="T11">
                  <a:pos x="T2" y="T3"/>
                </a:cxn>
                <a:cxn ang="T12">
                  <a:pos x="T4" y="T5"/>
                </a:cxn>
                <a:cxn ang="T13">
                  <a:pos x="T6" y="T7"/>
                </a:cxn>
                <a:cxn ang="T14">
                  <a:pos x="T8" y="T9"/>
                </a:cxn>
              </a:cxnLst>
              <a:rect l="T15" t="T16" r="T17" b="T18"/>
              <a:pathLst>
                <a:path w="227" h="203">
                  <a:moveTo>
                    <a:pt x="227" y="125"/>
                  </a:moveTo>
                  <a:lnTo>
                    <a:pt x="53" y="203"/>
                  </a:lnTo>
                  <a:lnTo>
                    <a:pt x="0" y="78"/>
                  </a:lnTo>
                  <a:lnTo>
                    <a:pt x="175" y="0"/>
                  </a:lnTo>
                  <a:lnTo>
                    <a:pt x="227" y="125"/>
                  </a:lnTo>
                  <a:close/>
                </a:path>
              </a:pathLst>
            </a:custGeom>
            <a:solidFill>
              <a:srgbClr val="BAC2C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07" name="Freeform 505"/>
            <p:cNvSpPr/>
            <p:nvPr/>
          </p:nvSpPr>
          <p:spPr bwMode="auto">
            <a:xfrm>
              <a:off x="1209" y="3100"/>
              <a:ext cx="10" cy="13"/>
            </a:xfrm>
            <a:custGeom>
              <a:avLst/>
              <a:gdLst>
                <a:gd name="T0" fmla="*/ 0 w 238"/>
                <a:gd name="T1" fmla="*/ 0 h 234"/>
                <a:gd name="T2" fmla="*/ 0 w 238"/>
                <a:gd name="T3" fmla="*/ 0 h 234"/>
                <a:gd name="T4" fmla="*/ 0 w 238"/>
                <a:gd name="T5" fmla="*/ 0 h 234"/>
                <a:gd name="T6" fmla="*/ 0 w 238"/>
                <a:gd name="T7" fmla="*/ 0 h 234"/>
                <a:gd name="T8" fmla="*/ 0 w 238"/>
                <a:gd name="T9" fmla="*/ 0 h 234"/>
                <a:gd name="T10" fmla="*/ 0 w 238"/>
                <a:gd name="T11" fmla="*/ 0 h 234"/>
                <a:gd name="T12" fmla="*/ 0 w 238"/>
                <a:gd name="T13" fmla="*/ 0 h 234"/>
                <a:gd name="T14" fmla="*/ 0 w 238"/>
                <a:gd name="T15" fmla="*/ 0 h 234"/>
                <a:gd name="T16" fmla="*/ 0 w 238"/>
                <a:gd name="T17" fmla="*/ 0 h 234"/>
                <a:gd name="T18" fmla="*/ 0 w 238"/>
                <a:gd name="T19" fmla="*/ 0 h 234"/>
                <a:gd name="T20" fmla="*/ 0 w 238"/>
                <a:gd name="T21" fmla="*/ 0 h 234"/>
                <a:gd name="T22" fmla="*/ 0 w 238"/>
                <a:gd name="T23" fmla="*/ 0 h 234"/>
                <a:gd name="T24" fmla="*/ 0 w 238"/>
                <a:gd name="T25" fmla="*/ 0 h 234"/>
                <a:gd name="T26" fmla="*/ 0 w 238"/>
                <a:gd name="T27" fmla="*/ 0 h 234"/>
                <a:gd name="T28" fmla="*/ 0 w 238"/>
                <a:gd name="T29" fmla="*/ 0 h 234"/>
                <a:gd name="T30" fmla="*/ 0 w 238"/>
                <a:gd name="T31" fmla="*/ 0 h 234"/>
                <a:gd name="T32" fmla="*/ 0 w 238"/>
                <a:gd name="T33" fmla="*/ 0 h 234"/>
                <a:gd name="T34" fmla="*/ 0 w 238"/>
                <a:gd name="T35" fmla="*/ 0 h 234"/>
                <a:gd name="T36" fmla="*/ 0 w 238"/>
                <a:gd name="T37" fmla="*/ 0 h 234"/>
                <a:gd name="T38" fmla="*/ 0 w 238"/>
                <a:gd name="T39" fmla="*/ 0 h 234"/>
                <a:gd name="T40" fmla="*/ 0 w 238"/>
                <a:gd name="T41" fmla="*/ 0 h 2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34"/>
                <a:gd name="T65" fmla="*/ 238 w 238"/>
                <a:gd name="T66" fmla="*/ 234 h 2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34">
                  <a:moveTo>
                    <a:pt x="4" y="72"/>
                  </a:moveTo>
                  <a:lnTo>
                    <a:pt x="167" y="0"/>
                  </a:lnTo>
                  <a:lnTo>
                    <a:pt x="171" y="0"/>
                  </a:lnTo>
                  <a:lnTo>
                    <a:pt x="175" y="2"/>
                  </a:lnTo>
                  <a:lnTo>
                    <a:pt x="180" y="6"/>
                  </a:lnTo>
                  <a:lnTo>
                    <a:pt x="183" y="12"/>
                  </a:lnTo>
                  <a:lnTo>
                    <a:pt x="236" y="141"/>
                  </a:lnTo>
                  <a:lnTo>
                    <a:pt x="238" y="147"/>
                  </a:lnTo>
                  <a:lnTo>
                    <a:pt x="238" y="154"/>
                  </a:lnTo>
                  <a:lnTo>
                    <a:pt x="237" y="159"/>
                  </a:lnTo>
                  <a:lnTo>
                    <a:pt x="234" y="162"/>
                  </a:lnTo>
                  <a:lnTo>
                    <a:pt x="73" y="234"/>
                  </a:lnTo>
                  <a:lnTo>
                    <a:pt x="69" y="234"/>
                  </a:lnTo>
                  <a:lnTo>
                    <a:pt x="63" y="232"/>
                  </a:lnTo>
                  <a:lnTo>
                    <a:pt x="59" y="227"/>
                  </a:lnTo>
                  <a:lnTo>
                    <a:pt x="55" y="221"/>
                  </a:lnTo>
                  <a:lnTo>
                    <a:pt x="2" y="94"/>
                  </a:lnTo>
                  <a:lnTo>
                    <a:pt x="0" y="86"/>
                  </a:lnTo>
                  <a:lnTo>
                    <a:pt x="0" y="80"/>
                  </a:lnTo>
                  <a:lnTo>
                    <a:pt x="1" y="76"/>
                  </a:lnTo>
                  <a:lnTo>
                    <a:pt x="4" y="72"/>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08" name="Freeform 506"/>
            <p:cNvSpPr/>
            <p:nvPr/>
          </p:nvSpPr>
          <p:spPr bwMode="auto">
            <a:xfrm>
              <a:off x="1209" y="3101"/>
              <a:ext cx="10" cy="11"/>
            </a:xfrm>
            <a:custGeom>
              <a:avLst/>
              <a:gdLst>
                <a:gd name="T0" fmla="*/ 0 w 204"/>
                <a:gd name="T1" fmla="*/ 0 h 199"/>
                <a:gd name="T2" fmla="*/ 0 w 204"/>
                <a:gd name="T3" fmla="*/ 0 h 199"/>
                <a:gd name="T4" fmla="*/ 0 w 204"/>
                <a:gd name="T5" fmla="*/ 0 h 199"/>
                <a:gd name="T6" fmla="*/ 0 w 204"/>
                <a:gd name="T7" fmla="*/ 0 h 199"/>
                <a:gd name="T8" fmla="*/ 0 w 204"/>
                <a:gd name="T9" fmla="*/ 0 h 199"/>
                <a:gd name="T10" fmla="*/ 0 w 204"/>
                <a:gd name="T11" fmla="*/ 0 h 199"/>
                <a:gd name="T12" fmla="*/ 0 w 204"/>
                <a:gd name="T13" fmla="*/ 0 h 199"/>
                <a:gd name="T14" fmla="*/ 0 w 204"/>
                <a:gd name="T15" fmla="*/ 0 h 199"/>
                <a:gd name="T16" fmla="*/ 0 w 204"/>
                <a:gd name="T17" fmla="*/ 0 h 199"/>
                <a:gd name="T18" fmla="*/ 0 w 204"/>
                <a:gd name="T19" fmla="*/ 0 h 199"/>
                <a:gd name="T20" fmla="*/ 0 w 204"/>
                <a:gd name="T21" fmla="*/ 0 h 199"/>
                <a:gd name="T22" fmla="*/ 0 w 204"/>
                <a:gd name="T23" fmla="*/ 0 h 199"/>
                <a:gd name="T24" fmla="*/ 0 w 204"/>
                <a:gd name="T25" fmla="*/ 0 h 199"/>
                <a:gd name="T26" fmla="*/ 0 w 204"/>
                <a:gd name="T27" fmla="*/ 0 h 199"/>
                <a:gd name="T28" fmla="*/ 0 w 204"/>
                <a:gd name="T29" fmla="*/ 0 h 199"/>
                <a:gd name="T30" fmla="*/ 0 w 204"/>
                <a:gd name="T31" fmla="*/ 0 h 199"/>
                <a:gd name="T32" fmla="*/ 0 w 204"/>
                <a:gd name="T33" fmla="*/ 0 h 199"/>
                <a:gd name="T34" fmla="*/ 0 w 204"/>
                <a:gd name="T35" fmla="*/ 0 h 199"/>
                <a:gd name="T36" fmla="*/ 0 w 204"/>
                <a:gd name="T37" fmla="*/ 0 h 199"/>
                <a:gd name="T38" fmla="*/ 0 w 204"/>
                <a:gd name="T39" fmla="*/ 0 h 199"/>
                <a:gd name="T40" fmla="*/ 0 w 204"/>
                <a:gd name="T41" fmla="*/ 0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4"/>
                <a:gd name="T64" fmla="*/ 0 h 199"/>
                <a:gd name="T65" fmla="*/ 204 w 20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4" h="199">
                  <a:moveTo>
                    <a:pt x="4" y="62"/>
                  </a:moveTo>
                  <a:lnTo>
                    <a:pt x="141" y="0"/>
                  </a:lnTo>
                  <a:lnTo>
                    <a:pt x="145"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3"/>
                  </a:lnTo>
                  <a:lnTo>
                    <a:pt x="0" y="68"/>
                  </a:lnTo>
                  <a:lnTo>
                    <a:pt x="2" y="64"/>
                  </a:lnTo>
                  <a:lnTo>
                    <a:pt x="4" y="62"/>
                  </a:lnTo>
                  <a:close/>
                </a:path>
              </a:pathLst>
            </a:custGeom>
            <a:solidFill>
              <a:srgbClr val="9199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09" name="Freeform 507"/>
            <p:cNvSpPr/>
            <p:nvPr/>
          </p:nvSpPr>
          <p:spPr bwMode="auto">
            <a:xfrm>
              <a:off x="1212" y="3103"/>
              <a:ext cx="6" cy="8"/>
            </a:xfrm>
            <a:custGeom>
              <a:avLst/>
              <a:gdLst>
                <a:gd name="T0" fmla="*/ 0 w 119"/>
                <a:gd name="T1" fmla="*/ 0 h 154"/>
                <a:gd name="T2" fmla="*/ 0 w 119"/>
                <a:gd name="T3" fmla="*/ 0 h 154"/>
                <a:gd name="T4" fmla="*/ 0 w 119"/>
                <a:gd name="T5" fmla="*/ 0 h 154"/>
                <a:gd name="T6" fmla="*/ 0 w 119"/>
                <a:gd name="T7" fmla="*/ 0 h 154"/>
                <a:gd name="T8" fmla="*/ 0 w 119"/>
                <a:gd name="T9" fmla="*/ 0 h 154"/>
                <a:gd name="T10" fmla="*/ 0 w 119"/>
                <a:gd name="T11" fmla="*/ 0 h 154"/>
                <a:gd name="T12" fmla="*/ 0 w 119"/>
                <a:gd name="T13" fmla="*/ 0 h 154"/>
                <a:gd name="T14" fmla="*/ 0 w 119"/>
                <a:gd name="T15" fmla="*/ 0 h 154"/>
                <a:gd name="T16" fmla="*/ 0 w 119"/>
                <a:gd name="T17" fmla="*/ 0 h 154"/>
                <a:gd name="T18" fmla="*/ 0 w 119"/>
                <a:gd name="T19" fmla="*/ 0 h 154"/>
                <a:gd name="T20" fmla="*/ 0 w 119"/>
                <a:gd name="T21" fmla="*/ 0 h 154"/>
                <a:gd name="T22" fmla="*/ 0 w 119"/>
                <a:gd name="T23" fmla="*/ 0 h 154"/>
                <a:gd name="T24" fmla="*/ 0 w 119"/>
                <a:gd name="T25" fmla="*/ 0 h 154"/>
                <a:gd name="T26" fmla="*/ 0 w 119"/>
                <a:gd name="T27" fmla="*/ 0 h 154"/>
                <a:gd name="T28" fmla="*/ 0 w 119"/>
                <a:gd name="T29" fmla="*/ 0 h 154"/>
                <a:gd name="T30" fmla="*/ 0 w 119"/>
                <a:gd name="T31" fmla="*/ 0 h 154"/>
                <a:gd name="T32" fmla="*/ 0 w 119"/>
                <a:gd name="T33" fmla="*/ 0 h 154"/>
                <a:gd name="T34" fmla="*/ 0 w 119"/>
                <a:gd name="T35" fmla="*/ 0 h 154"/>
                <a:gd name="T36" fmla="*/ 0 w 119"/>
                <a:gd name="T37" fmla="*/ 0 h 154"/>
                <a:gd name="T38" fmla="*/ 0 w 119"/>
                <a:gd name="T39" fmla="*/ 0 h 154"/>
                <a:gd name="T40" fmla="*/ 0 w 119"/>
                <a:gd name="T41" fmla="*/ 0 h 154"/>
                <a:gd name="T42" fmla="*/ 0 w 119"/>
                <a:gd name="T43" fmla="*/ 0 h 154"/>
                <a:gd name="T44" fmla="*/ 0 w 119"/>
                <a:gd name="T45" fmla="*/ 0 h 1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9"/>
                <a:gd name="T70" fmla="*/ 0 h 154"/>
                <a:gd name="T71" fmla="*/ 119 w 119"/>
                <a:gd name="T72" fmla="*/ 154 h 1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9" h="154">
                  <a:moveTo>
                    <a:pt x="88" y="6"/>
                  </a:moveTo>
                  <a:lnTo>
                    <a:pt x="116" y="78"/>
                  </a:lnTo>
                  <a:lnTo>
                    <a:pt x="118" y="86"/>
                  </a:lnTo>
                  <a:lnTo>
                    <a:pt x="119" y="95"/>
                  </a:lnTo>
                  <a:lnTo>
                    <a:pt x="117" y="103"/>
                  </a:lnTo>
                  <a:lnTo>
                    <a:pt x="112" y="109"/>
                  </a:lnTo>
                  <a:lnTo>
                    <a:pt x="14" y="152"/>
                  </a:lnTo>
                  <a:lnTo>
                    <a:pt x="6" y="154"/>
                  </a:lnTo>
                  <a:lnTo>
                    <a:pt x="2" y="150"/>
                  </a:lnTo>
                  <a:lnTo>
                    <a:pt x="0" y="140"/>
                  </a:lnTo>
                  <a:lnTo>
                    <a:pt x="1" y="128"/>
                  </a:lnTo>
                  <a:lnTo>
                    <a:pt x="4" y="112"/>
                  </a:lnTo>
                  <a:lnTo>
                    <a:pt x="9" y="95"/>
                  </a:lnTo>
                  <a:lnTo>
                    <a:pt x="14" y="78"/>
                  </a:lnTo>
                  <a:lnTo>
                    <a:pt x="21" y="61"/>
                  </a:lnTo>
                  <a:lnTo>
                    <a:pt x="29" y="46"/>
                  </a:lnTo>
                  <a:lnTo>
                    <a:pt x="38" y="33"/>
                  </a:lnTo>
                  <a:lnTo>
                    <a:pt x="48" y="21"/>
                  </a:lnTo>
                  <a:lnTo>
                    <a:pt x="58" y="12"/>
                  </a:lnTo>
                  <a:lnTo>
                    <a:pt x="67" y="4"/>
                  </a:lnTo>
                  <a:lnTo>
                    <a:pt x="76" y="0"/>
                  </a:lnTo>
                  <a:lnTo>
                    <a:pt x="82" y="1"/>
                  </a:lnTo>
                  <a:lnTo>
                    <a:pt x="88" y="6"/>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10" name="Freeform 508"/>
            <p:cNvSpPr/>
            <p:nvPr/>
          </p:nvSpPr>
          <p:spPr bwMode="auto">
            <a:xfrm>
              <a:off x="1232" y="3092"/>
              <a:ext cx="4" cy="6"/>
            </a:xfrm>
            <a:custGeom>
              <a:avLst/>
              <a:gdLst>
                <a:gd name="T0" fmla="*/ 0 w 100"/>
                <a:gd name="T1" fmla="*/ 0 h 104"/>
                <a:gd name="T2" fmla="*/ 0 w 100"/>
                <a:gd name="T3" fmla="*/ 0 h 104"/>
                <a:gd name="T4" fmla="*/ 0 w 100"/>
                <a:gd name="T5" fmla="*/ 0 h 104"/>
                <a:gd name="T6" fmla="*/ 0 w 100"/>
                <a:gd name="T7" fmla="*/ 0 h 104"/>
                <a:gd name="T8" fmla="*/ 0 w 100"/>
                <a:gd name="T9" fmla="*/ 0 h 104"/>
                <a:gd name="T10" fmla="*/ 0 w 100"/>
                <a:gd name="T11" fmla="*/ 0 h 104"/>
                <a:gd name="T12" fmla="*/ 0 w 100"/>
                <a:gd name="T13" fmla="*/ 0 h 104"/>
                <a:gd name="T14" fmla="*/ 0 w 100"/>
                <a:gd name="T15" fmla="*/ 0 h 104"/>
                <a:gd name="T16" fmla="*/ 0 w 100"/>
                <a:gd name="T17" fmla="*/ 0 h 104"/>
                <a:gd name="T18" fmla="*/ 0 w 100"/>
                <a:gd name="T19" fmla="*/ 0 h 104"/>
                <a:gd name="T20" fmla="*/ 0 w 100"/>
                <a:gd name="T21" fmla="*/ 0 h 104"/>
                <a:gd name="T22" fmla="*/ 0 w 100"/>
                <a:gd name="T23" fmla="*/ 0 h 104"/>
                <a:gd name="T24" fmla="*/ 0 w 100"/>
                <a:gd name="T25" fmla="*/ 0 h 104"/>
                <a:gd name="T26" fmla="*/ 0 w 100"/>
                <a:gd name="T27" fmla="*/ 0 h 104"/>
                <a:gd name="T28" fmla="*/ 0 w 100"/>
                <a:gd name="T29" fmla="*/ 0 h 104"/>
                <a:gd name="T30" fmla="*/ 0 w 100"/>
                <a:gd name="T31" fmla="*/ 0 h 104"/>
                <a:gd name="T32" fmla="*/ 0 w 100"/>
                <a:gd name="T33" fmla="*/ 0 h 104"/>
                <a:gd name="T34" fmla="*/ 0 w 100"/>
                <a:gd name="T35" fmla="*/ 0 h 104"/>
                <a:gd name="T36" fmla="*/ 0 w 100"/>
                <a:gd name="T37" fmla="*/ 0 h 104"/>
                <a:gd name="T38" fmla="*/ 0 w 100"/>
                <a:gd name="T39" fmla="*/ 0 h 104"/>
                <a:gd name="T40" fmla="*/ 0 w 100"/>
                <a:gd name="T41" fmla="*/ 0 h 104"/>
                <a:gd name="T42" fmla="*/ 0 w 100"/>
                <a:gd name="T43" fmla="*/ 0 h 104"/>
                <a:gd name="T44" fmla="*/ 0 w 100"/>
                <a:gd name="T45" fmla="*/ 0 h 104"/>
                <a:gd name="T46" fmla="*/ 0 w 100"/>
                <a:gd name="T47" fmla="*/ 0 h 104"/>
                <a:gd name="T48" fmla="*/ 0 w 100"/>
                <a:gd name="T49" fmla="*/ 0 h 104"/>
                <a:gd name="T50" fmla="*/ 0 w 100"/>
                <a:gd name="T51" fmla="*/ 0 h 104"/>
                <a:gd name="T52" fmla="*/ 0 w 100"/>
                <a:gd name="T53" fmla="*/ 0 h 104"/>
                <a:gd name="T54" fmla="*/ 0 w 100"/>
                <a:gd name="T55" fmla="*/ 0 h 104"/>
                <a:gd name="T56" fmla="*/ 0 w 100"/>
                <a:gd name="T57" fmla="*/ 0 h 104"/>
                <a:gd name="T58" fmla="*/ 0 w 100"/>
                <a:gd name="T59" fmla="*/ 0 h 104"/>
                <a:gd name="T60" fmla="*/ 0 w 100"/>
                <a:gd name="T61" fmla="*/ 0 h 104"/>
                <a:gd name="T62" fmla="*/ 0 w 100"/>
                <a:gd name="T63" fmla="*/ 0 h 104"/>
                <a:gd name="T64" fmla="*/ 0 w 100"/>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4"/>
                <a:gd name="T101" fmla="*/ 100 w 10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4">
                  <a:moveTo>
                    <a:pt x="50" y="104"/>
                  </a:moveTo>
                  <a:lnTo>
                    <a:pt x="40" y="103"/>
                  </a:lnTo>
                  <a:lnTo>
                    <a:pt x="31" y="99"/>
                  </a:lnTo>
                  <a:lnTo>
                    <a:pt x="23" y="95"/>
                  </a:lnTo>
                  <a:lnTo>
                    <a:pt x="15" y="89"/>
                  </a:lnTo>
                  <a:lnTo>
                    <a:pt x="8" y="80"/>
                  </a:lnTo>
                  <a:lnTo>
                    <a:pt x="4" y="72"/>
                  </a:lnTo>
                  <a:lnTo>
                    <a:pt x="1" y="62"/>
                  </a:lnTo>
                  <a:lnTo>
                    <a:pt x="0" y="52"/>
                  </a:lnTo>
                  <a:lnTo>
                    <a:pt x="1" y="41"/>
                  </a:lnTo>
                  <a:lnTo>
                    <a:pt x="4" y="32"/>
                  </a:lnTo>
                  <a:lnTo>
                    <a:pt x="8" y="23"/>
                  </a:lnTo>
                  <a:lnTo>
                    <a:pt x="15" y="15"/>
                  </a:lnTo>
                  <a:lnTo>
                    <a:pt x="23" y="9"/>
                  </a:lnTo>
                  <a:lnTo>
                    <a:pt x="31" y="5"/>
                  </a:lnTo>
                  <a:lnTo>
                    <a:pt x="40" y="1"/>
                  </a:lnTo>
                  <a:lnTo>
                    <a:pt x="50" y="0"/>
                  </a:lnTo>
                  <a:lnTo>
                    <a:pt x="60" y="1"/>
                  </a:lnTo>
                  <a:lnTo>
                    <a:pt x="70" y="5"/>
                  </a:lnTo>
                  <a:lnTo>
                    <a:pt x="78" y="9"/>
                  </a:lnTo>
                  <a:lnTo>
                    <a:pt x="86" y="15"/>
                  </a:lnTo>
                  <a:lnTo>
                    <a:pt x="92" y="23"/>
                  </a:lnTo>
                  <a:lnTo>
                    <a:pt x="96" y="32"/>
                  </a:lnTo>
                  <a:lnTo>
                    <a:pt x="99" y="41"/>
                  </a:lnTo>
                  <a:lnTo>
                    <a:pt x="100" y="52"/>
                  </a:lnTo>
                  <a:lnTo>
                    <a:pt x="99" y="62"/>
                  </a:lnTo>
                  <a:lnTo>
                    <a:pt x="96" y="72"/>
                  </a:lnTo>
                  <a:lnTo>
                    <a:pt x="92" y="80"/>
                  </a:lnTo>
                  <a:lnTo>
                    <a:pt x="86" y="89"/>
                  </a:lnTo>
                  <a:lnTo>
                    <a:pt x="78" y="95"/>
                  </a:lnTo>
                  <a:lnTo>
                    <a:pt x="70" y="99"/>
                  </a:lnTo>
                  <a:lnTo>
                    <a:pt x="60" y="103"/>
                  </a:lnTo>
                  <a:lnTo>
                    <a:pt x="50" y="104"/>
                  </a:lnTo>
                  <a:close/>
                </a:path>
              </a:pathLst>
            </a:custGeom>
            <a:solidFill>
              <a:srgbClr val="61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11" name="Freeform 509"/>
            <p:cNvSpPr/>
            <p:nvPr/>
          </p:nvSpPr>
          <p:spPr bwMode="auto">
            <a:xfrm>
              <a:off x="1163" y="3131"/>
              <a:ext cx="5" cy="5"/>
            </a:xfrm>
            <a:custGeom>
              <a:avLst/>
              <a:gdLst>
                <a:gd name="T0" fmla="*/ 0 w 100"/>
                <a:gd name="T1" fmla="*/ 0 h 103"/>
                <a:gd name="T2" fmla="*/ 0 w 100"/>
                <a:gd name="T3" fmla="*/ 0 h 103"/>
                <a:gd name="T4" fmla="*/ 0 w 100"/>
                <a:gd name="T5" fmla="*/ 0 h 103"/>
                <a:gd name="T6" fmla="*/ 0 w 100"/>
                <a:gd name="T7" fmla="*/ 0 h 103"/>
                <a:gd name="T8" fmla="*/ 0 w 100"/>
                <a:gd name="T9" fmla="*/ 0 h 103"/>
                <a:gd name="T10" fmla="*/ 0 w 100"/>
                <a:gd name="T11" fmla="*/ 0 h 103"/>
                <a:gd name="T12" fmla="*/ 0 w 100"/>
                <a:gd name="T13" fmla="*/ 0 h 103"/>
                <a:gd name="T14" fmla="*/ 0 w 100"/>
                <a:gd name="T15" fmla="*/ 0 h 103"/>
                <a:gd name="T16" fmla="*/ 0 w 100"/>
                <a:gd name="T17" fmla="*/ 0 h 103"/>
                <a:gd name="T18" fmla="*/ 0 w 100"/>
                <a:gd name="T19" fmla="*/ 0 h 103"/>
                <a:gd name="T20" fmla="*/ 0 w 100"/>
                <a:gd name="T21" fmla="*/ 0 h 103"/>
                <a:gd name="T22" fmla="*/ 0 w 100"/>
                <a:gd name="T23" fmla="*/ 0 h 103"/>
                <a:gd name="T24" fmla="*/ 0 w 100"/>
                <a:gd name="T25" fmla="*/ 0 h 103"/>
                <a:gd name="T26" fmla="*/ 0 w 100"/>
                <a:gd name="T27" fmla="*/ 0 h 103"/>
                <a:gd name="T28" fmla="*/ 0 w 100"/>
                <a:gd name="T29" fmla="*/ 0 h 103"/>
                <a:gd name="T30" fmla="*/ 0 w 100"/>
                <a:gd name="T31" fmla="*/ 0 h 103"/>
                <a:gd name="T32" fmla="*/ 0 w 100"/>
                <a:gd name="T33" fmla="*/ 0 h 103"/>
                <a:gd name="T34" fmla="*/ 0 w 100"/>
                <a:gd name="T35" fmla="*/ 0 h 103"/>
                <a:gd name="T36" fmla="*/ 0 w 100"/>
                <a:gd name="T37" fmla="*/ 0 h 103"/>
                <a:gd name="T38" fmla="*/ 0 w 100"/>
                <a:gd name="T39" fmla="*/ 0 h 103"/>
                <a:gd name="T40" fmla="*/ 0 w 100"/>
                <a:gd name="T41" fmla="*/ 0 h 103"/>
                <a:gd name="T42" fmla="*/ 0 w 100"/>
                <a:gd name="T43" fmla="*/ 0 h 103"/>
                <a:gd name="T44" fmla="*/ 0 w 100"/>
                <a:gd name="T45" fmla="*/ 0 h 103"/>
                <a:gd name="T46" fmla="*/ 0 w 100"/>
                <a:gd name="T47" fmla="*/ 0 h 103"/>
                <a:gd name="T48" fmla="*/ 0 w 100"/>
                <a:gd name="T49" fmla="*/ 0 h 103"/>
                <a:gd name="T50" fmla="*/ 0 w 100"/>
                <a:gd name="T51" fmla="*/ 0 h 103"/>
                <a:gd name="T52" fmla="*/ 0 w 100"/>
                <a:gd name="T53" fmla="*/ 0 h 103"/>
                <a:gd name="T54" fmla="*/ 0 w 100"/>
                <a:gd name="T55" fmla="*/ 0 h 103"/>
                <a:gd name="T56" fmla="*/ 0 w 100"/>
                <a:gd name="T57" fmla="*/ 0 h 103"/>
                <a:gd name="T58" fmla="*/ 0 w 100"/>
                <a:gd name="T59" fmla="*/ 0 h 103"/>
                <a:gd name="T60" fmla="*/ 0 w 100"/>
                <a:gd name="T61" fmla="*/ 0 h 103"/>
                <a:gd name="T62" fmla="*/ 0 w 100"/>
                <a:gd name="T63" fmla="*/ 0 h 103"/>
                <a:gd name="T64" fmla="*/ 0 w 100"/>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3"/>
                <a:gd name="T101" fmla="*/ 100 w 100"/>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3">
                  <a:moveTo>
                    <a:pt x="50" y="103"/>
                  </a:moveTo>
                  <a:lnTo>
                    <a:pt x="39" y="102"/>
                  </a:lnTo>
                  <a:lnTo>
                    <a:pt x="30" y="99"/>
                  </a:lnTo>
                  <a:lnTo>
                    <a:pt x="22" y="95"/>
                  </a:lnTo>
                  <a:lnTo>
                    <a:pt x="14" y="88"/>
                  </a:lnTo>
                  <a:lnTo>
                    <a:pt x="8" y="80"/>
                  </a:lnTo>
                  <a:lnTo>
                    <a:pt x="4" y="71"/>
                  </a:lnTo>
                  <a:lnTo>
                    <a:pt x="1" y="62"/>
                  </a:lnTo>
                  <a:lnTo>
                    <a:pt x="0" y="51"/>
                  </a:lnTo>
                  <a:lnTo>
                    <a:pt x="1" y="41"/>
                  </a:lnTo>
                  <a:lnTo>
                    <a:pt x="4" y="31"/>
                  </a:lnTo>
                  <a:lnTo>
                    <a:pt x="8" y="23"/>
                  </a:lnTo>
                  <a:lnTo>
                    <a:pt x="14" y="15"/>
                  </a:lnTo>
                  <a:lnTo>
                    <a:pt x="22" y="8"/>
                  </a:lnTo>
                  <a:lnTo>
                    <a:pt x="30" y="4"/>
                  </a:lnTo>
                  <a:lnTo>
                    <a:pt x="39" y="1"/>
                  </a:lnTo>
                  <a:lnTo>
                    <a:pt x="50" y="0"/>
                  </a:lnTo>
                  <a:lnTo>
                    <a:pt x="60" y="1"/>
                  </a:lnTo>
                  <a:lnTo>
                    <a:pt x="69" y="4"/>
                  </a:lnTo>
                  <a:lnTo>
                    <a:pt x="77" y="8"/>
                  </a:lnTo>
                  <a:lnTo>
                    <a:pt x="85" y="15"/>
                  </a:lnTo>
                  <a:lnTo>
                    <a:pt x="91" y="23"/>
                  </a:lnTo>
                  <a:lnTo>
                    <a:pt x="96" y="31"/>
                  </a:lnTo>
                  <a:lnTo>
                    <a:pt x="99" y="41"/>
                  </a:lnTo>
                  <a:lnTo>
                    <a:pt x="100" y="51"/>
                  </a:lnTo>
                  <a:lnTo>
                    <a:pt x="99" y="62"/>
                  </a:lnTo>
                  <a:lnTo>
                    <a:pt x="96" y="71"/>
                  </a:lnTo>
                  <a:lnTo>
                    <a:pt x="91" y="80"/>
                  </a:lnTo>
                  <a:lnTo>
                    <a:pt x="85" y="88"/>
                  </a:lnTo>
                  <a:lnTo>
                    <a:pt x="77" y="95"/>
                  </a:lnTo>
                  <a:lnTo>
                    <a:pt x="69" y="99"/>
                  </a:lnTo>
                  <a:lnTo>
                    <a:pt x="60" y="102"/>
                  </a:lnTo>
                  <a:lnTo>
                    <a:pt x="50" y="103"/>
                  </a:lnTo>
                  <a:close/>
                </a:path>
              </a:pathLst>
            </a:custGeom>
            <a:solidFill>
              <a:srgbClr val="61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12" name="Freeform 510"/>
            <p:cNvSpPr/>
            <p:nvPr/>
          </p:nvSpPr>
          <p:spPr bwMode="auto">
            <a:xfrm>
              <a:off x="1234" y="3094"/>
              <a:ext cx="2" cy="3"/>
            </a:xfrm>
            <a:custGeom>
              <a:avLst/>
              <a:gdLst>
                <a:gd name="T0" fmla="*/ 0 w 55"/>
                <a:gd name="T1" fmla="*/ 0 h 57"/>
                <a:gd name="T2" fmla="*/ 0 w 55"/>
                <a:gd name="T3" fmla="*/ 0 h 57"/>
                <a:gd name="T4" fmla="*/ 0 w 55"/>
                <a:gd name="T5" fmla="*/ 0 h 57"/>
                <a:gd name="T6" fmla="*/ 0 w 55"/>
                <a:gd name="T7" fmla="*/ 0 h 57"/>
                <a:gd name="T8" fmla="*/ 0 w 55"/>
                <a:gd name="T9" fmla="*/ 0 h 57"/>
                <a:gd name="T10" fmla="*/ 0 w 55"/>
                <a:gd name="T11" fmla="*/ 0 h 57"/>
                <a:gd name="T12" fmla="*/ 0 w 55"/>
                <a:gd name="T13" fmla="*/ 0 h 57"/>
                <a:gd name="T14" fmla="*/ 0 w 55"/>
                <a:gd name="T15" fmla="*/ 0 h 57"/>
                <a:gd name="T16" fmla="*/ 0 w 55"/>
                <a:gd name="T17" fmla="*/ 0 h 57"/>
                <a:gd name="T18" fmla="*/ 0 w 55"/>
                <a:gd name="T19" fmla="*/ 0 h 57"/>
                <a:gd name="T20" fmla="*/ 0 w 55"/>
                <a:gd name="T21" fmla="*/ 0 h 57"/>
                <a:gd name="T22" fmla="*/ 0 w 55"/>
                <a:gd name="T23" fmla="*/ 0 h 57"/>
                <a:gd name="T24" fmla="*/ 0 w 55"/>
                <a:gd name="T25" fmla="*/ 0 h 57"/>
                <a:gd name="T26" fmla="*/ 0 w 55"/>
                <a:gd name="T27" fmla="*/ 0 h 57"/>
                <a:gd name="T28" fmla="*/ 0 w 55"/>
                <a:gd name="T29" fmla="*/ 0 h 57"/>
                <a:gd name="T30" fmla="*/ 0 w 55"/>
                <a:gd name="T31" fmla="*/ 0 h 57"/>
                <a:gd name="T32" fmla="*/ 0 w 55"/>
                <a:gd name="T33" fmla="*/ 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7"/>
                <a:gd name="T53" fmla="*/ 55 w 55"/>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7">
                  <a:moveTo>
                    <a:pt x="28" y="57"/>
                  </a:moveTo>
                  <a:lnTo>
                    <a:pt x="16" y="55"/>
                  </a:lnTo>
                  <a:lnTo>
                    <a:pt x="8" y="49"/>
                  </a:lnTo>
                  <a:lnTo>
                    <a:pt x="2" y="40"/>
                  </a:lnTo>
                  <a:lnTo>
                    <a:pt x="0" y="28"/>
                  </a:lnTo>
                  <a:lnTo>
                    <a:pt x="2" y="17"/>
                  </a:lnTo>
                  <a:lnTo>
                    <a:pt x="8" y="8"/>
                  </a:lnTo>
                  <a:lnTo>
                    <a:pt x="16" y="2"/>
                  </a:lnTo>
                  <a:lnTo>
                    <a:pt x="28" y="0"/>
                  </a:lnTo>
                  <a:lnTo>
                    <a:pt x="39" y="2"/>
                  </a:lnTo>
                  <a:lnTo>
                    <a:pt x="47" y="8"/>
                  </a:lnTo>
                  <a:lnTo>
                    <a:pt x="53" y="17"/>
                  </a:lnTo>
                  <a:lnTo>
                    <a:pt x="55" y="28"/>
                  </a:lnTo>
                  <a:lnTo>
                    <a:pt x="53" y="40"/>
                  </a:lnTo>
                  <a:lnTo>
                    <a:pt x="47" y="49"/>
                  </a:lnTo>
                  <a:lnTo>
                    <a:pt x="39" y="55"/>
                  </a:lnTo>
                  <a:lnTo>
                    <a:pt x="28" y="57"/>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13" name="Freeform 511"/>
            <p:cNvSpPr/>
            <p:nvPr/>
          </p:nvSpPr>
          <p:spPr bwMode="auto">
            <a:xfrm>
              <a:off x="1165" y="3133"/>
              <a:ext cx="2" cy="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w 55"/>
                <a:gd name="T27" fmla="*/ 0 h 56"/>
                <a:gd name="T28" fmla="*/ 0 w 55"/>
                <a:gd name="T29" fmla="*/ 0 h 56"/>
                <a:gd name="T30" fmla="*/ 0 w 55"/>
                <a:gd name="T31" fmla="*/ 0 h 56"/>
                <a:gd name="T32" fmla="*/ 0 w 55"/>
                <a:gd name="T33" fmla="*/ 0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6"/>
                <a:gd name="T53" fmla="*/ 55 w 55"/>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6">
                  <a:moveTo>
                    <a:pt x="28" y="56"/>
                  </a:moveTo>
                  <a:lnTo>
                    <a:pt x="17" y="54"/>
                  </a:lnTo>
                  <a:lnTo>
                    <a:pt x="9" y="48"/>
                  </a:lnTo>
                  <a:lnTo>
                    <a:pt x="2" y="40"/>
                  </a:lnTo>
                  <a:lnTo>
                    <a:pt x="0" y="28"/>
                  </a:lnTo>
                  <a:lnTo>
                    <a:pt x="2" y="16"/>
                  </a:lnTo>
                  <a:lnTo>
                    <a:pt x="9" y="8"/>
                  </a:lnTo>
                  <a:lnTo>
                    <a:pt x="17" y="2"/>
                  </a:lnTo>
                  <a:lnTo>
                    <a:pt x="28" y="0"/>
                  </a:lnTo>
                  <a:lnTo>
                    <a:pt x="39" y="2"/>
                  </a:lnTo>
                  <a:lnTo>
                    <a:pt x="47" y="8"/>
                  </a:lnTo>
                  <a:lnTo>
                    <a:pt x="53" y="16"/>
                  </a:lnTo>
                  <a:lnTo>
                    <a:pt x="55" y="28"/>
                  </a:lnTo>
                  <a:lnTo>
                    <a:pt x="53" y="40"/>
                  </a:lnTo>
                  <a:lnTo>
                    <a:pt x="47" y="48"/>
                  </a:lnTo>
                  <a:lnTo>
                    <a:pt x="39" y="54"/>
                  </a:lnTo>
                  <a:lnTo>
                    <a:pt x="28" y="56"/>
                  </a:lnTo>
                  <a:close/>
                </a:path>
              </a:pathLst>
            </a:custGeom>
            <a:solidFill>
              <a:srgbClr val="D1D9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14" name="Freeform 512"/>
            <p:cNvSpPr/>
            <p:nvPr/>
          </p:nvSpPr>
          <p:spPr bwMode="auto">
            <a:xfrm>
              <a:off x="1177" y="3076"/>
              <a:ext cx="29" cy="29"/>
            </a:xfrm>
            <a:custGeom>
              <a:avLst/>
              <a:gdLst>
                <a:gd name="T0" fmla="*/ 0 w 624"/>
                <a:gd name="T1" fmla="*/ 0 h 522"/>
                <a:gd name="T2" fmla="*/ 0 w 624"/>
                <a:gd name="T3" fmla="*/ 0 h 522"/>
                <a:gd name="T4" fmla="*/ 0 w 624"/>
                <a:gd name="T5" fmla="*/ 0 h 522"/>
                <a:gd name="T6" fmla="*/ 0 w 624"/>
                <a:gd name="T7" fmla="*/ 0 h 522"/>
                <a:gd name="T8" fmla="*/ 0 w 624"/>
                <a:gd name="T9" fmla="*/ 0 h 522"/>
                <a:gd name="T10" fmla="*/ 0 60000 65536"/>
                <a:gd name="T11" fmla="*/ 0 60000 65536"/>
                <a:gd name="T12" fmla="*/ 0 60000 65536"/>
                <a:gd name="T13" fmla="*/ 0 60000 65536"/>
                <a:gd name="T14" fmla="*/ 0 60000 65536"/>
                <a:gd name="T15" fmla="*/ 0 w 624"/>
                <a:gd name="T16" fmla="*/ 0 h 522"/>
                <a:gd name="T17" fmla="*/ 624 w 624"/>
                <a:gd name="T18" fmla="*/ 522 h 522"/>
              </a:gdLst>
              <a:ahLst/>
              <a:cxnLst>
                <a:cxn ang="T10">
                  <a:pos x="T0" y="T1"/>
                </a:cxn>
                <a:cxn ang="T11">
                  <a:pos x="T2" y="T3"/>
                </a:cxn>
                <a:cxn ang="T12">
                  <a:pos x="T4" y="T5"/>
                </a:cxn>
                <a:cxn ang="T13">
                  <a:pos x="T6" y="T7"/>
                </a:cxn>
                <a:cxn ang="T14">
                  <a:pos x="T8" y="T9"/>
                </a:cxn>
              </a:cxnLst>
              <a:rect l="T15" t="T16" r="T17" b="T18"/>
              <a:pathLst>
                <a:path w="624" h="522">
                  <a:moveTo>
                    <a:pt x="498" y="0"/>
                  </a:moveTo>
                  <a:lnTo>
                    <a:pt x="0" y="222"/>
                  </a:lnTo>
                  <a:lnTo>
                    <a:pt x="125" y="522"/>
                  </a:lnTo>
                  <a:lnTo>
                    <a:pt x="624" y="301"/>
                  </a:lnTo>
                  <a:lnTo>
                    <a:pt x="498" y="0"/>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15" name="Freeform 513"/>
            <p:cNvSpPr/>
            <p:nvPr/>
          </p:nvSpPr>
          <p:spPr bwMode="auto">
            <a:xfrm>
              <a:off x="1178" y="3077"/>
              <a:ext cx="27" cy="27"/>
            </a:xfrm>
            <a:custGeom>
              <a:avLst/>
              <a:gdLst>
                <a:gd name="T0" fmla="*/ 0 w 589"/>
                <a:gd name="T1" fmla="*/ 0 h 484"/>
                <a:gd name="T2" fmla="*/ 0 w 589"/>
                <a:gd name="T3" fmla="*/ 0 h 484"/>
                <a:gd name="T4" fmla="*/ 0 w 589"/>
                <a:gd name="T5" fmla="*/ 0 h 484"/>
                <a:gd name="T6" fmla="*/ 0 w 589"/>
                <a:gd name="T7" fmla="*/ 0 h 484"/>
                <a:gd name="T8" fmla="*/ 0 w 589"/>
                <a:gd name="T9" fmla="*/ 0 h 484"/>
                <a:gd name="T10" fmla="*/ 0 60000 65536"/>
                <a:gd name="T11" fmla="*/ 0 60000 65536"/>
                <a:gd name="T12" fmla="*/ 0 60000 65536"/>
                <a:gd name="T13" fmla="*/ 0 60000 65536"/>
                <a:gd name="T14" fmla="*/ 0 60000 65536"/>
                <a:gd name="T15" fmla="*/ 0 w 589"/>
                <a:gd name="T16" fmla="*/ 0 h 484"/>
                <a:gd name="T17" fmla="*/ 589 w 589"/>
                <a:gd name="T18" fmla="*/ 484 h 484"/>
              </a:gdLst>
              <a:ahLst/>
              <a:cxnLst>
                <a:cxn ang="T10">
                  <a:pos x="T0" y="T1"/>
                </a:cxn>
                <a:cxn ang="T11">
                  <a:pos x="T2" y="T3"/>
                </a:cxn>
                <a:cxn ang="T12">
                  <a:pos x="T4" y="T5"/>
                </a:cxn>
                <a:cxn ang="T13">
                  <a:pos x="T6" y="T7"/>
                </a:cxn>
                <a:cxn ang="T14">
                  <a:pos x="T8" y="T9"/>
                </a:cxn>
              </a:cxnLst>
              <a:rect l="T15" t="T16" r="T17" b="T18"/>
              <a:pathLst>
                <a:path w="589" h="484">
                  <a:moveTo>
                    <a:pt x="474" y="0"/>
                  </a:moveTo>
                  <a:lnTo>
                    <a:pt x="0" y="211"/>
                  </a:lnTo>
                  <a:lnTo>
                    <a:pt x="114" y="484"/>
                  </a:lnTo>
                  <a:lnTo>
                    <a:pt x="589" y="273"/>
                  </a:lnTo>
                  <a:lnTo>
                    <a:pt x="474" y="0"/>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16" name="Freeform 514"/>
            <p:cNvSpPr/>
            <p:nvPr/>
          </p:nvSpPr>
          <p:spPr bwMode="auto">
            <a:xfrm>
              <a:off x="1178" y="3078"/>
              <a:ext cx="27" cy="26"/>
            </a:xfrm>
            <a:custGeom>
              <a:avLst/>
              <a:gdLst>
                <a:gd name="T0" fmla="*/ 0 w 583"/>
                <a:gd name="T1" fmla="*/ 0 h 471"/>
                <a:gd name="T2" fmla="*/ 0 w 583"/>
                <a:gd name="T3" fmla="*/ 0 h 471"/>
                <a:gd name="T4" fmla="*/ 0 w 583"/>
                <a:gd name="T5" fmla="*/ 0 h 471"/>
                <a:gd name="T6" fmla="*/ 0 w 583"/>
                <a:gd name="T7" fmla="*/ 0 h 471"/>
                <a:gd name="T8" fmla="*/ 0 w 583"/>
                <a:gd name="T9" fmla="*/ 0 h 471"/>
                <a:gd name="T10" fmla="*/ 0 60000 65536"/>
                <a:gd name="T11" fmla="*/ 0 60000 65536"/>
                <a:gd name="T12" fmla="*/ 0 60000 65536"/>
                <a:gd name="T13" fmla="*/ 0 60000 65536"/>
                <a:gd name="T14" fmla="*/ 0 60000 65536"/>
                <a:gd name="T15" fmla="*/ 0 w 583"/>
                <a:gd name="T16" fmla="*/ 0 h 471"/>
                <a:gd name="T17" fmla="*/ 583 w 583"/>
                <a:gd name="T18" fmla="*/ 471 h 471"/>
              </a:gdLst>
              <a:ahLst/>
              <a:cxnLst>
                <a:cxn ang="T10">
                  <a:pos x="T0" y="T1"/>
                </a:cxn>
                <a:cxn ang="T11">
                  <a:pos x="T2" y="T3"/>
                </a:cxn>
                <a:cxn ang="T12">
                  <a:pos x="T4" y="T5"/>
                </a:cxn>
                <a:cxn ang="T13">
                  <a:pos x="T6" y="T7"/>
                </a:cxn>
                <a:cxn ang="T14">
                  <a:pos x="T8" y="T9"/>
                </a:cxn>
              </a:cxnLst>
              <a:rect l="T15" t="T16" r="T17" b="T18"/>
              <a:pathLst>
                <a:path w="583" h="471">
                  <a:moveTo>
                    <a:pt x="473" y="0"/>
                  </a:moveTo>
                  <a:lnTo>
                    <a:pt x="0" y="211"/>
                  </a:lnTo>
                  <a:lnTo>
                    <a:pt x="108" y="471"/>
                  </a:lnTo>
                  <a:lnTo>
                    <a:pt x="583" y="260"/>
                  </a:lnTo>
                  <a:lnTo>
                    <a:pt x="473" y="0"/>
                  </a:lnTo>
                  <a:close/>
                </a:path>
              </a:pathLst>
            </a:custGeom>
            <a:solidFill>
              <a:srgbClr val="878F8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17" name="Freeform 515"/>
            <p:cNvSpPr/>
            <p:nvPr/>
          </p:nvSpPr>
          <p:spPr bwMode="auto">
            <a:xfrm>
              <a:off x="1191" y="3082"/>
              <a:ext cx="10" cy="13"/>
            </a:xfrm>
            <a:custGeom>
              <a:avLst/>
              <a:gdLst>
                <a:gd name="T0" fmla="*/ 0 w 227"/>
                <a:gd name="T1" fmla="*/ 0 h 234"/>
                <a:gd name="T2" fmla="*/ 0 w 227"/>
                <a:gd name="T3" fmla="*/ 0 h 234"/>
                <a:gd name="T4" fmla="*/ 0 w 227"/>
                <a:gd name="T5" fmla="*/ 0 h 234"/>
                <a:gd name="T6" fmla="*/ 0 w 227"/>
                <a:gd name="T7" fmla="*/ 0 h 234"/>
                <a:gd name="T8" fmla="*/ 0 w 227"/>
                <a:gd name="T9" fmla="*/ 0 h 234"/>
                <a:gd name="T10" fmla="*/ 0 w 227"/>
                <a:gd name="T11" fmla="*/ 0 h 234"/>
                <a:gd name="T12" fmla="*/ 0 w 227"/>
                <a:gd name="T13" fmla="*/ 0 h 234"/>
                <a:gd name="T14" fmla="*/ 0 w 227"/>
                <a:gd name="T15" fmla="*/ 0 h 234"/>
                <a:gd name="T16" fmla="*/ 0 w 227"/>
                <a:gd name="T17" fmla="*/ 0 h 234"/>
                <a:gd name="T18" fmla="*/ 0 w 227"/>
                <a:gd name="T19" fmla="*/ 0 h 234"/>
                <a:gd name="T20" fmla="*/ 0 w 227"/>
                <a:gd name="T21" fmla="*/ 0 h 234"/>
                <a:gd name="T22" fmla="*/ 0 w 227"/>
                <a:gd name="T23" fmla="*/ 0 h 234"/>
                <a:gd name="T24" fmla="*/ 0 w 227"/>
                <a:gd name="T25" fmla="*/ 0 h 234"/>
                <a:gd name="T26" fmla="*/ 0 w 227"/>
                <a:gd name="T27" fmla="*/ 0 h 234"/>
                <a:gd name="T28" fmla="*/ 0 w 227"/>
                <a:gd name="T29" fmla="*/ 0 h 234"/>
                <a:gd name="T30" fmla="*/ 0 w 227"/>
                <a:gd name="T31" fmla="*/ 0 h 234"/>
                <a:gd name="T32" fmla="*/ 0 w 227"/>
                <a:gd name="T33" fmla="*/ 0 h 234"/>
                <a:gd name="T34" fmla="*/ 0 w 227"/>
                <a:gd name="T35" fmla="*/ 0 h 234"/>
                <a:gd name="T36" fmla="*/ 0 w 227"/>
                <a:gd name="T37" fmla="*/ 0 h 234"/>
                <a:gd name="T38" fmla="*/ 0 w 227"/>
                <a:gd name="T39" fmla="*/ 0 h 234"/>
                <a:gd name="T40" fmla="*/ 0 w 227"/>
                <a:gd name="T41" fmla="*/ 0 h 234"/>
                <a:gd name="T42" fmla="*/ 0 w 227"/>
                <a:gd name="T43" fmla="*/ 0 h 234"/>
                <a:gd name="T44" fmla="*/ 0 w 227"/>
                <a:gd name="T45" fmla="*/ 0 h 234"/>
                <a:gd name="T46" fmla="*/ 0 w 227"/>
                <a:gd name="T47" fmla="*/ 0 h 234"/>
                <a:gd name="T48" fmla="*/ 0 w 227"/>
                <a:gd name="T49" fmla="*/ 0 h 234"/>
                <a:gd name="T50" fmla="*/ 0 w 227"/>
                <a:gd name="T51" fmla="*/ 0 h 234"/>
                <a:gd name="T52" fmla="*/ 0 w 227"/>
                <a:gd name="T53" fmla="*/ 0 h 234"/>
                <a:gd name="T54" fmla="*/ 0 w 227"/>
                <a:gd name="T55" fmla="*/ 0 h 234"/>
                <a:gd name="T56" fmla="*/ 0 w 227"/>
                <a:gd name="T57" fmla="*/ 0 h 234"/>
                <a:gd name="T58" fmla="*/ 0 w 227"/>
                <a:gd name="T59" fmla="*/ 0 h 234"/>
                <a:gd name="T60" fmla="*/ 0 w 227"/>
                <a:gd name="T61" fmla="*/ 0 h 234"/>
                <a:gd name="T62" fmla="*/ 0 w 227"/>
                <a:gd name="T63" fmla="*/ 0 h 234"/>
                <a:gd name="T64" fmla="*/ 0 w 227"/>
                <a:gd name="T65" fmla="*/ 0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234"/>
                <a:gd name="T101" fmla="*/ 227 w 227"/>
                <a:gd name="T102" fmla="*/ 234 h 2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234">
                  <a:moveTo>
                    <a:pt x="159" y="223"/>
                  </a:moveTo>
                  <a:lnTo>
                    <a:pt x="137" y="231"/>
                  </a:lnTo>
                  <a:lnTo>
                    <a:pt x="115" y="234"/>
                  </a:lnTo>
                  <a:lnTo>
                    <a:pt x="93" y="232"/>
                  </a:lnTo>
                  <a:lnTo>
                    <a:pt x="73" y="225"/>
                  </a:lnTo>
                  <a:lnTo>
                    <a:pt x="54" y="215"/>
                  </a:lnTo>
                  <a:lnTo>
                    <a:pt x="36" y="201"/>
                  </a:lnTo>
                  <a:lnTo>
                    <a:pt x="22" y="184"/>
                  </a:lnTo>
                  <a:lnTo>
                    <a:pt x="11" y="163"/>
                  </a:lnTo>
                  <a:lnTo>
                    <a:pt x="4" y="141"/>
                  </a:lnTo>
                  <a:lnTo>
                    <a:pt x="0" y="118"/>
                  </a:lnTo>
                  <a:lnTo>
                    <a:pt x="3" y="96"/>
                  </a:lnTo>
                  <a:lnTo>
                    <a:pt x="9" y="74"/>
                  </a:lnTo>
                  <a:lnTo>
                    <a:pt x="19" y="55"/>
                  </a:lnTo>
                  <a:lnTo>
                    <a:pt x="32" y="37"/>
                  </a:lnTo>
                  <a:lnTo>
                    <a:pt x="48" y="22"/>
                  </a:lnTo>
                  <a:lnTo>
                    <a:pt x="69" y="10"/>
                  </a:lnTo>
                  <a:lnTo>
                    <a:pt x="90" y="3"/>
                  </a:lnTo>
                  <a:lnTo>
                    <a:pt x="113" y="0"/>
                  </a:lnTo>
                  <a:lnTo>
                    <a:pt x="134" y="2"/>
                  </a:lnTo>
                  <a:lnTo>
                    <a:pt x="156" y="8"/>
                  </a:lnTo>
                  <a:lnTo>
                    <a:pt x="174" y="19"/>
                  </a:lnTo>
                  <a:lnTo>
                    <a:pt x="191" y="32"/>
                  </a:lnTo>
                  <a:lnTo>
                    <a:pt x="206" y="49"/>
                  </a:lnTo>
                  <a:lnTo>
                    <a:pt x="217" y="70"/>
                  </a:lnTo>
                  <a:lnTo>
                    <a:pt x="224" y="93"/>
                  </a:lnTo>
                  <a:lnTo>
                    <a:pt x="227" y="116"/>
                  </a:lnTo>
                  <a:lnTo>
                    <a:pt x="225" y="138"/>
                  </a:lnTo>
                  <a:lnTo>
                    <a:pt x="219" y="159"/>
                  </a:lnTo>
                  <a:lnTo>
                    <a:pt x="209" y="179"/>
                  </a:lnTo>
                  <a:lnTo>
                    <a:pt x="195" y="197"/>
                  </a:lnTo>
                  <a:lnTo>
                    <a:pt x="179" y="212"/>
                  </a:lnTo>
                  <a:lnTo>
                    <a:pt x="159" y="223"/>
                  </a:lnTo>
                  <a:close/>
                </a:path>
              </a:pathLst>
            </a:custGeom>
            <a:solidFill>
              <a:srgbClr val="E3333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18" name="Freeform 516"/>
            <p:cNvSpPr/>
            <p:nvPr/>
          </p:nvSpPr>
          <p:spPr bwMode="auto">
            <a:xfrm>
              <a:off x="1191" y="3082"/>
              <a:ext cx="10" cy="12"/>
            </a:xfrm>
            <a:custGeom>
              <a:avLst/>
              <a:gdLst>
                <a:gd name="T0" fmla="*/ 0 w 208"/>
                <a:gd name="T1" fmla="*/ 0 h 214"/>
                <a:gd name="T2" fmla="*/ 0 w 208"/>
                <a:gd name="T3" fmla="*/ 0 h 214"/>
                <a:gd name="T4" fmla="*/ 0 w 208"/>
                <a:gd name="T5" fmla="*/ 0 h 214"/>
                <a:gd name="T6" fmla="*/ 0 w 208"/>
                <a:gd name="T7" fmla="*/ 0 h 214"/>
                <a:gd name="T8" fmla="*/ 0 w 208"/>
                <a:gd name="T9" fmla="*/ 0 h 214"/>
                <a:gd name="T10" fmla="*/ 0 w 208"/>
                <a:gd name="T11" fmla="*/ 0 h 214"/>
                <a:gd name="T12" fmla="*/ 0 w 208"/>
                <a:gd name="T13" fmla="*/ 0 h 214"/>
                <a:gd name="T14" fmla="*/ 0 w 208"/>
                <a:gd name="T15" fmla="*/ 0 h 214"/>
                <a:gd name="T16" fmla="*/ 0 w 208"/>
                <a:gd name="T17" fmla="*/ 0 h 214"/>
                <a:gd name="T18" fmla="*/ 0 w 208"/>
                <a:gd name="T19" fmla="*/ 0 h 214"/>
                <a:gd name="T20" fmla="*/ 0 w 208"/>
                <a:gd name="T21" fmla="*/ 0 h 214"/>
                <a:gd name="T22" fmla="*/ 0 w 208"/>
                <a:gd name="T23" fmla="*/ 0 h 214"/>
                <a:gd name="T24" fmla="*/ 0 w 208"/>
                <a:gd name="T25" fmla="*/ 0 h 214"/>
                <a:gd name="T26" fmla="*/ 0 w 208"/>
                <a:gd name="T27" fmla="*/ 0 h 214"/>
                <a:gd name="T28" fmla="*/ 0 w 208"/>
                <a:gd name="T29" fmla="*/ 0 h 214"/>
                <a:gd name="T30" fmla="*/ 0 w 208"/>
                <a:gd name="T31" fmla="*/ 0 h 214"/>
                <a:gd name="T32" fmla="*/ 0 w 208"/>
                <a:gd name="T33" fmla="*/ 0 h 214"/>
                <a:gd name="T34" fmla="*/ 0 w 208"/>
                <a:gd name="T35" fmla="*/ 0 h 214"/>
                <a:gd name="T36" fmla="*/ 0 w 208"/>
                <a:gd name="T37" fmla="*/ 0 h 214"/>
                <a:gd name="T38" fmla="*/ 0 w 208"/>
                <a:gd name="T39" fmla="*/ 0 h 214"/>
                <a:gd name="T40" fmla="*/ 0 w 208"/>
                <a:gd name="T41" fmla="*/ 0 h 214"/>
                <a:gd name="T42" fmla="*/ 0 w 208"/>
                <a:gd name="T43" fmla="*/ 0 h 214"/>
                <a:gd name="T44" fmla="*/ 0 w 208"/>
                <a:gd name="T45" fmla="*/ 0 h 214"/>
                <a:gd name="T46" fmla="*/ 0 w 208"/>
                <a:gd name="T47" fmla="*/ 0 h 214"/>
                <a:gd name="T48" fmla="*/ 0 w 208"/>
                <a:gd name="T49" fmla="*/ 0 h 214"/>
                <a:gd name="T50" fmla="*/ 0 w 208"/>
                <a:gd name="T51" fmla="*/ 0 h 214"/>
                <a:gd name="T52" fmla="*/ 0 w 208"/>
                <a:gd name="T53" fmla="*/ 0 h 214"/>
                <a:gd name="T54" fmla="*/ 0 w 208"/>
                <a:gd name="T55" fmla="*/ 0 h 214"/>
                <a:gd name="T56" fmla="*/ 0 w 208"/>
                <a:gd name="T57" fmla="*/ 0 h 214"/>
                <a:gd name="T58" fmla="*/ 0 w 208"/>
                <a:gd name="T59" fmla="*/ 0 h 214"/>
                <a:gd name="T60" fmla="*/ 0 w 208"/>
                <a:gd name="T61" fmla="*/ 0 h 214"/>
                <a:gd name="T62" fmla="*/ 0 w 208"/>
                <a:gd name="T63" fmla="*/ 0 h 214"/>
                <a:gd name="T64" fmla="*/ 0 w 208"/>
                <a:gd name="T65" fmla="*/ 0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214"/>
                <a:gd name="T101" fmla="*/ 208 w 208"/>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214">
                  <a:moveTo>
                    <a:pt x="146" y="206"/>
                  </a:moveTo>
                  <a:lnTo>
                    <a:pt x="125" y="212"/>
                  </a:lnTo>
                  <a:lnTo>
                    <a:pt x="105" y="214"/>
                  </a:lnTo>
                  <a:lnTo>
                    <a:pt x="84" y="212"/>
                  </a:lnTo>
                  <a:lnTo>
                    <a:pt x="66" y="206"/>
                  </a:lnTo>
                  <a:lnTo>
                    <a:pt x="48" y="196"/>
                  </a:lnTo>
                  <a:lnTo>
                    <a:pt x="31" y="183"/>
                  </a:lnTo>
                  <a:lnTo>
                    <a:pt x="18" y="168"/>
                  </a:lnTo>
                  <a:lnTo>
                    <a:pt x="8" y="149"/>
                  </a:lnTo>
                  <a:lnTo>
                    <a:pt x="2" y="129"/>
                  </a:lnTo>
                  <a:lnTo>
                    <a:pt x="0" y="108"/>
                  </a:lnTo>
                  <a:lnTo>
                    <a:pt x="2" y="86"/>
                  </a:lnTo>
                  <a:lnTo>
                    <a:pt x="8" y="67"/>
                  </a:lnTo>
                  <a:lnTo>
                    <a:pt x="17" y="49"/>
                  </a:lnTo>
                  <a:lnTo>
                    <a:pt x="29" y="33"/>
                  </a:lnTo>
                  <a:lnTo>
                    <a:pt x="45" y="19"/>
                  </a:lnTo>
                  <a:lnTo>
                    <a:pt x="63" y="8"/>
                  </a:lnTo>
                  <a:lnTo>
                    <a:pt x="83" y="2"/>
                  </a:lnTo>
                  <a:lnTo>
                    <a:pt x="104" y="0"/>
                  </a:lnTo>
                  <a:lnTo>
                    <a:pt x="123" y="2"/>
                  </a:lnTo>
                  <a:lnTo>
                    <a:pt x="142" y="7"/>
                  </a:lnTo>
                  <a:lnTo>
                    <a:pt x="161" y="17"/>
                  </a:lnTo>
                  <a:lnTo>
                    <a:pt x="176" y="30"/>
                  </a:lnTo>
                  <a:lnTo>
                    <a:pt x="189" y="45"/>
                  </a:lnTo>
                  <a:lnTo>
                    <a:pt x="200" y="63"/>
                  </a:lnTo>
                  <a:lnTo>
                    <a:pt x="206" y="84"/>
                  </a:lnTo>
                  <a:lnTo>
                    <a:pt x="208" y="105"/>
                  </a:lnTo>
                  <a:lnTo>
                    <a:pt x="206" y="127"/>
                  </a:lnTo>
                  <a:lnTo>
                    <a:pt x="201" y="147"/>
                  </a:lnTo>
                  <a:lnTo>
                    <a:pt x="191" y="164"/>
                  </a:lnTo>
                  <a:lnTo>
                    <a:pt x="179" y="181"/>
                  </a:lnTo>
                  <a:lnTo>
                    <a:pt x="164" y="195"/>
                  </a:lnTo>
                  <a:lnTo>
                    <a:pt x="146" y="206"/>
                  </a:lnTo>
                  <a:close/>
                </a:path>
              </a:pathLst>
            </a:custGeom>
            <a:solidFill>
              <a:srgbClr val="EB5F6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19" name="Freeform 517"/>
            <p:cNvSpPr/>
            <p:nvPr/>
          </p:nvSpPr>
          <p:spPr bwMode="auto">
            <a:xfrm>
              <a:off x="1192" y="3083"/>
              <a:ext cx="8" cy="10"/>
            </a:xfrm>
            <a:custGeom>
              <a:avLst/>
              <a:gdLst>
                <a:gd name="T0" fmla="*/ 0 w 189"/>
                <a:gd name="T1" fmla="*/ 0 h 194"/>
                <a:gd name="T2" fmla="*/ 0 w 189"/>
                <a:gd name="T3" fmla="*/ 0 h 194"/>
                <a:gd name="T4" fmla="*/ 0 w 189"/>
                <a:gd name="T5" fmla="*/ 0 h 194"/>
                <a:gd name="T6" fmla="*/ 0 w 189"/>
                <a:gd name="T7" fmla="*/ 0 h 194"/>
                <a:gd name="T8" fmla="*/ 0 w 189"/>
                <a:gd name="T9" fmla="*/ 0 h 194"/>
                <a:gd name="T10" fmla="*/ 0 w 189"/>
                <a:gd name="T11" fmla="*/ 0 h 194"/>
                <a:gd name="T12" fmla="*/ 0 w 189"/>
                <a:gd name="T13" fmla="*/ 0 h 194"/>
                <a:gd name="T14" fmla="*/ 0 w 189"/>
                <a:gd name="T15" fmla="*/ 0 h 194"/>
                <a:gd name="T16" fmla="*/ 0 w 189"/>
                <a:gd name="T17" fmla="*/ 0 h 194"/>
                <a:gd name="T18" fmla="*/ 0 w 189"/>
                <a:gd name="T19" fmla="*/ 0 h 194"/>
                <a:gd name="T20" fmla="*/ 0 w 189"/>
                <a:gd name="T21" fmla="*/ 0 h 194"/>
                <a:gd name="T22" fmla="*/ 0 w 189"/>
                <a:gd name="T23" fmla="*/ 0 h 194"/>
                <a:gd name="T24" fmla="*/ 0 w 189"/>
                <a:gd name="T25" fmla="*/ 0 h 194"/>
                <a:gd name="T26" fmla="*/ 0 w 189"/>
                <a:gd name="T27" fmla="*/ 0 h 194"/>
                <a:gd name="T28" fmla="*/ 0 w 189"/>
                <a:gd name="T29" fmla="*/ 0 h 194"/>
                <a:gd name="T30" fmla="*/ 0 w 189"/>
                <a:gd name="T31" fmla="*/ 0 h 194"/>
                <a:gd name="T32" fmla="*/ 0 w 189"/>
                <a:gd name="T33" fmla="*/ 0 h 194"/>
                <a:gd name="T34" fmla="*/ 0 w 189"/>
                <a:gd name="T35" fmla="*/ 0 h 194"/>
                <a:gd name="T36" fmla="*/ 0 w 189"/>
                <a:gd name="T37" fmla="*/ 0 h 194"/>
                <a:gd name="T38" fmla="*/ 0 w 189"/>
                <a:gd name="T39" fmla="*/ 0 h 194"/>
                <a:gd name="T40" fmla="*/ 0 w 189"/>
                <a:gd name="T41" fmla="*/ 0 h 194"/>
                <a:gd name="T42" fmla="*/ 0 w 189"/>
                <a:gd name="T43" fmla="*/ 0 h 194"/>
                <a:gd name="T44" fmla="*/ 0 w 189"/>
                <a:gd name="T45" fmla="*/ 0 h 194"/>
                <a:gd name="T46" fmla="*/ 0 w 189"/>
                <a:gd name="T47" fmla="*/ 0 h 194"/>
                <a:gd name="T48" fmla="*/ 0 w 189"/>
                <a:gd name="T49" fmla="*/ 0 h 194"/>
                <a:gd name="T50" fmla="*/ 0 w 189"/>
                <a:gd name="T51" fmla="*/ 0 h 194"/>
                <a:gd name="T52" fmla="*/ 0 w 189"/>
                <a:gd name="T53" fmla="*/ 0 h 194"/>
                <a:gd name="T54" fmla="*/ 0 w 189"/>
                <a:gd name="T55" fmla="*/ 0 h 194"/>
                <a:gd name="T56" fmla="*/ 0 w 189"/>
                <a:gd name="T57" fmla="*/ 0 h 194"/>
                <a:gd name="T58" fmla="*/ 0 w 189"/>
                <a:gd name="T59" fmla="*/ 0 h 194"/>
                <a:gd name="T60" fmla="*/ 0 w 189"/>
                <a:gd name="T61" fmla="*/ 0 h 194"/>
                <a:gd name="T62" fmla="*/ 0 w 189"/>
                <a:gd name="T63" fmla="*/ 0 h 194"/>
                <a:gd name="T64" fmla="*/ 0 w 189"/>
                <a:gd name="T65" fmla="*/ 0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9"/>
                <a:gd name="T100" fmla="*/ 0 h 194"/>
                <a:gd name="T101" fmla="*/ 189 w 189"/>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9" h="194">
                  <a:moveTo>
                    <a:pt x="131" y="187"/>
                  </a:moveTo>
                  <a:lnTo>
                    <a:pt x="113" y="193"/>
                  </a:lnTo>
                  <a:lnTo>
                    <a:pt x="95" y="194"/>
                  </a:lnTo>
                  <a:lnTo>
                    <a:pt x="76" y="192"/>
                  </a:lnTo>
                  <a:lnTo>
                    <a:pt x="59" y="187"/>
                  </a:lnTo>
                  <a:lnTo>
                    <a:pt x="44" y="178"/>
                  </a:lnTo>
                  <a:lnTo>
                    <a:pt x="29" y="167"/>
                  </a:lnTo>
                  <a:lnTo>
                    <a:pt x="17" y="152"/>
                  </a:lnTo>
                  <a:lnTo>
                    <a:pt x="8" y="135"/>
                  </a:lnTo>
                  <a:lnTo>
                    <a:pt x="2" y="116"/>
                  </a:lnTo>
                  <a:lnTo>
                    <a:pt x="0" y="97"/>
                  </a:lnTo>
                  <a:lnTo>
                    <a:pt x="2" y="79"/>
                  </a:lnTo>
                  <a:lnTo>
                    <a:pt x="7" y="61"/>
                  </a:lnTo>
                  <a:lnTo>
                    <a:pt x="15" y="45"/>
                  </a:lnTo>
                  <a:lnTo>
                    <a:pt x="26" y="30"/>
                  </a:lnTo>
                  <a:lnTo>
                    <a:pt x="41" y="17"/>
                  </a:lnTo>
                  <a:lnTo>
                    <a:pt x="57" y="8"/>
                  </a:lnTo>
                  <a:lnTo>
                    <a:pt x="75" y="1"/>
                  </a:lnTo>
                  <a:lnTo>
                    <a:pt x="95" y="0"/>
                  </a:lnTo>
                  <a:lnTo>
                    <a:pt x="112" y="1"/>
                  </a:lnTo>
                  <a:lnTo>
                    <a:pt x="130" y="7"/>
                  </a:lnTo>
                  <a:lnTo>
                    <a:pt x="146" y="15"/>
                  </a:lnTo>
                  <a:lnTo>
                    <a:pt x="160" y="27"/>
                  </a:lnTo>
                  <a:lnTo>
                    <a:pt x="172" y="41"/>
                  </a:lnTo>
                  <a:lnTo>
                    <a:pt x="181" y="58"/>
                  </a:lnTo>
                  <a:lnTo>
                    <a:pt x="187" y="77"/>
                  </a:lnTo>
                  <a:lnTo>
                    <a:pt x="189" y="96"/>
                  </a:lnTo>
                  <a:lnTo>
                    <a:pt x="188" y="114"/>
                  </a:lnTo>
                  <a:lnTo>
                    <a:pt x="182" y="132"/>
                  </a:lnTo>
                  <a:lnTo>
                    <a:pt x="174" y="149"/>
                  </a:lnTo>
                  <a:lnTo>
                    <a:pt x="163" y="165"/>
                  </a:lnTo>
                  <a:lnTo>
                    <a:pt x="149" y="177"/>
                  </a:lnTo>
                  <a:lnTo>
                    <a:pt x="131" y="187"/>
                  </a:lnTo>
                  <a:close/>
                </a:path>
              </a:pathLst>
            </a:custGeom>
            <a:solidFill>
              <a:srgbClr val="F0878A"/>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20" name="Freeform 518"/>
            <p:cNvSpPr/>
            <p:nvPr/>
          </p:nvSpPr>
          <p:spPr bwMode="auto">
            <a:xfrm>
              <a:off x="1192" y="3083"/>
              <a:ext cx="8" cy="10"/>
            </a:xfrm>
            <a:custGeom>
              <a:avLst/>
              <a:gdLst>
                <a:gd name="T0" fmla="*/ 0 w 171"/>
                <a:gd name="T1" fmla="*/ 0 h 177"/>
                <a:gd name="T2" fmla="*/ 0 w 171"/>
                <a:gd name="T3" fmla="*/ 0 h 177"/>
                <a:gd name="T4" fmla="*/ 0 w 171"/>
                <a:gd name="T5" fmla="*/ 0 h 177"/>
                <a:gd name="T6" fmla="*/ 0 w 171"/>
                <a:gd name="T7" fmla="*/ 0 h 177"/>
                <a:gd name="T8" fmla="*/ 0 w 171"/>
                <a:gd name="T9" fmla="*/ 0 h 177"/>
                <a:gd name="T10" fmla="*/ 0 w 171"/>
                <a:gd name="T11" fmla="*/ 0 h 177"/>
                <a:gd name="T12" fmla="*/ 0 w 171"/>
                <a:gd name="T13" fmla="*/ 0 h 177"/>
                <a:gd name="T14" fmla="*/ 0 w 171"/>
                <a:gd name="T15" fmla="*/ 0 h 177"/>
                <a:gd name="T16" fmla="*/ 0 w 171"/>
                <a:gd name="T17" fmla="*/ 0 h 177"/>
                <a:gd name="T18" fmla="*/ 0 w 171"/>
                <a:gd name="T19" fmla="*/ 0 h 177"/>
                <a:gd name="T20" fmla="*/ 0 w 171"/>
                <a:gd name="T21" fmla="*/ 0 h 177"/>
                <a:gd name="T22" fmla="*/ 0 w 171"/>
                <a:gd name="T23" fmla="*/ 0 h 177"/>
                <a:gd name="T24" fmla="*/ 0 w 171"/>
                <a:gd name="T25" fmla="*/ 0 h 177"/>
                <a:gd name="T26" fmla="*/ 0 w 171"/>
                <a:gd name="T27" fmla="*/ 0 h 177"/>
                <a:gd name="T28" fmla="*/ 0 w 171"/>
                <a:gd name="T29" fmla="*/ 0 h 177"/>
                <a:gd name="T30" fmla="*/ 0 w 171"/>
                <a:gd name="T31" fmla="*/ 0 h 177"/>
                <a:gd name="T32" fmla="*/ 0 w 171"/>
                <a:gd name="T33" fmla="*/ 0 h 177"/>
                <a:gd name="T34" fmla="*/ 0 w 171"/>
                <a:gd name="T35" fmla="*/ 0 h 177"/>
                <a:gd name="T36" fmla="*/ 0 w 171"/>
                <a:gd name="T37" fmla="*/ 0 h 177"/>
                <a:gd name="T38" fmla="*/ 0 w 171"/>
                <a:gd name="T39" fmla="*/ 0 h 177"/>
                <a:gd name="T40" fmla="*/ 0 w 171"/>
                <a:gd name="T41" fmla="*/ 0 h 177"/>
                <a:gd name="T42" fmla="*/ 0 w 171"/>
                <a:gd name="T43" fmla="*/ 0 h 177"/>
                <a:gd name="T44" fmla="*/ 0 w 171"/>
                <a:gd name="T45" fmla="*/ 0 h 177"/>
                <a:gd name="T46" fmla="*/ 0 w 171"/>
                <a:gd name="T47" fmla="*/ 0 h 177"/>
                <a:gd name="T48" fmla="*/ 0 w 171"/>
                <a:gd name="T49" fmla="*/ 0 h 177"/>
                <a:gd name="T50" fmla="*/ 0 w 171"/>
                <a:gd name="T51" fmla="*/ 0 h 177"/>
                <a:gd name="T52" fmla="*/ 0 w 171"/>
                <a:gd name="T53" fmla="*/ 0 h 177"/>
                <a:gd name="T54" fmla="*/ 0 w 171"/>
                <a:gd name="T55" fmla="*/ 0 h 177"/>
                <a:gd name="T56" fmla="*/ 0 w 171"/>
                <a:gd name="T57" fmla="*/ 0 h 177"/>
                <a:gd name="T58" fmla="*/ 0 w 171"/>
                <a:gd name="T59" fmla="*/ 0 h 177"/>
                <a:gd name="T60" fmla="*/ 0 w 171"/>
                <a:gd name="T61" fmla="*/ 0 h 177"/>
                <a:gd name="T62" fmla="*/ 0 w 171"/>
                <a:gd name="T63" fmla="*/ 0 h 177"/>
                <a:gd name="T64" fmla="*/ 0 w 171"/>
                <a:gd name="T65" fmla="*/ 0 h 1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177"/>
                <a:gd name="T101" fmla="*/ 171 w 171"/>
                <a:gd name="T102" fmla="*/ 177 h 1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177">
                  <a:moveTo>
                    <a:pt x="120" y="170"/>
                  </a:moveTo>
                  <a:lnTo>
                    <a:pt x="104" y="175"/>
                  </a:lnTo>
                  <a:lnTo>
                    <a:pt x="87" y="177"/>
                  </a:lnTo>
                  <a:lnTo>
                    <a:pt x="70" y="176"/>
                  </a:lnTo>
                  <a:lnTo>
                    <a:pt x="54" y="171"/>
                  </a:lnTo>
                  <a:lnTo>
                    <a:pt x="40" y="163"/>
                  </a:lnTo>
                  <a:lnTo>
                    <a:pt x="27" y="152"/>
                  </a:lnTo>
                  <a:lnTo>
                    <a:pt x="15" y="139"/>
                  </a:lnTo>
                  <a:lnTo>
                    <a:pt x="7" y="124"/>
                  </a:lnTo>
                  <a:lnTo>
                    <a:pt x="2" y="107"/>
                  </a:lnTo>
                  <a:lnTo>
                    <a:pt x="0" y="90"/>
                  </a:lnTo>
                  <a:lnTo>
                    <a:pt x="2" y="72"/>
                  </a:lnTo>
                  <a:lnTo>
                    <a:pt x="7" y="56"/>
                  </a:lnTo>
                  <a:lnTo>
                    <a:pt x="14" y="41"/>
                  </a:lnTo>
                  <a:lnTo>
                    <a:pt x="25" y="28"/>
                  </a:lnTo>
                  <a:lnTo>
                    <a:pt x="37" y="16"/>
                  </a:lnTo>
                  <a:lnTo>
                    <a:pt x="52" y="8"/>
                  </a:lnTo>
                  <a:lnTo>
                    <a:pt x="68" y="2"/>
                  </a:lnTo>
                  <a:lnTo>
                    <a:pt x="85" y="0"/>
                  </a:lnTo>
                  <a:lnTo>
                    <a:pt x="102" y="2"/>
                  </a:lnTo>
                  <a:lnTo>
                    <a:pt x="117" y="7"/>
                  </a:lnTo>
                  <a:lnTo>
                    <a:pt x="132" y="15"/>
                  </a:lnTo>
                  <a:lnTo>
                    <a:pt x="145" y="25"/>
                  </a:lnTo>
                  <a:lnTo>
                    <a:pt x="156" y="38"/>
                  </a:lnTo>
                  <a:lnTo>
                    <a:pt x="164" y="53"/>
                  </a:lnTo>
                  <a:lnTo>
                    <a:pt x="169" y="70"/>
                  </a:lnTo>
                  <a:lnTo>
                    <a:pt x="171" y="88"/>
                  </a:lnTo>
                  <a:lnTo>
                    <a:pt x="169" y="105"/>
                  </a:lnTo>
                  <a:lnTo>
                    <a:pt x="165" y="121"/>
                  </a:lnTo>
                  <a:lnTo>
                    <a:pt x="158" y="136"/>
                  </a:lnTo>
                  <a:lnTo>
                    <a:pt x="148" y="150"/>
                  </a:lnTo>
                  <a:lnTo>
                    <a:pt x="136" y="162"/>
                  </a:lnTo>
                  <a:lnTo>
                    <a:pt x="120" y="170"/>
                  </a:lnTo>
                  <a:close/>
                </a:path>
              </a:pathLst>
            </a:custGeom>
            <a:solidFill>
              <a:srgbClr val="F5AEB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21" name="Freeform 519"/>
            <p:cNvSpPr/>
            <p:nvPr/>
          </p:nvSpPr>
          <p:spPr bwMode="auto">
            <a:xfrm>
              <a:off x="1193" y="3083"/>
              <a:ext cx="7" cy="9"/>
            </a:xfrm>
            <a:custGeom>
              <a:avLst/>
              <a:gdLst>
                <a:gd name="T0" fmla="*/ 0 w 152"/>
                <a:gd name="T1" fmla="*/ 0 h 156"/>
                <a:gd name="T2" fmla="*/ 0 w 152"/>
                <a:gd name="T3" fmla="*/ 0 h 156"/>
                <a:gd name="T4" fmla="*/ 0 w 152"/>
                <a:gd name="T5" fmla="*/ 0 h 156"/>
                <a:gd name="T6" fmla="*/ 0 w 152"/>
                <a:gd name="T7" fmla="*/ 0 h 156"/>
                <a:gd name="T8" fmla="*/ 0 w 152"/>
                <a:gd name="T9" fmla="*/ 0 h 156"/>
                <a:gd name="T10" fmla="*/ 0 w 152"/>
                <a:gd name="T11" fmla="*/ 0 h 156"/>
                <a:gd name="T12" fmla="*/ 0 w 152"/>
                <a:gd name="T13" fmla="*/ 0 h 156"/>
                <a:gd name="T14" fmla="*/ 0 w 152"/>
                <a:gd name="T15" fmla="*/ 0 h 156"/>
                <a:gd name="T16" fmla="*/ 0 w 152"/>
                <a:gd name="T17" fmla="*/ 0 h 156"/>
                <a:gd name="T18" fmla="*/ 0 w 152"/>
                <a:gd name="T19" fmla="*/ 0 h 156"/>
                <a:gd name="T20" fmla="*/ 0 w 152"/>
                <a:gd name="T21" fmla="*/ 0 h 156"/>
                <a:gd name="T22" fmla="*/ 0 w 152"/>
                <a:gd name="T23" fmla="*/ 0 h 156"/>
                <a:gd name="T24" fmla="*/ 0 w 152"/>
                <a:gd name="T25" fmla="*/ 0 h 156"/>
                <a:gd name="T26" fmla="*/ 0 w 152"/>
                <a:gd name="T27" fmla="*/ 0 h 156"/>
                <a:gd name="T28" fmla="*/ 0 w 152"/>
                <a:gd name="T29" fmla="*/ 0 h 156"/>
                <a:gd name="T30" fmla="*/ 0 w 152"/>
                <a:gd name="T31" fmla="*/ 0 h 156"/>
                <a:gd name="T32" fmla="*/ 0 w 152"/>
                <a:gd name="T33" fmla="*/ 0 h 156"/>
                <a:gd name="T34" fmla="*/ 0 w 152"/>
                <a:gd name="T35" fmla="*/ 0 h 156"/>
                <a:gd name="T36" fmla="*/ 0 w 152"/>
                <a:gd name="T37" fmla="*/ 0 h 156"/>
                <a:gd name="T38" fmla="*/ 0 w 152"/>
                <a:gd name="T39" fmla="*/ 0 h 156"/>
                <a:gd name="T40" fmla="*/ 0 w 152"/>
                <a:gd name="T41" fmla="*/ 0 h 156"/>
                <a:gd name="T42" fmla="*/ 0 w 152"/>
                <a:gd name="T43" fmla="*/ 0 h 156"/>
                <a:gd name="T44" fmla="*/ 0 w 152"/>
                <a:gd name="T45" fmla="*/ 0 h 156"/>
                <a:gd name="T46" fmla="*/ 0 w 152"/>
                <a:gd name="T47" fmla="*/ 0 h 156"/>
                <a:gd name="T48" fmla="*/ 0 w 152"/>
                <a:gd name="T49" fmla="*/ 0 h 156"/>
                <a:gd name="T50" fmla="*/ 0 w 152"/>
                <a:gd name="T51" fmla="*/ 0 h 156"/>
                <a:gd name="T52" fmla="*/ 0 w 152"/>
                <a:gd name="T53" fmla="*/ 0 h 156"/>
                <a:gd name="T54" fmla="*/ 0 w 152"/>
                <a:gd name="T55" fmla="*/ 0 h 156"/>
                <a:gd name="T56" fmla="*/ 0 w 152"/>
                <a:gd name="T57" fmla="*/ 0 h 156"/>
                <a:gd name="T58" fmla="*/ 0 w 152"/>
                <a:gd name="T59" fmla="*/ 0 h 156"/>
                <a:gd name="T60" fmla="*/ 0 w 152"/>
                <a:gd name="T61" fmla="*/ 0 h 156"/>
                <a:gd name="T62" fmla="*/ 0 w 152"/>
                <a:gd name="T63" fmla="*/ 0 h 156"/>
                <a:gd name="T64" fmla="*/ 0 w 152"/>
                <a:gd name="T65" fmla="*/ 0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
                <a:gd name="T100" fmla="*/ 0 h 156"/>
                <a:gd name="T101" fmla="*/ 152 w 152"/>
                <a:gd name="T102" fmla="*/ 156 h 1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 h="156">
                  <a:moveTo>
                    <a:pt x="106" y="149"/>
                  </a:moveTo>
                  <a:lnTo>
                    <a:pt x="92" y="155"/>
                  </a:lnTo>
                  <a:lnTo>
                    <a:pt x="77" y="156"/>
                  </a:lnTo>
                  <a:lnTo>
                    <a:pt x="63" y="155"/>
                  </a:lnTo>
                  <a:lnTo>
                    <a:pt x="48" y="150"/>
                  </a:lnTo>
                  <a:lnTo>
                    <a:pt x="35" y="143"/>
                  </a:lnTo>
                  <a:lnTo>
                    <a:pt x="24" y="133"/>
                  </a:lnTo>
                  <a:lnTo>
                    <a:pt x="14" y="122"/>
                  </a:lnTo>
                  <a:lnTo>
                    <a:pt x="6" y="108"/>
                  </a:lnTo>
                  <a:lnTo>
                    <a:pt x="2" y="93"/>
                  </a:lnTo>
                  <a:lnTo>
                    <a:pt x="0" y="78"/>
                  </a:lnTo>
                  <a:lnTo>
                    <a:pt x="1" y="63"/>
                  </a:lnTo>
                  <a:lnTo>
                    <a:pt x="5" y="49"/>
                  </a:lnTo>
                  <a:lnTo>
                    <a:pt x="13" y="35"/>
                  </a:lnTo>
                  <a:lnTo>
                    <a:pt x="22" y="24"/>
                  </a:lnTo>
                  <a:lnTo>
                    <a:pt x="33" y="13"/>
                  </a:lnTo>
                  <a:lnTo>
                    <a:pt x="46" y="6"/>
                  </a:lnTo>
                  <a:lnTo>
                    <a:pt x="60" y="1"/>
                  </a:lnTo>
                  <a:lnTo>
                    <a:pt x="76" y="0"/>
                  </a:lnTo>
                  <a:lnTo>
                    <a:pt x="90" y="1"/>
                  </a:lnTo>
                  <a:lnTo>
                    <a:pt x="104" y="5"/>
                  </a:lnTo>
                  <a:lnTo>
                    <a:pt x="118" y="11"/>
                  </a:lnTo>
                  <a:lnTo>
                    <a:pt x="129" y="21"/>
                  </a:lnTo>
                  <a:lnTo>
                    <a:pt x="139" y="32"/>
                  </a:lnTo>
                  <a:lnTo>
                    <a:pt x="146" y="46"/>
                  </a:lnTo>
                  <a:lnTo>
                    <a:pt x="150" y="61"/>
                  </a:lnTo>
                  <a:lnTo>
                    <a:pt x="152" y="77"/>
                  </a:lnTo>
                  <a:lnTo>
                    <a:pt x="151" y="91"/>
                  </a:lnTo>
                  <a:lnTo>
                    <a:pt x="147" y="106"/>
                  </a:lnTo>
                  <a:lnTo>
                    <a:pt x="140" y="120"/>
                  </a:lnTo>
                  <a:lnTo>
                    <a:pt x="131" y="131"/>
                  </a:lnTo>
                  <a:lnTo>
                    <a:pt x="120" y="142"/>
                  </a:lnTo>
                  <a:lnTo>
                    <a:pt x="106" y="149"/>
                  </a:lnTo>
                  <a:close/>
                </a:path>
              </a:pathLst>
            </a:custGeom>
            <a:solidFill>
              <a:srgbClr val="FAD6D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22" name="Freeform 520"/>
            <p:cNvSpPr/>
            <p:nvPr/>
          </p:nvSpPr>
          <p:spPr bwMode="auto">
            <a:xfrm>
              <a:off x="1193" y="3083"/>
              <a:ext cx="6" cy="8"/>
            </a:xfrm>
            <a:custGeom>
              <a:avLst/>
              <a:gdLst>
                <a:gd name="T0" fmla="*/ 0 w 134"/>
                <a:gd name="T1" fmla="*/ 0 h 139"/>
                <a:gd name="T2" fmla="*/ 0 w 134"/>
                <a:gd name="T3" fmla="*/ 0 h 139"/>
                <a:gd name="T4" fmla="*/ 0 w 134"/>
                <a:gd name="T5" fmla="*/ 0 h 139"/>
                <a:gd name="T6" fmla="*/ 0 w 134"/>
                <a:gd name="T7" fmla="*/ 0 h 139"/>
                <a:gd name="T8" fmla="*/ 0 w 134"/>
                <a:gd name="T9" fmla="*/ 0 h 139"/>
                <a:gd name="T10" fmla="*/ 0 w 134"/>
                <a:gd name="T11" fmla="*/ 0 h 139"/>
                <a:gd name="T12" fmla="*/ 0 w 134"/>
                <a:gd name="T13" fmla="*/ 0 h 139"/>
                <a:gd name="T14" fmla="*/ 0 w 134"/>
                <a:gd name="T15" fmla="*/ 0 h 139"/>
                <a:gd name="T16" fmla="*/ 0 w 134"/>
                <a:gd name="T17" fmla="*/ 0 h 139"/>
                <a:gd name="T18" fmla="*/ 0 w 134"/>
                <a:gd name="T19" fmla="*/ 0 h 139"/>
                <a:gd name="T20" fmla="*/ 0 w 134"/>
                <a:gd name="T21" fmla="*/ 0 h 139"/>
                <a:gd name="T22" fmla="*/ 0 w 134"/>
                <a:gd name="T23" fmla="*/ 0 h 139"/>
                <a:gd name="T24" fmla="*/ 0 w 134"/>
                <a:gd name="T25" fmla="*/ 0 h 139"/>
                <a:gd name="T26" fmla="*/ 0 w 134"/>
                <a:gd name="T27" fmla="*/ 0 h 139"/>
                <a:gd name="T28" fmla="*/ 0 w 134"/>
                <a:gd name="T29" fmla="*/ 0 h 139"/>
                <a:gd name="T30" fmla="*/ 0 w 134"/>
                <a:gd name="T31" fmla="*/ 0 h 139"/>
                <a:gd name="T32" fmla="*/ 0 w 134"/>
                <a:gd name="T33" fmla="*/ 0 h 139"/>
                <a:gd name="T34" fmla="*/ 0 w 134"/>
                <a:gd name="T35" fmla="*/ 0 h 139"/>
                <a:gd name="T36" fmla="*/ 0 w 134"/>
                <a:gd name="T37" fmla="*/ 0 h 139"/>
                <a:gd name="T38" fmla="*/ 0 w 134"/>
                <a:gd name="T39" fmla="*/ 0 h 139"/>
                <a:gd name="T40" fmla="*/ 0 w 134"/>
                <a:gd name="T41" fmla="*/ 0 h 139"/>
                <a:gd name="T42" fmla="*/ 0 w 134"/>
                <a:gd name="T43" fmla="*/ 0 h 139"/>
                <a:gd name="T44" fmla="*/ 0 w 134"/>
                <a:gd name="T45" fmla="*/ 0 h 139"/>
                <a:gd name="T46" fmla="*/ 0 w 134"/>
                <a:gd name="T47" fmla="*/ 0 h 139"/>
                <a:gd name="T48" fmla="*/ 0 w 134"/>
                <a:gd name="T49" fmla="*/ 0 h 139"/>
                <a:gd name="T50" fmla="*/ 0 w 134"/>
                <a:gd name="T51" fmla="*/ 0 h 139"/>
                <a:gd name="T52" fmla="*/ 0 w 134"/>
                <a:gd name="T53" fmla="*/ 0 h 139"/>
                <a:gd name="T54" fmla="*/ 0 w 134"/>
                <a:gd name="T55" fmla="*/ 0 h 139"/>
                <a:gd name="T56" fmla="*/ 0 w 134"/>
                <a:gd name="T57" fmla="*/ 0 h 139"/>
                <a:gd name="T58" fmla="*/ 0 w 134"/>
                <a:gd name="T59" fmla="*/ 0 h 139"/>
                <a:gd name="T60" fmla="*/ 0 w 134"/>
                <a:gd name="T61" fmla="*/ 0 h 139"/>
                <a:gd name="T62" fmla="*/ 0 w 134"/>
                <a:gd name="T63" fmla="*/ 0 h 139"/>
                <a:gd name="T64" fmla="*/ 0 w 134"/>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9"/>
                <a:gd name="T101" fmla="*/ 134 w 13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9">
                  <a:moveTo>
                    <a:pt x="93" y="134"/>
                  </a:moveTo>
                  <a:lnTo>
                    <a:pt x="80" y="138"/>
                  </a:lnTo>
                  <a:lnTo>
                    <a:pt x="68" y="139"/>
                  </a:lnTo>
                  <a:lnTo>
                    <a:pt x="55" y="138"/>
                  </a:lnTo>
                  <a:lnTo>
                    <a:pt x="42" y="134"/>
                  </a:lnTo>
                  <a:lnTo>
                    <a:pt x="30" y="127"/>
                  </a:lnTo>
                  <a:lnTo>
                    <a:pt x="20" y="119"/>
                  </a:lnTo>
                  <a:lnTo>
                    <a:pt x="12" y="109"/>
                  </a:lnTo>
                  <a:lnTo>
                    <a:pt x="5" y="97"/>
                  </a:lnTo>
                  <a:lnTo>
                    <a:pt x="1" y="83"/>
                  </a:lnTo>
                  <a:lnTo>
                    <a:pt x="0" y="70"/>
                  </a:lnTo>
                  <a:lnTo>
                    <a:pt x="1" y="57"/>
                  </a:lnTo>
                  <a:lnTo>
                    <a:pt x="5" y="44"/>
                  </a:lnTo>
                  <a:lnTo>
                    <a:pt x="11" y="31"/>
                  </a:lnTo>
                  <a:lnTo>
                    <a:pt x="19" y="21"/>
                  </a:lnTo>
                  <a:lnTo>
                    <a:pt x="28" y="12"/>
                  </a:lnTo>
                  <a:lnTo>
                    <a:pt x="40" y="5"/>
                  </a:lnTo>
                  <a:lnTo>
                    <a:pt x="54" y="1"/>
                  </a:lnTo>
                  <a:lnTo>
                    <a:pt x="66" y="0"/>
                  </a:lnTo>
                  <a:lnTo>
                    <a:pt x="79" y="1"/>
                  </a:lnTo>
                  <a:lnTo>
                    <a:pt x="91" y="5"/>
                  </a:lnTo>
                  <a:lnTo>
                    <a:pt x="104" y="11"/>
                  </a:lnTo>
                  <a:lnTo>
                    <a:pt x="114" y="20"/>
                  </a:lnTo>
                  <a:lnTo>
                    <a:pt x="122" y="29"/>
                  </a:lnTo>
                  <a:lnTo>
                    <a:pt x="129" y="42"/>
                  </a:lnTo>
                  <a:lnTo>
                    <a:pt x="133" y="56"/>
                  </a:lnTo>
                  <a:lnTo>
                    <a:pt x="134" y="68"/>
                  </a:lnTo>
                  <a:lnTo>
                    <a:pt x="133" y="82"/>
                  </a:lnTo>
                  <a:lnTo>
                    <a:pt x="129" y="95"/>
                  </a:lnTo>
                  <a:lnTo>
                    <a:pt x="123" y="107"/>
                  </a:lnTo>
                  <a:lnTo>
                    <a:pt x="115" y="118"/>
                  </a:lnTo>
                  <a:lnTo>
                    <a:pt x="106" y="126"/>
                  </a:lnTo>
                  <a:lnTo>
                    <a:pt x="93" y="1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23" name="Freeform 521"/>
            <p:cNvSpPr/>
            <p:nvPr/>
          </p:nvSpPr>
          <p:spPr bwMode="auto">
            <a:xfrm>
              <a:off x="1185" y="3093"/>
              <a:ext cx="1" cy="2"/>
            </a:xfrm>
            <a:custGeom>
              <a:avLst/>
              <a:gdLst>
                <a:gd name="T0" fmla="*/ 0 w 21"/>
                <a:gd name="T1" fmla="*/ 0 h 33"/>
                <a:gd name="T2" fmla="*/ 0 w 21"/>
                <a:gd name="T3" fmla="*/ 0 h 33"/>
                <a:gd name="T4" fmla="*/ 0 w 21"/>
                <a:gd name="T5" fmla="*/ 0 h 33"/>
                <a:gd name="T6" fmla="*/ 0 w 21"/>
                <a:gd name="T7" fmla="*/ 0 h 33"/>
                <a:gd name="T8" fmla="*/ 0 w 21"/>
                <a:gd name="T9" fmla="*/ 0 h 33"/>
                <a:gd name="T10" fmla="*/ 0 w 21"/>
                <a:gd name="T11" fmla="*/ 0 h 33"/>
                <a:gd name="T12" fmla="*/ 0 w 21"/>
                <a:gd name="T13" fmla="*/ 0 h 33"/>
                <a:gd name="T14" fmla="*/ 0 w 21"/>
                <a:gd name="T15" fmla="*/ 0 h 33"/>
                <a:gd name="T16" fmla="*/ 0 w 21"/>
                <a:gd name="T17" fmla="*/ 0 h 33"/>
                <a:gd name="T18" fmla="*/ 0 w 21"/>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33"/>
                <a:gd name="T32" fmla="*/ 21 w 21"/>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33">
                  <a:moveTo>
                    <a:pt x="11" y="0"/>
                  </a:moveTo>
                  <a:lnTo>
                    <a:pt x="5" y="3"/>
                  </a:lnTo>
                  <a:lnTo>
                    <a:pt x="1" y="8"/>
                  </a:lnTo>
                  <a:lnTo>
                    <a:pt x="0" y="15"/>
                  </a:lnTo>
                  <a:lnTo>
                    <a:pt x="1" y="20"/>
                  </a:lnTo>
                  <a:lnTo>
                    <a:pt x="4" y="26"/>
                  </a:lnTo>
                  <a:lnTo>
                    <a:pt x="8" y="31"/>
                  </a:lnTo>
                  <a:lnTo>
                    <a:pt x="14" y="33"/>
                  </a:lnTo>
                  <a:lnTo>
                    <a:pt x="21" y="32"/>
                  </a:lnTo>
                  <a:lnTo>
                    <a:pt x="11" y="0"/>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24" name="Freeform 522"/>
            <p:cNvSpPr/>
            <p:nvPr/>
          </p:nvSpPr>
          <p:spPr bwMode="auto">
            <a:xfrm>
              <a:off x="1186" y="3089"/>
              <a:ext cx="3" cy="6"/>
            </a:xfrm>
            <a:custGeom>
              <a:avLst/>
              <a:gdLst>
                <a:gd name="T0" fmla="*/ 0 w 75"/>
                <a:gd name="T1" fmla="*/ 0 h 98"/>
                <a:gd name="T2" fmla="*/ 0 w 75"/>
                <a:gd name="T3" fmla="*/ 0 h 98"/>
                <a:gd name="T4" fmla="*/ 0 w 75"/>
                <a:gd name="T5" fmla="*/ 0 h 98"/>
                <a:gd name="T6" fmla="*/ 0 w 75"/>
                <a:gd name="T7" fmla="*/ 0 h 98"/>
                <a:gd name="T8" fmla="*/ 0 w 75"/>
                <a:gd name="T9" fmla="*/ 0 h 98"/>
                <a:gd name="T10" fmla="*/ 0 w 75"/>
                <a:gd name="T11" fmla="*/ 0 h 98"/>
                <a:gd name="T12" fmla="*/ 0 w 75"/>
                <a:gd name="T13" fmla="*/ 0 h 98"/>
                <a:gd name="T14" fmla="*/ 0 w 75"/>
                <a:gd name="T15" fmla="*/ 0 h 98"/>
                <a:gd name="T16" fmla="*/ 0 w 75"/>
                <a:gd name="T17" fmla="*/ 0 h 98"/>
                <a:gd name="T18" fmla="*/ 0 w 75"/>
                <a:gd name="T19" fmla="*/ 0 h 98"/>
                <a:gd name="T20" fmla="*/ 0 w 75"/>
                <a:gd name="T21" fmla="*/ 0 h 98"/>
                <a:gd name="T22" fmla="*/ 0 w 75"/>
                <a:gd name="T23" fmla="*/ 0 h 98"/>
                <a:gd name="T24" fmla="*/ 0 w 75"/>
                <a:gd name="T25" fmla="*/ 0 h 98"/>
                <a:gd name="T26" fmla="*/ 0 w 75"/>
                <a:gd name="T27" fmla="*/ 0 h 98"/>
                <a:gd name="T28" fmla="*/ 0 w 75"/>
                <a:gd name="T29" fmla="*/ 0 h 98"/>
                <a:gd name="T30" fmla="*/ 0 w 75"/>
                <a:gd name="T31" fmla="*/ 0 h 98"/>
                <a:gd name="T32" fmla="*/ 0 w 75"/>
                <a:gd name="T33" fmla="*/ 0 h 98"/>
                <a:gd name="T34" fmla="*/ 0 w 75"/>
                <a:gd name="T35" fmla="*/ 0 h 98"/>
                <a:gd name="T36" fmla="*/ 0 w 75"/>
                <a:gd name="T37" fmla="*/ 0 h 98"/>
                <a:gd name="T38" fmla="*/ 0 w 75"/>
                <a:gd name="T39" fmla="*/ 0 h 98"/>
                <a:gd name="T40" fmla="*/ 0 w 75"/>
                <a:gd name="T41" fmla="*/ 0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8"/>
                <a:gd name="T65" fmla="*/ 75 w 75"/>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8">
                  <a:moveTo>
                    <a:pt x="40" y="12"/>
                  </a:moveTo>
                  <a:lnTo>
                    <a:pt x="40" y="12"/>
                  </a:lnTo>
                  <a:lnTo>
                    <a:pt x="42" y="22"/>
                  </a:lnTo>
                  <a:lnTo>
                    <a:pt x="42" y="28"/>
                  </a:lnTo>
                  <a:lnTo>
                    <a:pt x="39" y="37"/>
                  </a:lnTo>
                  <a:lnTo>
                    <a:pt x="36" y="43"/>
                  </a:lnTo>
                  <a:lnTo>
                    <a:pt x="30" y="49"/>
                  </a:lnTo>
                  <a:lnTo>
                    <a:pt x="21" y="57"/>
                  </a:lnTo>
                  <a:lnTo>
                    <a:pt x="12" y="61"/>
                  </a:lnTo>
                  <a:lnTo>
                    <a:pt x="0" y="66"/>
                  </a:lnTo>
                  <a:lnTo>
                    <a:pt x="10" y="98"/>
                  </a:lnTo>
                  <a:lnTo>
                    <a:pt x="26" y="92"/>
                  </a:lnTo>
                  <a:lnTo>
                    <a:pt x="39" y="84"/>
                  </a:lnTo>
                  <a:lnTo>
                    <a:pt x="50" y="74"/>
                  </a:lnTo>
                  <a:lnTo>
                    <a:pt x="63" y="64"/>
                  </a:lnTo>
                  <a:lnTo>
                    <a:pt x="70" y="49"/>
                  </a:lnTo>
                  <a:lnTo>
                    <a:pt x="75" y="34"/>
                  </a:lnTo>
                  <a:lnTo>
                    <a:pt x="75" y="18"/>
                  </a:lnTo>
                  <a:lnTo>
                    <a:pt x="71" y="0"/>
                  </a:lnTo>
                  <a:lnTo>
                    <a:pt x="40" y="12"/>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25" name="Freeform 523"/>
            <p:cNvSpPr/>
            <p:nvPr/>
          </p:nvSpPr>
          <p:spPr bwMode="auto">
            <a:xfrm>
              <a:off x="1184" y="3087"/>
              <a:ext cx="5" cy="3"/>
            </a:xfrm>
            <a:custGeom>
              <a:avLst/>
              <a:gdLst>
                <a:gd name="T0" fmla="*/ 0 w 108"/>
                <a:gd name="T1" fmla="*/ 0 h 49"/>
                <a:gd name="T2" fmla="*/ 0 w 108"/>
                <a:gd name="T3" fmla="*/ 0 h 49"/>
                <a:gd name="T4" fmla="*/ 0 w 108"/>
                <a:gd name="T5" fmla="*/ 0 h 49"/>
                <a:gd name="T6" fmla="*/ 0 w 108"/>
                <a:gd name="T7" fmla="*/ 0 h 49"/>
                <a:gd name="T8" fmla="*/ 0 w 108"/>
                <a:gd name="T9" fmla="*/ 0 h 49"/>
                <a:gd name="T10" fmla="*/ 0 w 108"/>
                <a:gd name="T11" fmla="*/ 0 h 49"/>
                <a:gd name="T12" fmla="*/ 0 w 108"/>
                <a:gd name="T13" fmla="*/ 0 h 49"/>
                <a:gd name="T14" fmla="*/ 0 w 108"/>
                <a:gd name="T15" fmla="*/ 0 h 49"/>
                <a:gd name="T16" fmla="*/ 0 w 108"/>
                <a:gd name="T17" fmla="*/ 0 h 49"/>
                <a:gd name="T18" fmla="*/ 0 w 108"/>
                <a:gd name="T19" fmla="*/ 0 h 49"/>
                <a:gd name="T20" fmla="*/ 0 w 108"/>
                <a:gd name="T21" fmla="*/ 0 h 49"/>
                <a:gd name="T22" fmla="*/ 0 w 108"/>
                <a:gd name="T23" fmla="*/ 0 h 49"/>
                <a:gd name="T24" fmla="*/ 0 w 108"/>
                <a:gd name="T25" fmla="*/ 0 h 49"/>
                <a:gd name="T26" fmla="*/ 0 w 108"/>
                <a:gd name="T27" fmla="*/ 0 h 49"/>
                <a:gd name="T28" fmla="*/ 0 w 108"/>
                <a:gd name="T29" fmla="*/ 0 h 49"/>
                <a:gd name="T30" fmla="*/ 0 w 108"/>
                <a:gd name="T31" fmla="*/ 0 h 49"/>
                <a:gd name="T32" fmla="*/ 0 w 108"/>
                <a:gd name="T33" fmla="*/ 0 h 49"/>
                <a:gd name="T34" fmla="*/ 0 w 108"/>
                <a:gd name="T35" fmla="*/ 0 h 49"/>
                <a:gd name="T36" fmla="*/ 0 w 108"/>
                <a:gd name="T37" fmla="*/ 0 h 49"/>
                <a:gd name="T38" fmla="*/ 0 w 108"/>
                <a:gd name="T39" fmla="*/ 0 h 49"/>
                <a:gd name="T40" fmla="*/ 0 w 108"/>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49"/>
                <a:gd name="T65" fmla="*/ 108 w 108"/>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49">
                  <a:moveTo>
                    <a:pt x="20" y="43"/>
                  </a:moveTo>
                  <a:lnTo>
                    <a:pt x="20" y="43"/>
                  </a:lnTo>
                  <a:lnTo>
                    <a:pt x="27" y="39"/>
                  </a:lnTo>
                  <a:lnTo>
                    <a:pt x="36" y="35"/>
                  </a:lnTo>
                  <a:lnTo>
                    <a:pt x="45" y="33"/>
                  </a:lnTo>
                  <a:lnTo>
                    <a:pt x="54" y="33"/>
                  </a:lnTo>
                  <a:lnTo>
                    <a:pt x="62" y="36"/>
                  </a:lnTo>
                  <a:lnTo>
                    <a:pt x="69" y="39"/>
                  </a:lnTo>
                  <a:lnTo>
                    <a:pt x="74" y="43"/>
                  </a:lnTo>
                  <a:lnTo>
                    <a:pt x="77" y="49"/>
                  </a:lnTo>
                  <a:lnTo>
                    <a:pt x="108" y="37"/>
                  </a:lnTo>
                  <a:lnTo>
                    <a:pt x="98" y="22"/>
                  </a:lnTo>
                  <a:lnTo>
                    <a:pt x="87" y="11"/>
                  </a:lnTo>
                  <a:lnTo>
                    <a:pt x="74" y="4"/>
                  </a:lnTo>
                  <a:lnTo>
                    <a:pt x="58" y="0"/>
                  </a:lnTo>
                  <a:lnTo>
                    <a:pt x="41" y="0"/>
                  </a:lnTo>
                  <a:lnTo>
                    <a:pt x="26" y="3"/>
                  </a:lnTo>
                  <a:lnTo>
                    <a:pt x="13" y="9"/>
                  </a:lnTo>
                  <a:lnTo>
                    <a:pt x="0" y="18"/>
                  </a:lnTo>
                  <a:lnTo>
                    <a:pt x="20" y="43"/>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26" name="Freeform 524"/>
            <p:cNvSpPr/>
            <p:nvPr/>
          </p:nvSpPr>
          <p:spPr bwMode="auto">
            <a:xfrm>
              <a:off x="1182" y="3088"/>
              <a:ext cx="3" cy="8"/>
            </a:xfrm>
            <a:custGeom>
              <a:avLst/>
              <a:gdLst>
                <a:gd name="T0" fmla="*/ 0 w 69"/>
                <a:gd name="T1" fmla="*/ 0 h 129"/>
                <a:gd name="T2" fmla="*/ 0 w 69"/>
                <a:gd name="T3" fmla="*/ 0 h 129"/>
                <a:gd name="T4" fmla="*/ 0 w 69"/>
                <a:gd name="T5" fmla="*/ 0 h 129"/>
                <a:gd name="T6" fmla="*/ 0 w 69"/>
                <a:gd name="T7" fmla="*/ 0 h 129"/>
                <a:gd name="T8" fmla="*/ 0 w 69"/>
                <a:gd name="T9" fmla="*/ 0 h 129"/>
                <a:gd name="T10" fmla="*/ 0 w 69"/>
                <a:gd name="T11" fmla="*/ 0 h 129"/>
                <a:gd name="T12" fmla="*/ 0 w 69"/>
                <a:gd name="T13" fmla="*/ 0 h 129"/>
                <a:gd name="T14" fmla="*/ 0 w 69"/>
                <a:gd name="T15" fmla="*/ 0 h 129"/>
                <a:gd name="T16" fmla="*/ 0 w 69"/>
                <a:gd name="T17" fmla="*/ 0 h 129"/>
                <a:gd name="T18" fmla="*/ 0 w 69"/>
                <a:gd name="T19" fmla="*/ 0 h 129"/>
                <a:gd name="T20" fmla="*/ 0 w 69"/>
                <a:gd name="T21" fmla="*/ 0 h 129"/>
                <a:gd name="T22" fmla="*/ 0 w 69"/>
                <a:gd name="T23" fmla="*/ 0 h 129"/>
                <a:gd name="T24" fmla="*/ 0 w 69"/>
                <a:gd name="T25" fmla="*/ 0 h 129"/>
                <a:gd name="T26" fmla="*/ 0 w 69"/>
                <a:gd name="T27" fmla="*/ 0 h 129"/>
                <a:gd name="T28" fmla="*/ 0 w 69"/>
                <a:gd name="T29" fmla="*/ 0 h 129"/>
                <a:gd name="T30" fmla="*/ 0 w 69"/>
                <a:gd name="T31" fmla="*/ 0 h 129"/>
                <a:gd name="T32" fmla="*/ 0 w 69"/>
                <a:gd name="T33" fmla="*/ 0 h 129"/>
                <a:gd name="T34" fmla="*/ 0 w 69"/>
                <a:gd name="T35" fmla="*/ 0 h 129"/>
                <a:gd name="T36" fmla="*/ 0 w 69"/>
                <a:gd name="T37" fmla="*/ 0 h 129"/>
                <a:gd name="T38" fmla="*/ 0 w 69"/>
                <a:gd name="T39" fmla="*/ 0 h 129"/>
                <a:gd name="T40" fmla="*/ 0 w 69"/>
                <a:gd name="T41" fmla="*/ 0 h 1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29"/>
                <a:gd name="T65" fmla="*/ 69 w 69"/>
                <a:gd name="T66" fmla="*/ 129 h 1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29">
                  <a:moveTo>
                    <a:pt x="36" y="112"/>
                  </a:moveTo>
                  <a:lnTo>
                    <a:pt x="36" y="112"/>
                  </a:lnTo>
                  <a:lnTo>
                    <a:pt x="33" y="104"/>
                  </a:lnTo>
                  <a:lnTo>
                    <a:pt x="32" y="95"/>
                  </a:lnTo>
                  <a:lnTo>
                    <a:pt x="34" y="83"/>
                  </a:lnTo>
                  <a:lnTo>
                    <a:pt x="38" y="69"/>
                  </a:lnTo>
                  <a:lnTo>
                    <a:pt x="44" y="58"/>
                  </a:lnTo>
                  <a:lnTo>
                    <a:pt x="52" y="44"/>
                  </a:lnTo>
                  <a:lnTo>
                    <a:pt x="60" y="34"/>
                  </a:lnTo>
                  <a:lnTo>
                    <a:pt x="69" y="25"/>
                  </a:lnTo>
                  <a:lnTo>
                    <a:pt x="49" y="0"/>
                  </a:lnTo>
                  <a:lnTo>
                    <a:pt x="37" y="11"/>
                  </a:lnTo>
                  <a:lnTo>
                    <a:pt x="25" y="25"/>
                  </a:lnTo>
                  <a:lnTo>
                    <a:pt x="16" y="41"/>
                  </a:lnTo>
                  <a:lnTo>
                    <a:pt x="8" y="57"/>
                  </a:lnTo>
                  <a:lnTo>
                    <a:pt x="2" y="75"/>
                  </a:lnTo>
                  <a:lnTo>
                    <a:pt x="0" y="92"/>
                  </a:lnTo>
                  <a:lnTo>
                    <a:pt x="1" y="112"/>
                  </a:lnTo>
                  <a:lnTo>
                    <a:pt x="8" y="129"/>
                  </a:lnTo>
                  <a:lnTo>
                    <a:pt x="36" y="112"/>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27" name="Freeform 525"/>
            <p:cNvSpPr/>
            <p:nvPr/>
          </p:nvSpPr>
          <p:spPr bwMode="auto">
            <a:xfrm>
              <a:off x="1182" y="3095"/>
              <a:ext cx="5" cy="4"/>
            </a:xfrm>
            <a:custGeom>
              <a:avLst/>
              <a:gdLst>
                <a:gd name="T0" fmla="*/ 0 w 117"/>
                <a:gd name="T1" fmla="*/ 0 h 76"/>
                <a:gd name="T2" fmla="*/ 0 w 117"/>
                <a:gd name="T3" fmla="*/ 0 h 76"/>
                <a:gd name="T4" fmla="*/ 0 w 117"/>
                <a:gd name="T5" fmla="*/ 0 h 76"/>
                <a:gd name="T6" fmla="*/ 0 w 117"/>
                <a:gd name="T7" fmla="*/ 0 h 76"/>
                <a:gd name="T8" fmla="*/ 0 w 117"/>
                <a:gd name="T9" fmla="*/ 0 h 76"/>
                <a:gd name="T10" fmla="*/ 0 w 117"/>
                <a:gd name="T11" fmla="*/ 0 h 76"/>
                <a:gd name="T12" fmla="*/ 0 w 117"/>
                <a:gd name="T13" fmla="*/ 0 h 76"/>
                <a:gd name="T14" fmla="*/ 0 w 117"/>
                <a:gd name="T15" fmla="*/ 0 h 76"/>
                <a:gd name="T16" fmla="*/ 0 w 117"/>
                <a:gd name="T17" fmla="*/ 0 h 76"/>
                <a:gd name="T18" fmla="*/ 0 w 117"/>
                <a:gd name="T19" fmla="*/ 0 h 76"/>
                <a:gd name="T20" fmla="*/ 0 w 117"/>
                <a:gd name="T21" fmla="*/ 0 h 76"/>
                <a:gd name="T22" fmla="*/ 0 w 117"/>
                <a:gd name="T23" fmla="*/ 0 h 76"/>
                <a:gd name="T24" fmla="*/ 0 w 117"/>
                <a:gd name="T25" fmla="*/ 0 h 76"/>
                <a:gd name="T26" fmla="*/ 0 w 117"/>
                <a:gd name="T27" fmla="*/ 0 h 76"/>
                <a:gd name="T28" fmla="*/ 0 w 117"/>
                <a:gd name="T29" fmla="*/ 0 h 76"/>
                <a:gd name="T30" fmla="*/ 0 w 117"/>
                <a:gd name="T31" fmla="*/ 0 h 76"/>
                <a:gd name="T32" fmla="*/ 0 w 117"/>
                <a:gd name="T33" fmla="*/ 0 h 76"/>
                <a:gd name="T34" fmla="*/ 0 w 117"/>
                <a:gd name="T35" fmla="*/ 0 h 76"/>
                <a:gd name="T36" fmla="*/ 0 w 117"/>
                <a:gd name="T37" fmla="*/ 0 h 76"/>
                <a:gd name="T38" fmla="*/ 0 w 117"/>
                <a:gd name="T39" fmla="*/ 0 h 76"/>
                <a:gd name="T40" fmla="*/ 0 w 117"/>
                <a:gd name="T41" fmla="*/ 0 h 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6"/>
                <a:gd name="T65" fmla="*/ 117 w 117"/>
                <a:gd name="T66" fmla="*/ 76 h 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6">
                  <a:moveTo>
                    <a:pt x="107" y="41"/>
                  </a:moveTo>
                  <a:lnTo>
                    <a:pt x="107" y="41"/>
                  </a:lnTo>
                  <a:lnTo>
                    <a:pt x="96" y="43"/>
                  </a:lnTo>
                  <a:lnTo>
                    <a:pt x="83" y="43"/>
                  </a:lnTo>
                  <a:lnTo>
                    <a:pt x="72" y="42"/>
                  </a:lnTo>
                  <a:lnTo>
                    <a:pt x="62" y="36"/>
                  </a:lnTo>
                  <a:lnTo>
                    <a:pt x="52" y="30"/>
                  </a:lnTo>
                  <a:lnTo>
                    <a:pt x="43" y="23"/>
                  </a:lnTo>
                  <a:lnTo>
                    <a:pt x="35" y="13"/>
                  </a:lnTo>
                  <a:lnTo>
                    <a:pt x="28" y="0"/>
                  </a:lnTo>
                  <a:lnTo>
                    <a:pt x="0" y="17"/>
                  </a:lnTo>
                  <a:lnTo>
                    <a:pt x="9" y="32"/>
                  </a:lnTo>
                  <a:lnTo>
                    <a:pt x="20" y="46"/>
                  </a:lnTo>
                  <a:lnTo>
                    <a:pt x="33" y="57"/>
                  </a:lnTo>
                  <a:lnTo>
                    <a:pt x="48" y="66"/>
                  </a:lnTo>
                  <a:lnTo>
                    <a:pt x="64" y="73"/>
                  </a:lnTo>
                  <a:lnTo>
                    <a:pt x="81" y="76"/>
                  </a:lnTo>
                  <a:lnTo>
                    <a:pt x="98" y="76"/>
                  </a:lnTo>
                  <a:lnTo>
                    <a:pt x="117" y="72"/>
                  </a:lnTo>
                  <a:lnTo>
                    <a:pt x="107" y="41"/>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28" name="Freeform 526"/>
            <p:cNvSpPr/>
            <p:nvPr/>
          </p:nvSpPr>
          <p:spPr bwMode="auto">
            <a:xfrm>
              <a:off x="1187" y="3094"/>
              <a:ext cx="4" cy="5"/>
            </a:xfrm>
            <a:custGeom>
              <a:avLst/>
              <a:gdLst>
                <a:gd name="T0" fmla="*/ 0 w 79"/>
                <a:gd name="T1" fmla="*/ 0 h 88"/>
                <a:gd name="T2" fmla="*/ 0 w 79"/>
                <a:gd name="T3" fmla="*/ 0 h 88"/>
                <a:gd name="T4" fmla="*/ 0 w 79"/>
                <a:gd name="T5" fmla="*/ 0 h 88"/>
                <a:gd name="T6" fmla="*/ 0 w 79"/>
                <a:gd name="T7" fmla="*/ 0 h 88"/>
                <a:gd name="T8" fmla="*/ 0 w 79"/>
                <a:gd name="T9" fmla="*/ 0 h 88"/>
                <a:gd name="T10" fmla="*/ 0 w 79"/>
                <a:gd name="T11" fmla="*/ 0 h 88"/>
                <a:gd name="T12" fmla="*/ 0 w 79"/>
                <a:gd name="T13" fmla="*/ 0 h 88"/>
                <a:gd name="T14" fmla="*/ 0 w 79"/>
                <a:gd name="T15" fmla="*/ 0 h 88"/>
                <a:gd name="T16" fmla="*/ 0 w 79"/>
                <a:gd name="T17" fmla="*/ 0 h 88"/>
                <a:gd name="T18" fmla="*/ 0 w 79"/>
                <a:gd name="T19" fmla="*/ 0 h 88"/>
                <a:gd name="T20" fmla="*/ 0 w 79"/>
                <a:gd name="T21" fmla="*/ 0 h 88"/>
                <a:gd name="T22" fmla="*/ 0 w 79"/>
                <a:gd name="T23" fmla="*/ 0 h 88"/>
                <a:gd name="T24" fmla="*/ 0 w 79"/>
                <a:gd name="T25" fmla="*/ 0 h 88"/>
                <a:gd name="T26" fmla="*/ 0 w 79"/>
                <a:gd name="T27" fmla="*/ 0 h 88"/>
                <a:gd name="T28" fmla="*/ 0 w 79"/>
                <a:gd name="T29" fmla="*/ 0 h 88"/>
                <a:gd name="T30" fmla="*/ 0 w 79"/>
                <a:gd name="T31" fmla="*/ 0 h 88"/>
                <a:gd name="T32" fmla="*/ 0 w 79"/>
                <a:gd name="T33" fmla="*/ 0 h 88"/>
                <a:gd name="T34" fmla="*/ 0 w 79"/>
                <a:gd name="T35" fmla="*/ 0 h 88"/>
                <a:gd name="T36" fmla="*/ 0 w 79"/>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88"/>
                <a:gd name="T59" fmla="*/ 79 w 79"/>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88">
                  <a:moveTo>
                    <a:pt x="47" y="0"/>
                  </a:moveTo>
                  <a:lnTo>
                    <a:pt x="46" y="8"/>
                  </a:lnTo>
                  <a:lnTo>
                    <a:pt x="44" y="15"/>
                  </a:lnTo>
                  <a:lnTo>
                    <a:pt x="40" y="24"/>
                  </a:lnTo>
                  <a:lnTo>
                    <a:pt x="35" y="32"/>
                  </a:lnTo>
                  <a:lnTo>
                    <a:pt x="28" y="39"/>
                  </a:lnTo>
                  <a:lnTo>
                    <a:pt x="21" y="46"/>
                  </a:lnTo>
                  <a:lnTo>
                    <a:pt x="11" y="52"/>
                  </a:lnTo>
                  <a:lnTo>
                    <a:pt x="0" y="57"/>
                  </a:lnTo>
                  <a:lnTo>
                    <a:pt x="10" y="88"/>
                  </a:lnTo>
                  <a:lnTo>
                    <a:pt x="25" y="82"/>
                  </a:lnTo>
                  <a:lnTo>
                    <a:pt x="40" y="73"/>
                  </a:lnTo>
                  <a:lnTo>
                    <a:pt x="51" y="64"/>
                  </a:lnTo>
                  <a:lnTo>
                    <a:pt x="61" y="53"/>
                  </a:lnTo>
                  <a:lnTo>
                    <a:pt x="68" y="41"/>
                  </a:lnTo>
                  <a:lnTo>
                    <a:pt x="74" y="28"/>
                  </a:lnTo>
                  <a:lnTo>
                    <a:pt x="78" y="14"/>
                  </a:lnTo>
                  <a:lnTo>
                    <a:pt x="79" y="2"/>
                  </a:lnTo>
                  <a:lnTo>
                    <a:pt x="47" y="0"/>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29" name="Freeform 527"/>
            <p:cNvSpPr/>
            <p:nvPr/>
          </p:nvSpPr>
          <p:spPr bwMode="auto">
            <a:xfrm>
              <a:off x="1186" y="3097"/>
              <a:ext cx="2" cy="1"/>
            </a:xfrm>
            <a:custGeom>
              <a:avLst/>
              <a:gdLst>
                <a:gd name="T0" fmla="*/ 0 w 32"/>
                <a:gd name="T1" fmla="*/ 0 h 18"/>
                <a:gd name="T2" fmla="*/ 0 w 32"/>
                <a:gd name="T3" fmla="*/ 0 h 18"/>
                <a:gd name="T4" fmla="*/ 0 w 32"/>
                <a:gd name="T5" fmla="*/ 0 h 18"/>
                <a:gd name="T6" fmla="*/ 0 w 32"/>
                <a:gd name="T7" fmla="*/ 0 h 18"/>
                <a:gd name="T8" fmla="*/ 0 w 32"/>
                <a:gd name="T9" fmla="*/ 0 h 18"/>
                <a:gd name="T10" fmla="*/ 0 w 32"/>
                <a:gd name="T11" fmla="*/ 0 h 18"/>
                <a:gd name="T12" fmla="*/ 0 w 32"/>
                <a:gd name="T13" fmla="*/ 0 h 18"/>
                <a:gd name="T14" fmla="*/ 0 w 32"/>
                <a:gd name="T15" fmla="*/ 0 h 18"/>
                <a:gd name="T16" fmla="*/ 0 w 32"/>
                <a:gd name="T17" fmla="*/ 0 h 18"/>
                <a:gd name="T18" fmla="*/ 0 w 3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8"/>
                <a:gd name="T32" fmla="*/ 32 w 3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8">
                  <a:moveTo>
                    <a:pt x="32" y="18"/>
                  </a:moveTo>
                  <a:lnTo>
                    <a:pt x="31" y="11"/>
                  </a:lnTo>
                  <a:lnTo>
                    <a:pt x="28" y="6"/>
                  </a:lnTo>
                  <a:lnTo>
                    <a:pt x="23" y="3"/>
                  </a:lnTo>
                  <a:lnTo>
                    <a:pt x="17" y="0"/>
                  </a:lnTo>
                  <a:lnTo>
                    <a:pt x="11" y="2"/>
                  </a:lnTo>
                  <a:lnTo>
                    <a:pt x="6" y="4"/>
                  </a:lnTo>
                  <a:lnTo>
                    <a:pt x="2" y="9"/>
                  </a:lnTo>
                  <a:lnTo>
                    <a:pt x="0" y="16"/>
                  </a:lnTo>
                  <a:lnTo>
                    <a:pt x="32" y="18"/>
                  </a:lnTo>
                  <a:close/>
                </a:path>
              </a:pathLst>
            </a:cu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30" name="Freeform 528"/>
            <p:cNvSpPr/>
            <p:nvPr/>
          </p:nvSpPr>
          <p:spPr bwMode="auto">
            <a:xfrm>
              <a:off x="1186" y="3094"/>
              <a:ext cx="1" cy="2"/>
            </a:xfrm>
            <a:custGeom>
              <a:avLst/>
              <a:gdLst>
                <a:gd name="T0" fmla="*/ 0 w 22"/>
                <a:gd name="T1" fmla="*/ 0 h 32"/>
                <a:gd name="T2" fmla="*/ 0 w 22"/>
                <a:gd name="T3" fmla="*/ 0 h 32"/>
                <a:gd name="T4" fmla="*/ 0 w 22"/>
                <a:gd name="T5" fmla="*/ 0 h 32"/>
                <a:gd name="T6" fmla="*/ 0 w 22"/>
                <a:gd name="T7" fmla="*/ 0 h 32"/>
                <a:gd name="T8" fmla="*/ 0 w 22"/>
                <a:gd name="T9" fmla="*/ 0 h 32"/>
                <a:gd name="T10" fmla="*/ 0 w 22"/>
                <a:gd name="T11" fmla="*/ 0 h 32"/>
                <a:gd name="T12" fmla="*/ 0 w 22"/>
                <a:gd name="T13" fmla="*/ 0 h 32"/>
                <a:gd name="T14" fmla="*/ 0 w 22"/>
                <a:gd name="T15" fmla="*/ 0 h 32"/>
                <a:gd name="T16" fmla="*/ 0 w 22"/>
                <a:gd name="T17" fmla="*/ 0 h 32"/>
                <a:gd name="T18" fmla="*/ 0 w 2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2"/>
                <a:gd name="T32" fmla="*/ 22 w 2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2">
                  <a:moveTo>
                    <a:pt x="12" y="0"/>
                  </a:moveTo>
                  <a:lnTo>
                    <a:pt x="5" y="3"/>
                  </a:lnTo>
                  <a:lnTo>
                    <a:pt x="1" y="8"/>
                  </a:lnTo>
                  <a:lnTo>
                    <a:pt x="0" y="14"/>
                  </a:lnTo>
                  <a:lnTo>
                    <a:pt x="1" y="20"/>
                  </a:lnTo>
                  <a:lnTo>
                    <a:pt x="4" y="26"/>
                  </a:lnTo>
                  <a:lnTo>
                    <a:pt x="9" y="30"/>
                  </a:lnTo>
                  <a:lnTo>
                    <a:pt x="15" y="32"/>
                  </a:lnTo>
                  <a:lnTo>
                    <a:pt x="22" y="31"/>
                  </a:lnTo>
                  <a:lnTo>
                    <a:pt x="12" y="0"/>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31" name="Freeform 529"/>
            <p:cNvSpPr/>
            <p:nvPr/>
          </p:nvSpPr>
          <p:spPr bwMode="auto">
            <a:xfrm>
              <a:off x="1186" y="3090"/>
              <a:ext cx="4" cy="5"/>
            </a:xfrm>
            <a:custGeom>
              <a:avLst/>
              <a:gdLst>
                <a:gd name="T0" fmla="*/ 0 w 74"/>
                <a:gd name="T1" fmla="*/ 0 h 99"/>
                <a:gd name="T2" fmla="*/ 0 w 74"/>
                <a:gd name="T3" fmla="*/ 0 h 99"/>
                <a:gd name="T4" fmla="*/ 0 w 74"/>
                <a:gd name="T5" fmla="*/ 0 h 99"/>
                <a:gd name="T6" fmla="*/ 0 w 74"/>
                <a:gd name="T7" fmla="*/ 0 h 99"/>
                <a:gd name="T8" fmla="*/ 0 w 74"/>
                <a:gd name="T9" fmla="*/ 0 h 99"/>
                <a:gd name="T10" fmla="*/ 0 w 74"/>
                <a:gd name="T11" fmla="*/ 0 h 99"/>
                <a:gd name="T12" fmla="*/ 0 w 74"/>
                <a:gd name="T13" fmla="*/ 0 h 99"/>
                <a:gd name="T14" fmla="*/ 0 w 74"/>
                <a:gd name="T15" fmla="*/ 0 h 99"/>
                <a:gd name="T16" fmla="*/ 0 w 74"/>
                <a:gd name="T17" fmla="*/ 0 h 99"/>
                <a:gd name="T18" fmla="*/ 0 w 74"/>
                <a:gd name="T19" fmla="*/ 0 h 99"/>
                <a:gd name="T20" fmla="*/ 0 w 74"/>
                <a:gd name="T21" fmla="*/ 0 h 99"/>
                <a:gd name="T22" fmla="*/ 0 w 74"/>
                <a:gd name="T23" fmla="*/ 0 h 99"/>
                <a:gd name="T24" fmla="*/ 0 w 74"/>
                <a:gd name="T25" fmla="*/ 0 h 99"/>
                <a:gd name="T26" fmla="*/ 0 w 74"/>
                <a:gd name="T27" fmla="*/ 0 h 99"/>
                <a:gd name="T28" fmla="*/ 0 w 74"/>
                <a:gd name="T29" fmla="*/ 0 h 99"/>
                <a:gd name="T30" fmla="*/ 0 w 74"/>
                <a:gd name="T31" fmla="*/ 0 h 99"/>
                <a:gd name="T32" fmla="*/ 0 w 74"/>
                <a:gd name="T33" fmla="*/ 0 h 99"/>
                <a:gd name="T34" fmla="*/ 0 w 74"/>
                <a:gd name="T35" fmla="*/ 0 h 99"/>
                <a:gd name="T36" fmla="*/ 0 w 74"/>
                <a:gd name="T37" fmla="*/ 0 h 99"/>
                <a:gd name="T38" fmla="*/ 0 w 74"/>
                <a:gd name="T39" fmla="*/ 0 h 99"/>
                <a:gd name="T40" fmla="*/ 0 w 74"/>
                <a:gd name="T41" fmla="*/ 0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99"/>
                <a:gd name="T65" fmla="*/ 74 w 74"/>
                <a:gd name="T66" fmla="*/ 99 h 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99">
                  <a:moveTo>
                    <a:pt x="39" y="13"/>
                  </a:moveTo>
                  <a:lnTo>
                    <a:pt x="39" y="12"/>
                  </a:lnTo>
                  <a:lnTo>
                    <a:pt x="41" y="22"/>
                  </a:lnTo>
                  <a:lnTo>
                    <a:pt x="41" y="30"/>
                  </a:lnTo>
                  <a:lnTo>
                    <a:pt x="38" y="37"/>
                  </a:lnTo>
                  <a:lnTo>
                    <a:pt x="35" y="43"/>
                  </a:lnTo>
                  <a:lnTo>
                    <a:pt x="28" y="51"/>
                  </a:lnTo>
                  <a:lnTo>
                    <a:pt x="20" y="58"/>
                  </a:lnTo>
                  <a:lnTo>
                    <a:pt x="11" y="62"/>
                  </a:lnTo>
                  <a:lnTo>
                    <a:pt x="0" y="68"/>
                  </a:lnTo>
                  <a:lnTo>
                    <a:pt x="10" y="99"/>
                  </a:lnTo>
                  <a:lnTo>
                    <a:pt x="25" y="94"/>
                  </a:lnTo>
                  <a:lnTo>
                    <a:pt x="38" y="85"/>
                  </a:lnTo>
                  <a:lnTo>
                    <a:pt x="51" y="76"/>
                  </a:lnTo>
                  <a:lnTo>
                    <a:pt x="62" y="64"/>
                  </a:lnTo>
                  <a:lnTo>
                    <a:pt x="69" y="52"/>
                  </a:lnTo>
                  <a:lnTo>
                    <a:pt x="74" y="36"/>
                  </a:lnTo>
                  <a:lnTo>
                    <a:pt x="74" y="18"/>
                  </a:lnTo>
                  <a:lnTo>
                    <a:pt x="70" y="1"/>
                  </a:lnTo>
                  <a:lnTo>
                    <a:pt x="70" y="0"/>
                  </a:lnTo>
                  <a:lnTo>
                    <a:pt x="39" y="13"/>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32" name="Freeform 530"/>
            <p:cNvSpPr/>
            <p:nvPr/>
          </p:nvSpPr>
          <p:spPr bwMode="auto">
            <a:xfrm>
              <a:off x="1185" y="3088"/>
              <a:ext cx="5" cy="3"/>
            </a:xfrm>
            <a:custGeom>
              <a:avLst/>
              <a:gdLst>
                <a:gd name="T0" fmla="*/ 0 w 108"/>
                <a:gd name="T1" fmla="*/ 0 h 50"/>
                <a:gd name="T2" fmla="*/ 0 w 108"/>
                <a:gd name="T3" fmla="*/ 0 h 50"/>
                <a:gd name="T4" fmla="*/ 0 w 108"/>
                <a:gd name="T5" fmla="*/ 0 h 50"/>
                <a:gd name="T6" fmla="*/ 0 w 108"/>
                <a:gd name="T7" fmla="*/ 0 h 50"/>
                <a:gd name="T8" fmla="*/ 0 w 108"/>
                <a:gd name="T9" fmla="*/ 0 h 50"/>
                <a:gd name="T10" fmla="*/ 0 w 108"/>
                <a:gd name="T11" fmla="*/ 0 h 50"/>
                <a:gd name="T12" fmla="*/ 0 w 108"/>
                <a:gd name="T13" fmla="*/ 0 h 50"/>
                <a:gd name="T14" fmla="*/ 0 w 108"/>
                <a:gd name="T15" fmla="*/ 0 h 50"/>
                <a:gd name="T16" fmla="*/ 0 w 108"/>
                <a:gd name="T17" fmla="*/ 0 h 50"/>
                <a:gd name="T18" fmla="*/ 0 w 108"/>
                <a:gd name="T19" fmla="*/ 0 h 50"/>
                <a:gd name="T20" fmla="*/ 0 w 108"/>
                <a:gd name="T21" fmla="*/ 0 h 50"/>
                <a:gd name="T22" fmla="*/ 0 w 108"/>
                <a:gd name="T23" fmla="*/ 0 h 50"/>
                <a:gd name="T24" fmla="*/ 0 w 108"/>
                <a:gd name="T25" fmla="*/ 0 h 50"/>
                <a:gd name="T26" fmla="*/ 0 w 108"/>
                <a:gd name="T27" fmla="*/ 0 h 50"/>
                <a:gd name="T28" fmla="*/ 0 w 108"/>
                <a:gd name="T29" fmla="*/ 0 h 50"/>
                <a:gd name="T30" fmla="*/ 0 w 108"/>
                <a:gd name="T31" fmla="*/ 0 h 50"/>
                <a:gd name="T32" fmla="*/ 0 w 108"/>
                <a:gd name="T33" fmla="*/ 0 h 50"/>
                <a:gd name="T34" fmla="*/ 0 w 108"/>
                <a:gd name="T35" fmla="*/ 0 h 50"/>
                <a:gd name="T36" fmla="*/ 0 w 108"/>
                <a:gd name="T37" fmla="*/ 0 h 50"/>
                <a:gd name="T38" fmla="*/ 0 w 108"/>
                <a:gd name="T39" fmla="*/ 0 h 50"/>
                <a:gd name="T40" fmla="*/ 0 w 108"/>
                <a:gd name="T41" fmla="*/ 0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50"/>
                <a:gd name="T65" fmla="*/ 108 w 108"/>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50">
                  <a:moveTo>
                    <a:pt x="20" y="44"/>
                  </a:moveTo>
                  <a:lnTo>
                    <a:pt x="20" y="43"/>
                  </a:lnTo>
                  <a:lnTo>
                    <a:pt x="27" y="39"/>
                  </a:lnTo>
                  <a:lnTo>
                    <a:pt x="37" y="35"/>
                  </a:lnTo>
                  <a:lnTo>
                    <a:pt x="46" y="34"/>
                  </a:lnTo>
                  <a:lnTo>
                    <a:pt x="54" y="34"/>
                  </a:lnTo>
                  <a:lnTo>
                    <a:pt x="61" y="36"/>
                  </a:lnTo>
                  <a:lnTo>
                    <a:pt x="69" y="39"/>
                  </a:lnTo>
                  <a:lnTo>
                    <a:pt x="74" y="43"/>
                  </a:lnTo>
                  <a:lnTo>
                    <a:pt x="77" y="50"/>
                  </a:lnTo>
                  <a:lnTo>
                    <a:pt x="108" y="37"/>
                  </a:lnTo>
                  <a:lnTo>
                    <a:pt x="99" y="22"/>
                  </a:lnTo>
                  <a:lnTo>
                    <a:pt x="88" y="12"/>
                  </a:lnTo>
                  <a:lnTo>
                    <a:pt x="73" y="4"/>
                  </a:lnTo>
                  <a:lnTo>
                    <a:pt x="58" y="0"/>
                  </a:lnTo>
                  <a:lnTo>
                    <a:pt x="42" y="0"/>
                  </a:lnTo>
                  <a:lnTo>
                    <a:pt x="26" y="3"/>
                  </a:lnTo>
                  <a:lnTo>
                    <a:pt x="13" y="10"/>
                  </a:lnTo>
                  <a:lnTo>
                    <a:pt x="0" y="18"/>
                  </a:lnTo>
                  <a:lnTo>
                    <a:pt x="0" y="17"/>
                  </a:lnTo>
                  <a:lnTo>
                    <a:pt x="20" y="44"/>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33" name="Freeform 531"/>
            <p:cNvSpPr/>
            <p:nvPr/>
          </p:nvSpPr>
          <p:spPr bwMode="auto">
            <a:xfrm>
              <a:off x="1182" y="3089"/>
              <a:ext cx="4" cy="7"/>
            </a:xfrm>
            <a:custGeom>
              <a:avLst/>
              <a:gdLst>
                <a:gd name="T0" fmla="*/ 0 w 69"/>
                <a:gd name="T1" fmla="*/ 0 h 131"/>
                <a:gd name="T2" fmla="*/ 0 w 69"/>
                <a:gd name="T3" fmla="*/ 0 h 131"/>
                <a:gd name="T4" fmla="*/ 0 w 69"/>
                <a:gd name="T5" fmla="*/ 0 h 131"/>
                <a:gd name="T6" fmla="*/ 0 w 69"/>
                <a:gd name="T7" fmla="*/ 0 h 131"/>
                <a:gd name="T8" fmla="*/ 0 w 69"/>
                <a:gd name="T9" fmla="*/ 0 h 131"/>
                <a:gd name="T10" fmla="*/ 0 w 69"/>
                <a:gd name="T11" fmla="*/ 0 h 131"/>
                <a:gd name="T12" fmla="*/ 0 w 69"/>
                <a:gd name="T13" fmla="*/ 0 h 131"/>
                <a:gd name="T14" fmla="*/ 0 w 69"/>
                <a:gd name="T15" fmla="*/ 0 h 131"/>
                <a:gd name="T16" fmla="*/ 0 w 69"/>
                <a:gd name="T17" fmla="*/ 0 h 131"/>
                <a:gd name="T18" fmla="*/ 0 w 69"/>
                <a:gd name="T19" fmla="*/ 0 h 131"/>
                <a:gd name="T20" fmla="*/ 0 w 69"/>
                <a:gd name="T21" fmla="*/ 0 h 131"/>
                <a:gd name="T22" fmla="*/ 0 w 69"/>
                <a:gd name="T23" fmla="*/ 0 h 131"/>
                <a:gd name="T24" fmla="*/ 0 w 69"/>
                <a:gd name="T25" fmla="*/ 0 h 131"/>
                <a:gd name="T26" fmla="*/ 0 w 69"/>
                <a:gd name="T27" fmla="*/ 0 h 131"/>
                <a:gd name="T28" fmla="*/ 0 w 69"/>
                <a:gd name="T29" fmla="*/ 0 h 131"/>
                <a:gd name="T30" fmla="*/ 0 w 69"/>
                <a:gd name="T31" fmla="*/ 0 h 131"/>
                <a:gd name="T32" fmla="*/ 0 w 69"/>
                <a:gd name="T33" fmla="*/ 0 h 131"/>
                <a:gd name="T34" fmla="*/ 0 w 69"/>
                <a:gd name="T35" fmla="*/ 0 h 131"/>
                <a:gd name="T36" fmla="*/ 0 w 69"/>
                <a:gd name="T37" fmla="*/ 0 h 131"/>
                <a:gd name="T38" fmla="*/ 0 w 69"/>
                <a:gd name="T39" fmla="*/ 0 h 131"/>
                <a:gd name="T40" fmla="*/ 0 w 69"/>
                <a:gd name="T41" fmla="*/ 0 h 1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131"/>
                <a:gd name="T65" fmla="*/ 69 w 69"/>
                <a:gd name="T66" fmla="*/ 131 h 1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131">
                  <a:moveTo>
                    <a:pt x="36" y="114"/>
                  </a:moveTo>
                  <a:lnTo>
                    <a:pt x="36" y="114"/>
                  </a:lnTo>
                  <a:lnTo>
                    <a:pt x="34" y="107"/>
                  </a:lnTo>
                  <a:lnTo>
                    <a:pt x="33" y="96"/>
                  </a:lnTo>
                  <a:lnTo>
                    <a:pt x="35" y="83"/>
                  </a:lnTo>
                  <a:lnTo>
                    <a:pt x="38" y="72"/>
                  </a:lnTo>
                  <a:lnTo>
                    <a:pt x="44" y="59"/>
                  </a:lnTo>
                  <a:lnTo>
                    <a:pt x="52" y="46"/>
                  </a:lnTo>
                  <a:lnTo>
                    <a:pt x="60" y="36"/>
                  </a:lnTo>
                  <a:lnTo>
                    <a:pt x="69" y="27"/>
                  </a:lnTo>
                  <a:lnTo>
                    <a:pt x="49" y="0"/>
                  </a:lnTo>
                  <a:lnTo>
                    <a:pt x="36" y="13"/>
                  </a:lnTo>
                  <a:lnTo>
                    <a:pt x="25" y="27"/>
                  </a:lnTo>
                  <a:lnTo>
                    <a:pt x="15" y="42"/>
                  </a:lnTo>
                  <a:lnTo>
                    <a:pt x="7" y="59"/>
                  </a:lnTo>
                  <a:lnTo>
                    <a:pt x="2" y="77"/>
                  </a:lnTo>
                  <a:lnTo>
                    <a:pt x="0" y="94"/>
                  </a:lnTo>
                  <a:lnTo>
                    <a:pt x="1" y="113"/>
                  </a:lnTo>
                  <a:lnTo>
                    <a:pt x="7" y="131"/>
                  </a:lnTo>
                  <a:lnTo>
                    <a:pt x="36" y="114"/>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34" name="Freeform 532"/>
            <p:cNvSpPr/>
            <p:nvPr/>
          </p:nvSpPr>
          <p:spPr bwMode="auto">
            <a:xfrm>
              <a:off x="1183" y="3095"/>
              <a:ext cx="5" cy="4"/>
            </a:xfrm>
            <a:custGeom>
              <a:avLst/>
              <a:gdLst>
                <a:gd name="T0" fmla="*/ 0 w 117"/>
                <a:gd name="T1" fmla="*/ 0 h 77"/>
                <a:gd name="T2" fmla="*/ 0 w 117"/>
                <a:gd name="T3" fmla="*/ 0 h 77"/>
                <a:gd name="T4" fmla="*/ 0 w 117"/>
                <a:gd name="T5" fmla="*/ 0 h 77"/>
                <a:gd name="T6" fmla="*/ 0 w 117"/>
                <a:gd name="T7" fmla="*/ 0 h 77"/>
                <a:gd name="T8" fmla="*/ 0 w 117"/>
                <a:gd name="T9" fmla="*/ 0 h 77"/>
                <a:gd name="T10" fmla="*/ 0 w 117"/>
                <a:gd name="T11" fmla="*/ 0 h 77"/>
                <a:gd name="T12" fmla="*/ 0 w 117"/>
                <a:gd name="T13" fmla="*/ 0 h 77"/>
                <a:gd name="T14" fmla="*/ 0 w 117"/>
                <a:gd name="T15" fmla="*/ 0 h 77"/>
                <a:gd name="T16" fmla="*/ 0 w 117"/>
                <a:gd name="T17" fmla="*/ 0 h 77"/>
                <a:gd name="T18" fmla="*/ 0 w 117"/>
                <a:gd name="T19" fmla="*/ 0 h 77"/>
                <a:gd name="T20" fmla="*/ 0 w 117"/>
                <a:gd name="T21" fmla="*/ 0 h 77"/>
                <a:gd name="T22" fmla="*/ 0 w 117"/>
                <a:gd name="T23" fmla="*/ 0 h 77"/>
                <a:gd name="T24" fmla="*/ 0 w 117"/>
                <a:gd name="T25" fmla="*/ 0 h 77"/>
                <a:gd name="T26" fmla="*/ 0 w 117"/>
                <a:gd name="T27" fmla="*/ 0 h 77"/>
                <a:gd name="T28" fmla="*/ 0 w 117"/>
                <a:gd name="T29" fmla="*/ 0 h 77"/>
                <a:gd name="T30" fmla="*/ 0 w 117"/>
                <a:gd name="T31" fmla="*/ 0 h 77"/>
                <a:gd name="T32" fmla="*/ 0 w 117"/>
                <a:gd name="T33" fmla="*/ 0 h 77"/>
                <a:gd name="T34" fmla="*/ 0 w 117"/>
                <a:gd name="T35" fmla="*/ 0 h 77"/>
                <a:gd name="T36" fmla="*/ 0 w 117"/>
                <a:gd name="T37" fmla="*/ 0 h 77"/>
                <a:gd name="T38" fmla="*/ 0 w 117"/>
                <a:gd name="T39" fmla="*/ 0 h 77"/>
                <a:gd name="T40" fmla="*/ 0 w 117"/>
                <a:gd name="T41" fmla="*/ 0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77"/>
                <a:gd name="T65" fmla="*/ 117 w 11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77">
                  <a:moveTo>
                    <a:pt x="107" y="41"/>
                  </a:moveTo>
                  <a:lnTo>
                    <a:pt x="107" y="41"/>
                  </a:lnTo>
                  <a:lnTo>
                    <a:pt x="96" y="43"/>
                  </a:lnTo>
                  <a:lnTo>
                    <a:pt x="85" y="43"/>
                  </a:lnTo>
                  <a:lnTo>
                    <a:pt x="75" y="41"/>
                  </a:lnTo>
                  <a:lnTo>
                    <a:pt x="63" y="37"/>
                  </a:lnTo>
                  <a:lnTo>
                    <a:pt x="54" y="29"/>
                  </a:lnTo>
                  <a:lnTo>
                    <a:pt x="44" y="22"/>
                  </a:lnTo>
                  <a:lnTo>
                    <a:pt x="36" y="13"/>
                  </a:lnTo>
                  <a:lnTo>
                    <a:pt x="29" y="0"/>
                  </a:lnTo>
                  <a:lnTo>
                    <a:pt x="0" y="17"/>
                  </a:lnTo>
                  <a:lnTo>
                    <a:pt x="9" y="32"/>
                  </a:lnTo>
                  <a:lnTo>
                    <a:pt x="21" y="45"/>
                  </a:lnTo>
                  <a:lnTo>
                    <a:pt x="34" y="57"/>
                  </a:lnTo>
                  <a:lnTo>
                    <a:pt x="49" y="66"/>
                  </a:lnTo>
                  <a:lnTo>
                    <a:pt x="64" y="73"/>
                  </a:lnTo>
                  <a:lnTo>
                    <a:pt x="81" y="77"/>
                  </a:lnTo>
                  <a:lnTo>
                    <a:pt x="98" y="77"/>
                  </a:lnTo>
                  <a:lnTo>
                    <a:pt x="117" y="73"/>
                  </a:lnTo>
                  <a:lnTo>
                    <a:pt x="107" y="41"/>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35" name="Freeform 533"/>
            <p:cNvSpPr/>
            <p:nvPr/>
          </p:nvSpPr>
          <p:spPr bwMode="auto">
            <a:xfrm>
              <a:off x="1188" y="3094"/>
              <a:ext cx="3" cy="5"/>
            </a:xfrm>
            <a:custGeom>
              <a:avLst/>
              <a:gdLst>
                <a:gd name="T0" fmla="*/ 0 w 81"/>
                <a:gd name="T1" fmla="*/ 0 h 90"/>
                <a:gd name="T2" fmla="*/ 0 w 81"/>
                <a:gd name="T3" fmla="*/ 0 h 90"/>
                <a:gd name="T4" fmla="*/ 0 w 81"/>
                <a:gd name="T5" fmla="*/ 0 h 90"/>
                <a:gd name="T6" fmla="*/ 0 w 81"/>
                <a:gd name="T7" fmla="*/ 0 h 90"/>
                <a:gd name="T8" fmla="*/ 0 w 81"/>
                <a:gd name="T9" fmla="*/ 0 h 90"/>
                <a:gd name="T10" fmla="*/ 0 w 81"/>
                <a:gd name="T11" fmla="*/ 0 h 90"/>
                <a:gd name="T12" fmla="*/ 0 w 81"/>
                <a:gd name="T13" fmla="*/ 0 h 90"/>
                <a:gd name="T14" fmla="*/ 0 w 81"/>
                <a:gd name="T15" fmla="*/ 0 h 90"/>
                <a:gd name="T16" fmla="*/ 0 w 81"/>
                <a:gd name="T17" fmla="*/ 0 h 90"/>
                <a:gd name="T18" fmla="*/ 0 w 81"/>
                <a:gd name="T19" fmla="*/ 0 h 90"/>
                <a:gd name="T20" fmla="*/ 0 w 81"/>
                <a:gd name="T21" fmla="*/ 0 h 90"/>
                <a:gd name="T22" fmla="*/ 0 w 81"/>
                <a:gd name="T23" fmla="*/ 0 h 90"/>
                <a:gd name="T24" fmla="*/ 0 w 81"/>
                <a:gd name="T25" fmla="*/ 0 h 90"/>
                <a:gd name="T26" fmla="*/ 0 w 81"/>
                <a:gd name="T27" fmla="*/ 0 h 90"/>
                <a:gd name="T28" fmla="*/ 0 w 81"/>
                <a:gd name="T29" fmla="*/ 0 h 90"/>
                <a:gd name="T30" fmla="*/ 0 w 81"/>
                <a:gd name="T31" fmla="*/ 0 h 90"/>
                <a:gd name="T32" fmla="*/ 0 w 81"/>
                <a:gd name="T33" fmla="*/ 0 h 90"/>
                <a:gd name="T34" fmla="*/ 0 w 81"/>
                <a:gd name="T35" fmla="*/ 0 h 90"/>
                <a:gd name="T36" fmla="*/ 0 w 81"/>
                <a:gd name="T37" fmla="*/ 0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90"/>
                <a:gd name="T59" fmla="*/ 81 w 81"/>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90">
                  <a:moveTo>
                    <a:pt x="48" y="0"/>
                  </a:moveTo>
                  <a:lnTo>
                    <a:pt x="47" y="8"/>
                  </a:lnTo>
                  <a:lnTo>
                    <a:pt x="44" y="18"/>
                  </a:lnTo>
                  <a:lnTo>
                    <a:pt x="41" y="26"/>
                  </a:lnTo>
                  <a:lnTo>
                    <a:pt x="36" y="34"/>
                  </a:lnTo>
                  <a:lnTo>
                    <a:pt x="31" y="40"/>
                  </a:lnTo>
                  <a:lnTo>
                    <a:pt x="22" y="47"/>
                  </a:lnTo>
                  <a:lnTo>
                    <a:pt x="12" y="54"/>
                  </a:lnTo>
                  <a:lnTo>
                    <a:pt x="0" y="58"/>
                  </a:lnTo>
                  <a:lnTo>
                    <a:pt x="10" y="90"/>
                  </a:lnTo>
                  <a:lnTo>
                    <a:pt x="27" y="83"/>
                  </a:lnTo>
                  <a:lnTo>
                    <a:pt x="40" y="75"/>
                  </a:lnTo>
                  <a:lnTo>
                    <a:pt x="51" y="65"/>
                  </a:lnTo>
                  <a:lnTo>
                    <a:pt x="62" y="55"/>
                  </a:lnTo>
                  <a:lnTo>
                    <a:pt x="70" y="41"/>
                  </a:lnTo>
                  <a:lnTo>
                    <a:pt x="75" y="28"/>
                  </a:lnTo>
                  <a:lnTo>
                    <a:pt x="78" y="17"/>
                  </a:lnTo>
                  <a:lnTo>
                    <a:pt x="81" y="4"/>
                  </a:lnTo>
                  <a:lnTo>
                    <a:pt x="48" y="0"/>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36" name="Freeform 534"/>
            <p:cNvSpPr/>
            <p:nvPr/>
          </p:nvSpPr>
          <p:spPr bwMode="auto">
            <a:xfrm>
              <a:off x="1187" y="3097"/>
              <a:ext cx="2" cy="1"/>
            </a:xfrm>
            <a:custGeom>
              <a:avLst/>
              <a:gdLst>
                <a:gd name="T0" fmla="*/ 0 w 33"/>
                <a:gd name="T1" fmla="*/ 0 h 19"/>
                <a:gd name="T2" fmla="*/ 0 w 33"/>
                <a:gd name="T3" fmla="*/ 0 h 19"/>
                <a:gd name="T4" fmla="*/ 0 w 33"/>
                <a:gd name="T5" fmla="*/ 0 h 19"/>
                <a:gd name="T6" fmla="*/ 0 w 33"/>
                <a:gd name="T7" fmla="*/ 0 h 19"/>
                <a:gd name="T8" fmla="*/ 0 w 33"/>
                <a:gd name="T9" fmla="*/ 0 h 19"/>
                <a:gd name="T10" fmla="*/ 0 w 33"/>
                <a:gd name="T11" fmla="*/ 0 h 19"/>
                <a:gd name="T12" fmla="*/ 0 w 33"/>
                <a:gd name="T13" fmla="*/ 0 h 19"/>
                <a:gd name="T14" fmla="*/ 0 w 33"/>
                <a:gd name="T15" fmla="*/ 0 h 19"/>
                <a:gd name="T16" fmla="*/ 0 w 33"/>
                <a:gd name="T17" fmla="*/ 0 h 19"/>
                <a:gd name="T18" fmla="*/ 0 w 3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9"/>
                <a:gd name="T32" fmla="*/ 33 w 3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9">
                  <a:moveTo>
                    <a:pt x="33" y="19"/>
                  </a:moveTo>
                  <a:lnTo>
                    <a:pt x="32" y="12"/>
                  </a:lnTo>
                  <a:lnTo>
                    <a:pt x="28" y="6"/>
                  </a:lnTo>
                  <a:lnTo>
                    <a:pt x="23" y="2"/>
                  </a:lnTo>
                  <a:lnTo>
                    <a:pt x="18" y="0"/>
                  </a:lnTo>
                  <a:lnTo>
                    <a:pt x="12" y="0"/>
                  </a:lnTo>
                  <a:lnTo>
                    <a:pt x="6" y="3"/>
                  </a:lnTo>
                  <a:lnTo>
                    <a:pt x="2" y="7"/>
                  </a:lnTo>
                  <a:lnTo>
                    <a:pt x="0" y="15"/>
                  </a:lnTo>
                  <a:lnTo>
                    <a:pt x="33" y="19"/>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37" name="Freeform 535"/>
            <p:cNvSpPr/>
            <p:nvPr/>
          </p:nvSpPr>
          <p:spPr bwMode="auto">
            <a:xfrm>
              <a:off x="1142" y="3240"/>
              <a:ext cx="1" cy="1"/>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5"/>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38" name="Freeform 536"/>
            <p:cNvSpPr/>
            <p:nvPr/>
          </p:nvSpPr>
          <p:spPr bwMode="auto">
            <a:xfrm>
              <a:off x="1133" y="3221"/>
              <a:ext cx="10" cy="20"/>
            </a:xfrm>
            <a:custGeom>
              <a:avLst/>
              <a:gdLst>
                <a:gd name="T0" fmla="*/ 0 w 218"/>
                <a:gd name="T1" fmla="*/ 0 h 365"/>
                <a:gd name="T2" fmla="*/ 0 w 218"/>
                <a:gd name="T3" fmla="*/ 0 h 365"/>
                <a:gd name="T4" fmla="*/ 0 w 218"/>
                <a:gd name="T5" fmla="*/ 0 h 365"/>
                <a:gd name="T6" fmla="*/ 0 w 218"/>
                <a:gd name="T7" fmla="*/ 0 h 365"/>
                <a:gd name="T8" fmla="*/ 0 w 218"/>
                <a:gd name="T9" fmla="*/ 0 h 365"/>
                <a:gd name="T10" fmla="*/ 0 w 218"/>
                <a:gd name="T11" fmla="*/ 0 h 365"/>
                <a:gd name="T12" fmla="*/ 0 w 218"/>
                <a:gd name="T13" fmla="*/ 0 h 365"/>
                <a:gd name="T14" fmla="*/ 0 w 218"/>
                <a:gd name="T15" fmla="*/ 0 h 365"/>
                <a:gd name="T16" fmla="*/ 0 w 218"/>
                <a:gd name="T17" fmla="*/ 0 h 365"/>
                <a:gd name="T18" fmla="*/ 0 w 218"/>
                <a:gd name="T19" fmla="*/ 0 h 365"/>
                <a:gd name="T20" fmla="*/ 0 w 218"/>
                <a:gd name="T21" fmla="*/ 0 h 365"/>
                <a:gd name="T22" fmla="*/ 0 w 218"/>
                <a:gd name="T23" fmla="*/ 0 h 365"/>
                <a:gd name="T24" fmla="*/ 0 w 218"/>
                <a:gd name="T25" fmla="*/ 0 h 365"/>
                <a:gd name="T26" fmla="*/ 0 w 218"/>
                <a:gd name="T27" fmla="*/ 0 h 365"/>
                <a:gd name="T28" fmla="*/ 0 w 218"/>
                <a:gd name="T29" fmla="*/ 0 h 365"/>
                <a:gd name="T30" fmla="*/ 0 w 218"/>
                <a:gd name="T31" fmla="*/ 0 h 365"/>
                <a:gd name="T32" fmla="*/ 0 w 218"/>
                <a:gd name="T33" fmla="*/ 0 h 365"/>
                <a:gd name="T34" fmla="*/ 0 w 218"/>
                <a:gd name="T35" fmla="*/ 0 h 365"/>
                <a:gd name="T36" fmla="*/ 0 w 218"/>
                <a:gd name="T37" fmla="*/ 0 h 365"/>
                <a:gd name="T38" fmla="*/ 0 w 218"/>
                <a:gd name="T39" fmla="*/ 0 h 365"/>
                <a:gd name="T40" fmla="*/ 0 w 218"/>
                <a:gd name="T41" fmla="*/ 0 h 365"/>
                <a:gd name="T42" fmla="*/ 0 w 218"/>
                <a:gd name="T43" fmla="*/ 0 h 365"/>
                <a:gd name="T44" fmla="*/ 0 w 218"/>
                <a:gd name="T45" fmla="*/ 0 h 365"/>
                <a:gd name="T46" fmla="*/ 0 w 218"/>
                <a:gd name="T47" fmla="*/ 0 h 365"/>
                <a:gd name="T48" fmla="*/ 0 w 218"/>
                <a:gd name="T49" fmla="*/ 0 h 365"/>
                <a:gd name="T50" fmla="*/ 0 w 218"/>
                <a:gd name="T51" fmla="*/ 0 h 365"/>
                <a:gd name="T52" fmla="*/ 0 w 218"/>
                <a:gd name="T53" fmla="*/ 0 h 365"/>
                <a:gd name="T54" fmla="*/ 0 w 218"/>
                <a:gd name="T55" fmla="*/ 0 h 365"/>
                <a:gd name="T56" fmla="*/ 0 w 218"/>
                <a:gd name="T57" fmla="*/ 0 h 365"/>
                <a:gd name="T58" fmla="*/ 0 w 218"/>
                <a:gd name="T59" fmla="*/ 0 h 365"/>
                <a:gd name="T60" fmla="*/ 0 w 218"/>
                <a:gd name="T61" fmla="*/ 0 h 365"/>
                <a:gd name="T62" fmla="*/ 0 w 218"/>
                <a:gd name="T63" fmla="*/ 0 h 365"/>
                <a:gd name="T64" fmla="*/ 0 w 218"/>
                <a:gd name="T65" fmla="*/ 0 h 365"/>
                <a:gd name="T66" fmla="*/ 0 w 218"/>
                <a:gd name="T67" fmla="*/ 0 h 365"/>
                <a:gd name="T68" fmla="*/ 0 w 218"/>
                <a:gd name="T69" fmla="*/ 0 h 365"/>
                <a:gd name="T70" fmla="*/ 0 w 218"/>
                <a:gd name="T71" fmla="*/ 0 h 365"/>
                <a:gd name="T72" fmla="*/ 0 w 218"/>
                <a:gd name="T73" fmla="*/ 0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8"/>
                <a:gd name="T112" fmla="*/ 0 h 365"/>
                <a:gd name="T113" fmla="*/ 218 w 218"/>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8" h="365">
                  <a:moveTo>
                    <a:pt x="0" y="0"/>
                  </a:moveTo>
                  <a:lnTo>
                    <a:pt x="0" y="0"/>
                  </a:lnTo>
                  <a:lnTo>
                    <a:pt x="1" y="29"/>
                  </a:lnTo>
                  <a:lnTo>
                    <a:pt x="3" y="56"/>
                  </a:lnTo>
                  <a:lnTo>
                    <a:pt x="8" y="84"/>
                  </a:lnTo>
                  <a:lnTo>
                    <a:pt x="15" y="110"/>
                  </a:lnTo>
                  <a:lnTo>
                    <a:pt x="22" y="135"/>
                  </a:lnTo>
                  <a:lnTo>
                    <a:pt x="31" y="162"/>
                  </a:lnTo>
                  <a:lnTo>
                    <a:pt x="41" y="187"/>
                  </a:lnTo>
                  <a:lnTo>
                    <a:pt x="55" y="211"/>
                  </a:lnTo>
                  <a:lnTo>
                    <a:pt x="68" y="235"/>
                  </a:lnTo>
                  <a:lnTo>
                    <a:pt x="84" y="258"/>
                  </a:lnTo>
                  <a:lnTo>
                    <a:pt x="102" y="278"/>
                  </a:lnTo>
                  <a:lnTo>
                    <a:pt x="119" y="298"/>
                  </a:lnTo>
                  <a:lnTo>
                    <a:pt x="138" y="317"/>
                  </a:lnTo>
                  <a:lnTo>
                    <a:pt x="159" y="335"/>
                  </a:lnTo>
                  <a:lnTo>
                    <a:pt x="180" y="352"/>
                  </a:lnTo>
                  <a:lnTo>
                    <a:pt x="204" y="365"/>
                  </a:lnTo>
                  <a:lnTo>
                    <a:pt x="218" y="340"/>
                  </a:lnTo>
                  <a:lnTo>
                    <a:pt x="196" y="326"/>
                  </a:lnTo>
                  <a:lnTo>
                    <a:pt x="177" y="311"/>
                  </a:lnTo>
                  <a:lnTo>
                    <a:pt x="157" y="296"/>
                  </a:lnTo>
                  <a:lnTo>
                    <a:pt x="139" y="277"/>
                  </a:lnTo>
                  <a:lnTo>
                    <a:pt x="122" y="259"/>
                  </a:lnTo>
                  <a:lnTo>
                    <a:pt x="107" y="239"/>
                  </a:lnTo>
                  <a:lnTo>
                    <a:pt x="92" y="218"/>
                  </a:lnTo>
                  <a:lnTo>
                    <a:pt x="79" y="197"/>
                  </a:lnTo>
                  <a:lnTo>
                    <a:pt x="68" y="174"/>
                  </a:lnTo>
                  <a:lnTo>
                    <a:pt x="58" y="151"/>
                  </a:lnTo>
                  <a:lnTo>
                    <a:pt x="49" y="127"/>
                  </a:lnTo>
                  <a:lnTo>
                    <a:pt x="41" y="102"/>
                  </a:lnTo>
                  <a:lnTo>
                    <a:pt x="36" y="77"/>
                  </a:lnTo>
                  <a:lnTo>
                    <a:pt x="31" y="52"/>
                  </a:lnTo>
                  <a:lnTo>
                    <a:pt x="29" y="27"/>
                  </a:lnTo>
                  <a:lnTo>
                    <a:pt x="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39" name="Freeform 537"/>
            <p:cNvSpPr/>
            <p:nvPr/>
          </p:nvSpPr>
          <p:spPr bwMode="auto">
            <a:xfrm>
              <a:off x="1133" y="3216"/>
              <a:ext cx="2" cy="5"/>
            </a:xfrm>
            <a:custGeom>
              <a:avLst/>
              <a:gdLst>
                <a:gd name="T0" fmla="*/ 0 w 37"/>
                <a:gd name="T1" fmla="*/ 0 h 92"/>
                <a:gd name="T2" fmla="*/ 0 w 37"/>
                <a:gd name="T3" fmla="*/ 0 h 92"/>
                <a:gd name="T4" fmla="*/ 0 w 37"/>
                <a:gd name="T5" fmla="*/ 0 h 92"/>
                <a:gd name="T6" fmla="*/ 0 w 37"/>
                <a:gd name="T7" fmla="*/ 0 h 92"/>
                <a:gd name="T8" fmla="*/ 0 w 37"/>
                <a:gd name="T9" fmla="*/ 0 h 92"/>
                <a:gd name="T10" fmla="*/ 0 w 37"/>
                <a:gd name="T11" fmla="*/ 0 h 92"/>
                <a:gd name="T12" fmla="*/ 0 w 37"/>
                <a:gd name="T13" fmla="*/ 0 h 92"/>
                <a:gd name="T14" fmla="*/ 0 w 37"/>
                <a:gd name="T15" fmla="*/ 0 h 92"/>
                <a:gd name="T16" fmla="*/ 0 w 37"/>
                <a:gd name="T17" fmla="*/ 0 h 92"/>
                <a:gd name="T18" fmla="*/ 0 w 37"/>
                <a:gd name="T19" fmla="*/ 0 h 92"/>
                <a:gd name="T20" fmla="*/ 0 w 37"/>
                <a:gd name="T21" fmla="*/ 0 h 92"/>
                <a:gd name="T22" fmla="*/ 0 w 37"/>
                <a:gd name="T23" fmla="*/ 0 h 92"/>
                <a:gd name="T24" fmla="*/ 0 w 37"/>
                <a:gd name="T25" fmla="*/ 0 h 92"/>
                <a:gd name="T26" fmla="*/ 0 w 37"/>
                <a:gd name="T27" fmla="*/ 0 h 92"/>
                <a:gd name="T28" fmla="*/ 0 w 37"/>
                <a:gd name="T29" fmla="*/ 0 h 92"/>
                <a:gd name="T30" fmla="*/ 0 w 37"/>
                <a:gd name="T31" fmla="*/ 0 h 92"/>
                <a:gd name="T32" fmla="*/ 0 w 37"/>
                <a:gd name="T33" fmla="*/ 0 h 92"/>
                <a:gd name="T34" fmla="*/ 0 w 37"/>
                <a:gd name="T35" fmla="*/ 0 h 92"/>
                <a:gd name="T36" fmla="*/ 0 w 37"/>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
                <a:gd name="T58" fmla="*/ 0 h 92"/>
                <a:gd name="T59" fmla="*/ 37 w 37"/>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 h="92">
                  <a:moveTo>
                    <a:pt x="9" y="0"/>
                  </a:moveTo>
                  <a:lnTo>
                    <a:pt x="7" y="10"/>
                  </a:lnTo>
                  <a:lnTo>
                    <a:pt x="5" y="23"/>
                  </a:lnTo>
                  <a:lnTo>
                    <a:pt x="4" y="33"/>
                  </a:lnTo>
                  <a:lnTo>
                    <a:pt x="2" y="45"/>
                  </a:lnTo>
                  <a:lnTo>
                    <a:pt x="1" y="58"/>
                  </a:lnTo>
                  <a:lnTo>
                    <a:pt x="1" y="69"/>
                  </a:lnTo>
                  <a:lnTo>
                    <a:pt x="0" y="80"/>
                  </a:lnTo>
                  <a:lnTo>
                    <a:pt x="0" y="92"/>
                  </a:lnTo>
                  <a:lnTo>
                    <a:pt x="28" y="92"/>
                  </a:lnTo>
                  <a:lnTo>
                    <a:pt x="28" y="82"/>
                  </a:lnTo>
                  <a:lnTo>
                    <a:pt x="29" y="71"/>
                  </a:lnTo>
                  <a:lnTo>
                    <a:pt x="29" y="60"/>
                  </a:lnTo>
                  <a:lnTo>
                    <a:pt x="30" y="49"/>
                  </a:lnTo>
                  <a:lnTo>
                    <a:pt x="32" y="38"/>
                  </a:lnTo>
                  <a:lnTo>
                    <a:pt x="33" y="27"/>
                  </a:lnTo>
                  <a:lnTo>
                    <a:pt x="35" y="17"/>
                  </a:lnTo>
                  <a:lnTo>
                    <a:pt x="37" y="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40" name="Freeform 538"/>
            <p:cNvSpPr/>
            <p:nvPr/>
          </p:nvSpPr>
          <p:spPr bwMode="auto">
            <a:xfrm>
              <a:off x="1133" y="3220"/>
              <a:ext cx="1" cy="1"/>
            </a:xfrm>
            <a:custGeom>
              <a:avLst/>
              <a:gdLst>
                <a:gd name="T0" fmla="*/ 0 w 28"/>
                <a:gd name="T1" fmla="*/ 0 h 18"/>
                <a:gd name="T2" fmla="*/ 0 w 28"/>
                <a:gd name="T3" fmla="*/ 0 h 18"/>
                <a:gd name="T4" fmla="*/ 0 w 28"/>
                <a:gd name="T5" fmla="*/ 0 h 18"/>
                <a:gd name="T6" fmla="*/ 0 w 28"/>
                <a:gd name="T7" fmla="*/ 0 h 18"/>
                <a:gd name="T8" fmla="*/ 0 w 28"/>
                <a:gd name="T9" fmla="*/ 0 h 18"/>
                <a:gd name="T10" fmla="*/ 0 w 28"/>
                <a:gd name="T11" fmla="*/ 0 h 18"/>
                <a:gd name="T12" fmla="*/ 0 w 28"/>
                <a:gd name="T13" fmla="*/ 0 h 18"/>
                <a:gd name="T14" fmla="*/ 0 w 28"/>
                <a:gd name="T15" fmla="*/ 0 h 18"/>
                <a:gd name="T16" fmla="*/ 0 w 28"/>
                <a:gd name="T17" fmla="*/ 0 h 18"/>
                <a:gd name="T18" fmla="*/ 0 w 2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8"/>
                <a:gd name="T32" fmla="*/ 28 w 2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8">
                  <a:moveTo>
                    <a:pt x="28" y="18"/>
                  </a:moveTo>
                  <a:lnTo>
                    <a:pt x="28" y="11"/>
                  </a:lnTo>
                  <a:lnTo>
                    <a:pt x="26" y="6"/>
                  </a:lnTo>
                  <a:lnTo>
                    <a:pt x="22" y="2"/>
                  </a:lnTo>
                  <a:lnTo>
                    <a:pt x="17" y="0"/>
                  </a:lnTo>
                  <a:lnTo>
                    <a:pt x="12" y="0"/>
                  </a:lnTo>
                  <a:lnTo>
                    <a:pt x="7" y="2"/>
                  </a:lnTo>
                  <a:lnTo>
                    <a:pt x="3" y="5"/>
                  </a:lnTo>
                  <a:lnTo>
                    <a:pt x="0" y="11"/>
                  </a:lnTo>
                  <a:lnTo>
                    <a:pt x="28"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41" name="Freeform 539"/>
            <p:cNvSpPr/>
            <p:nvPr/>
          </p:nvSpPr>
          <p:spPr bwMode="auto">
            <a:xfrm>
              <a:off x="1141" y="3233"/>
              <a:ext cx="1" cy="2"/>
            </a:xfrm>
            <a:custGeom>
              <a:avLst/>
              <a:gdLst>
                <a:gd name="T0" fmla="*/ 0 w 21"/>
                <a:gd name="T1" fmla="*/ 0 h 27"/>
                <a:gd name="T2" fmla="*/ 0 w 21"/>
                <a:gd name="T3" fmla="*/ 0 h 27"/>
                <a:gd name="T4" fmla="*/ 0 w 21"/>
                <a:gd name="T5" fmla="*/ 0 h 27"/>
                <a:gd name="T6" fmla="*/ 0 w 21"/>
                <a:gd name="T7" fmla="*/ 0 h 27"/>
                <a:gd name="T8" fmla="*/ 0 w 21"/>
                <a:gd name="T9" fmla="*/ 0 h 27"/>
                <a:gd name="T10" fmla="*/ 0 w 21"/>
                <a:gd name="T11" fmla="*/ 0 h 27"/>
                <a:gd name="T12" fmla="*/ 0 w 21"/>
                <a:gd name="T13" fmla="*/ 0 h 27"/>
                <a:gd name="T14" fmla="*/ 0 w 21"/>
                <a:gd name="T15" fmla="*/ 0 h 27"/>
                <a:gd name="T16" fmla="*/ 0 w 21"/>
                <a:gd name="T17" fmla="*/ 0 h 27"/>
                <a:gd name="T18" fmla="*/ 0 w 21"/>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4"/>
                  </a:lnTo>
                  <a:lnTo>
                    <a:pt x="21" y="9"/>
                  </a:lnTo>
                  <a:lnTo>
                    <a:pt x="19" y="4"/>
                  </a:lnTo>
                  <a:lnTo>
                    <a:pt x="14"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42" name="Freeform 540"/>
            <p:cNvSpPr/>
            <p:nvPr/>
          </p:nvSpPr>
          <p:spPr bwMode="auto">
            <a:xfrm>
              <a:off x="1137" y="3224"/>
              <a:ext cx="5" cy="11"/>
            </a:xfrm>
            <a:custGeom>
              <a:avLst/>
              <a:gdLst>
                <a:gd name="T0" fmla="*/ 0 w 115"/>
                <a:gd name="T1" fmla="*/ 0 h 181"/>
                <a:gd name="T2" fmla="*/ 0 w 115"/>
                <a:gd name="T3" fmla="*/ 0 h 181"/>
                <a:gd name="T4" fmla="*/ 0 w 115"/>
                <a:gd name="T5" fmla="*/ 0 h 181"/>
                <a:gd name="T6" fmla="*/ 0 w 115"/>
                <a:gd name="T7" fmla="*/ 0 h 181"/>
                <a:gd name="T8" fmla="*/ 0 w 115"/>
                <a:gd name="T9" fmla="*/ 0 h 181"/>
                <a:gd name="T10" fmla="*/ 0 w 115"/>
                <a:gd name="T11" fmla="*/ 0 h 181"/>
                <a:gd name="T12" fmla="*/ 0 w 115"/>
                <a:gd name="T13" fmla="*/ 0 h 181"/>
                <a:gd name="T14" fmla="*/ 0 w 115"/>
                <a:gd name="T15" fmla="*/ 0 h 181"/>
                <a:gd name="T16" fmla="*/ 0 w 115"/>
                <a:gd name="T17" fmla="*/ 0 h 181"/>
                <a:gd name="T18" fmla="*/ 0 w 115"/>
                <a:gd name="T19" fmla="*/ 0 h 181"/>
                <a:gd name="T20" fmla="*/ 0 w 115"/>
                <a:gd name="T21" fmla="*/ 0 h 181"/>
                <a:gd name="T22" fmla="*/ 0 w 115"/>
                <a:gd name="T23" fmla="*/ 0 h 181"/>
                <a:gd name="T24" fmla="*/ 0 w 115"/>
                <a:gd name="T25" fmla="*/ 0 h 181"/>
                <a:gd name="T26" fmla="*/ 0 w 115"/>
                <a:gd name="T27" fmla="*/ 0 h 181"/>
                <a:gd name="T28" fmla="*/ 0 w 115"/>
                <a:gd name="T29" fmla="*/ 0 h 181"/>
                <a:gd name="T30" fmla="*/ 0 w 115"/>
                <a:gd name="T31" fmla="*/ 0 h 181"/>
                <a:gd name="T32" fmla="*/ 0 w 115"/>
                <a:gd name="T33" fmla="*/ 0 h 181"/>
                <a:gd name="T34" fmla="*/ 0 w 115"/>
                <a:gd name="T35" fmla="*/ 0 h 181"/>
                <a:gd name="T36" fmla="*/ 0 w 115"/>
                <a:gd name="T37" fmla="*/ 0 h 181"/>
                <a:gd name="T38" fmla="*/ 0 w 115"/>
                <a:gd name="T39" fmla="*/ 0 h 181"/>
                <a:gd name="T40" fmla="*/ 0 w 115"/>
                <a:gd name="T41" fmla="*/ 0 h 181"/>
                <a:gd name="T42" fmla="*/ 0 w 115"/>
                <a:gd name="T43" fmla="*/ 0 h 181"/>
                <a:gd name="T44" fmla="*/ 0 w 115"/>
                <a:gd name="T45" fmla="*/ 0 h 181"/>
                <a:gd name="T46" fmla="*/ 0 w 115"/>
                <a:gd name="T47" fmla="*/ 0 h 181"/>
                <a:gd name="T48" fmla="*/ 0 w 115"/>
                <a:gd name="T49" fmla="*/ 0 h 181"/>
                <a:gd name="T50" fmla="*/ 0 w 115"/>
                <a:gd name="T51" fmla="*/ 0 h 181"/>
                <a:gd name="T52" fmla="*/ 0 w 115"/>
                <a:gd name="T53" fmla="*/ 0 h 181"/>
                <a:gd name="T54" fmla="*/ 0 w 115"/>
                <a:gd name="T55" fmla="*/ 0 h 181"/>
                <a:gd name="T56" fmla="*/ 0 w 115"/>
                <a:gd name="T57" fmla="*/ 0 h 181"/>
                <a:gd name="T58" fmla="*/ 0 w 115"/>
                <a:gd name="T59" fmla="*/ 0 h 181"/>
                <a:gd name="T60" fmla="*/ 0 w 115"/>
                <a:gd name="T61" fmla="*/ 0 h 181"/>
                <a:gd name="T62" fmla="*/ 0 w 115"/>
                <a:gd name="T63" fmla="*/ 0 h 181"/>
                <a:gd name="T64" fmla="*/ 0 w 115"/>
                <a:gd name="T65" fmla="*/ 0 h 181"/>
                <a:gd name="T66" fmla="*/ 0 w 115"/>
                <a:gd name="T67" fmla="*/ 0 h 181"/>
                <a:gd name="T68" fmla="*/ 0 w 115"/>
                <a:gd name="T69" fmla="*/ 0 h 181"/>
                <a:gd name="T70" fmla="*/ 0 w 115"/>
                <a:gd name="T71" fmla="*/ 0 h 181"/>
                <a:gd name="T72" fmla="*/ 0 w 115"/>
                <a:gd name="T73" fmla="*/ 0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181"/>
                <a:gd name="T113" fmla="*/ 115 w 115"/>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181">
                  <a:moveTo>
                    <a:pt x="0" y="0"/>
                  </a:moveTo>
                  <a:lnTo>
                    <a:pt x="0" y="0"/>
                  </a:lnTo>
                  <a:lnTo>
                    <a:pt x="0" y="13"/>
                  </a:lnTo>
                  <a:lnTo>
                    <a:pt x="2" y="27"/>
                  </a:lnTo>
                  <a:lnTo>
                    <a:pt x="4" y="40"/>
                  </a:lnTo>
                  <a:lnTo>
                    <a:pt x="7" y="53"/>
                  </a:lnTo>
                  <a:lnTo>
                    <a:pt x="11" y="68"/>
                  </a:lnTo>
                  <a:lnTo>
                    <a:pt x="15" y="80"/>
                  </a:lnTo>
                  <a:lnTo>
                    <a:pt x="21" y="92"/>
                  </a:lnTo>
                  <a:lnTo>
                    <a:pt x="28" y="104"/>
                  </a:lnTo>
                  <a:lnTo>
                    <a:pt x="34" y="116"/>
                  </a:lnTo>
                  <a:lnTo>
                    <a:pt x="42" y="126"/>
                  </a:lnTo>
                  <a:lnTo>
                    <a:pt x="50" y="138"/>
                  </a:lnTo>
                  <a:lnTo>
                    <a:pt x="59" y="147"/>
                  </a:lnTo>
                  <a:lnTo>
                    <a:pt x="68" y="157"/>
                  </a:lnTo>
                  <a:lnTo>
                    <a:pt x="80" y="165"/>
                  </a:lnTo>
                  <a:lnTo>
                    <a:pt x="90" y="173"/>
                  </a:lnTo>
                  <a:lnTo>
                    <a:pt x="101" y="181"/>
                  </a:lnTo>
                  <a:lnTo>
                    <a:pt x="115" y="156"/>
                  </a:lnTo>
                  <a:lnTo>
                    <a:pt x="106" y="149"/>
                  </a:lnTo>
                  <a:lnTo>
                    <a:pt x="96" y="142"/>
                  </a:lnTo>
                  <a:lnTo>
                    <a:pt x="87" y="136"/>
                  </a:lnTo>
                  <a:lnTo>
                    <a:pt x="80" y="126"/>
                  </a:lnTo>
                  <a:lnTo>
                    <a:pt x="70" y="119"/>
                  </a:lnTo>
                  <a:lnTo>
                    <a:pt x="64" y="109"/>
                  </a:lnTo>
                  <a:lnTo>
                    <a:pt x="58" y="101"/>
                  </a:lnTo>
                  <a:lnTo>
                    <a:pt x="52" y="89"/>
                  </a:lnTo>
                  <a:lnTo>
                    <a:pt x="46" y="80"/>
                  </a:lnTo>
                  <a:lnTo>
                    <a:pt x="42" y="69"/>
                  </a:lnTo>
                  <a:lnTo>
                    <a:pt x="38" y="58"/>
                  </a:lnTo>
                  <a:lnTo>
                    <a:pt x="34" y="47"/>
                  </a:lnTo>
                  <a:lnTo>
                    <a:pt x="33" y="35"/>
                  </a:lnTo>
                  <a:lnTo>
                    <a:pt x="31" y="23"/>
                  </a:lnTo>
                  <a:lnTo>
                    <a:pt x="29" y="11"/>
                  </a:lnTo>
                  <a:lnTo>
                    <a:pt x="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43" name="Freeform 541"/>
            <p:cNvSpPr/>
            <p:nvPr/>
          </p:nvSpPr>
          <p:spPr bwMode="auto">
            <a:xfrm>
              <a:off x="1137" y="3222"/>
              <a:ext cx="1" cy="2"/>
            </a:xfrm>
            <a:custGeom>
              <a:avLst/>
              <a:gdLst>
                <a:gd name="T0" fmla="*/ 0 w 33"/>
                <a:gd name="T1" fmla="*/ 0 h 47"/>
                <a:gd name="T2" fmla="*/ 0 w 33"/>
                <a:gd name="T3" fmla="*/ 0 h 47"/>
                <a:gd name="T4" fmla="*/ 0 w 33"/>
                <a:gd name="T5" fmla="*/ 0 h 47"/>
                <a:gd name="T6" fmla="*/ 0 w 33"/>
                <a:gd name="T7" fmla="*/ 0 h 47"/>
                <a:gd name="T8" fmla="*/ 0 w 33"/>
                <a:gd name="T9" fmla="*/ 0 h 47"/>
                <a:gd name="T10" fmla="*/ 0 w 33"/>
                <a:gd name="T11" fmla="*/ 0 h 47"/>
                <a:gd name="T12" fmla="*/ 0 w 33"/>
                <a:gd name="T13" fmla="*/ 0 h 47"/>
                <a:gd name="T14" fmla="*/ 0 w 33"/>
                <a:gd name="T15" fmla="*/ 0 h 47"/>
                <a:gd name="T16" fmla="*/ 0 w 33"/>
                <a:gd name="T17" fmla="*/ 0 h 47"/>
                <a:gd name="T18" fmla="*/ 0 w 33"/>
                <a:gd name="T19" fmla="*/ 0 h 47"/>
                <a:gd name="T20" fmla="*/ 0 w 33"/>
                <a:gd name="T21" fmla="*/ 0 h 47"/>
                <a:gd name="T22" fmla="*/ 0 w 33"/>
                <a:gd name="T23" fmla="*/ 0 h 47"/>
                <a:gd name="T24" fmla="*/ 0 w 33"/>
                <a:gd name="T25" fmla="*/ 0 h 47"/>
                <a:gd name="T26" fmla="*/ 0 w 33"/>
                <a:gd name="T27" fmla="*/ 0 h 47"/>
                <a:gd name="T28" fmla="*/ 0 w 33"/>
                <a:gd name="T29" fmla="*/ 0 h 47"/>
                <a:gd name="T30" fmla="*/ 0 w 33"/>
                <a:gd name="T31" fmla="*/ 0 h 47"/>
                <a:gd name="T32" fmla="*/ 0 w 33"/>
                <a:gd name="T33" fmla="*/ 0 h 47"/>
                <a:gd name="T34" fmla="*/ 0 w 33"/>
                <a:gd name="T35" fmla="*/ 0 h 47"/>
                <a:gd name="T36" fmla="*/ 0 w 33"/>
                <a:gd name="T37" fmla="*/ 0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47"/>
                <a:gd name="T59" fmla="*/ 33 w 33"/>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47">
                  <a:moveTo>
                    <a:pt x="4" y="0"/>
                  </a:moveTo>
                  <a:lnTo>
                    <a:pt x="3" y="6"/>
                  </a:lnTo>
                  <a:lnTo>
                    <a:pt x="2" y="11"/>
                  </a:lnTo>
                  <a:lnTo>
                    <a:pt x="1" y="18"/>
                  </a:lnTo>
                  <a:lnTo>
                    <a:pt x="1" y="23"/>
                  </a:lnTo>
                  <a:lnTo>
                    <a:pt x="0" y="30"/>
                  </a:lnTo>
                  <a:lnTo>
                    <a:pt x="0" y="36"/>
                  </a:lnTo>
                  <a:lnTo>
                    <a:pt x="0" y="41"/>
                  </a:lnTo>
                  <a:lnTo>
                    <a:pt x="0" y="47"/>
                  </a:lnTo>
                  <a:lnTo>
                    <a:pt x="29" y="47"/>
                  </a:lnTo>
                  <a:lnTo>
                    <a:pt x="29" y="41"/>
                  </a:lnTo>
                  <a:lnTo>
                    <a:pt x="29" y="36"/>
                  </a:lnTo>
                  <a:lnTo>
                    <a:pt x="29" y="32"/>
                  </a:lnTo>
                  <a:lnTo>
                    <a:pt x="30" y="26"/>
                  </a:lnTo>
                  <a:lnTo>
                    <a:pt x="30" y="20"/>
                  </a:lnTo>
                  <a:lnTo>
                    <a:pt x="31" y="17"/>
                  </a:lnTo>
                  <a:lnTo>
                    <a:pt x="32" y="12"/>
                  </a:lnTo>
                  <a:lnTo>
                    <a:pt x="33"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44" name="Freeform 542"/>
            <p:cNvSpPr/>
            <p:nvPr/>
          </p:nvSpPr>
          <p:spPr bwMode="auto">
            <a:xfrm>
              <a:off x="1137" y="3224"/>
              <a:ext cx="1" cy="1"/>
            </a:xfrm>
            <a:custGeom>
              <a:avLst/>
              <a:gdLst>
                <a:gd name="T0" fmla="*/ 0 w 29"/>
                <a:gd name="T1" fmla="*/ 0 h 18"/>
                <a:gd name="T2" fmla="*/ 0 w 29"/>
                <a:gd name="T3" fmla="*/ 0 h 18"/>
                <a:gd name="T4" fmla="*/ 0 w 29"/>
                <a:gd name="T5" fmla="*/ 0 h 18"/>
                <a:gd name="T6" fmla="*/ 0 w 29"/>
                <a:gd name="T7" fmla="*/ 0 h 18"/>
                <a:gd name="T8" fmla="*/ 0 w 29"/>
                <a:gd name="T9" fmla="*/ 0 h 18"/>
                <a:gd name="T10" fmla="*/ 0 w 29"/>
                <a:gd name="T11" fmla="*/ 0 h 18"/>
                <a:gd name="T12" fmla="*/ 0 w 29"/>
                <a:gd name="T13" fmla="*/ 0 h 18"/>
                <a:gd name="T14" fmla="*/ 0 w 29"/>
                <a:gd name="T15" fmla="*/ 0 h 18"/>
                <a:gd name="T16" fmla="*/ 0 w 29"/>
                <a:gd name="T17" fmla="*/ 0 h 18"/>
                <a:gd name="T18" fmla="*/ 0 w 29"/>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18"/>
                  </a:moveTo>
                  <a:lnTo>
                    <a:pt x="29" y="11"/>
                  </a:lnTo>
                  <a:lnTo>
                    <a:pt x="27" y="6"/>
                  </a:lnTo>
                  <a:lnTo>
                    <a:pt x="22" y="2"/>
                  </a:lnTo>
                  <a:lnTo>
                    <a:pt x="17" y="0"/>
                  </a:lnTo>
                  <a:lnTo>
                    <a:pt x="12" y="0"/>
                  </a:lnTo>
                  <a:lnTo>
                    <a:pt x="7" y="2"/>
                  </a:lnTo>
                  <a:lnTo>
                    <a:pt x="3" y="5"/>
                  </a:lnTo>
                  <a:lnTo>
                    <a:pt x="0" y="11"/>
                  </a:lnTo>
                  <a:lnTo>
                    <a:pt x="29" y="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45" name="Freeform 543"/>
            <p:cNvSpPr/>
            <p:nvPr/>
          </p:nvSpPr>
          <p:spPr bwMode="auto">
            <a:xfrm>
              <a:off x="1307" y="3123"/>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5"/>
                  </a:lnTo>
                  <a:lnTo>
                    <a:pt x="0" y="13"/>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46" name="Freeform 544"/>
            <p:cNvSpPr/>
            <p:nvPr/>
          </p:nvSpPr>
          <p:spPr bwMode="auto">
            <a:xfrm>
              <a:off x="1307" y="3123"/>
              <a:ext cx="7" cy="15"/>
            </a:xfrm>
            <a:custGeom>
              <a:avLst/>
              <a:gdLst>
                <a:gd name="T0" fmla="*/ 0 w 164"/>
                <a:gd name="T1" fmla="*/ 0 h 274"/>
                <a:gd name="T2" fmla="*/ 0 w 164"/>
                <a:gd name="T3" fmla="*/ 0 h 274"/>
                <a:gd name="T4" fmla="*/ 0 w 164"/>
                <a:gd name="T5" fmla="*/ 0 h 274"/>
                <a:gd name="T6" fmla="*/ 0 w 164"/>
                <a:gd name="T7" fmla="*/ 0 h 274"/>
                <a:gd name="T8" fmla="*/ 0 w 164"/>
                <a:gd name="T9" fmla="*/ 0 h 274"/>
                <a:gd name="T10" fmla="*/ 0 w 164"/>
                <a:gd name="T11" fmla="*/ 0 h 274"/>
                <a:gd name="T12" fmla="*/ 0 w 164"/>
                <a:gd name="T13" fmla="*/ 0 h 274"/>
                <a:gd name="T14" fmla="*/ 0 w 164"/>
                <a:gd name="T15" fmla="*/ 0 h 274"/>
                <a:gd name="T16" fmla="*/ 0 w 164"/>
                <a:gd name="T17" fmla="*/ 0 h 274"/>
                <a:gd name="T18" fmla="*/ 0 w 164"/>
                <a:gd name="T19" fmla="*/ 0 h 274"/>
                <a:gd name="T20" fmla="*/ 0 w 164"/>
                <a:gd name="T21" fmla="*/ 0 h 274"/>
                <a:gd name="T22" fmla="*/ 0 w 164"/>
                <a:gd name="T23" fmla="*/ 0 h 274"/>
                <a:gd name="T24" fmla="*/ 0 w 164"/>
                <a:gd name="T25" fmla="*/ 0 h 274"/>
                <a:gd name="T26" fmla="*/ 0 w 164"/>
                <a:gd name="T27" fmla="*/ 0 h 274"/>
                <a:gd name="T28" fmla="*/ 0 w 164"/>
                <a:gd name="T29" fmla="*/ 0 h 274"/>
                <a:gd name="T30" fmla="*/ 0 w 164"/>
                <a:gd name="T31" fmla="*/ 0 h 274"/>
                <a:gd name="T32" fmla="*/ 0 w 164"/>
                <a:gd name="T33" fmla="*/ 0 h 274"/>
                <a:gd name="T34" fmla="*/ 0 w 164"/>
                <a:gd name="T35" fmla="*/ 0 h 274"/>
                <a:gd name="T36" fmla="*/ 0 w 164"/>
                <a:gd name="T37" fmla="*/ 0 h 274"/>
                <a:gd name="T38" fmla="*/ 0 w 164"/>
                <a:gd name="T39" fmla="*/ 0 h 274"/>
                <a:gd name="T40" fmla="*/ 0 w 164"/>
                <a:gd name="T41" fmla="*/ 0 h 274"/>
                <a:gd name="T42" fmla="*/ 0 w 164"/>
                <a:gd name="T43" fmla="*/ 0 h 274"/>
                <a:gd name="T44" fmla="*/ 0 w 164"/>
                <a:gd name="T45" fmla="*/ 0 h 274"/>
                <a:gd name="T46" fmla="*/ 0 w 164"/>
                <a:gd name="T47" fmla="*/ 0 h 274"/>
                <a:gd name="T48" fmla="*/ 0 w 164"/>
                <a:gd name="T49" fmla="*/ 0 h 274"/>
                <a:gd name="T50" fmla="*/ 0 w 164"/>
                <a:gd name="T51" fmla="*/ 0 h 274"/>
                <a:gd name="T52" fmla="*/ 0 w 164"/>
                <a:gd name="T53" fmla="*/ 0 h 274"/>
                <a:gd name="T54" fmla="*/ 0 w 164"/>
                <a:gd name="T55" fmla="*/ 0 h 274"/>
                <a:gd name="T56" fmla="*/ 0 w 164"/>
                <a:gd name="T57" fmla="*/ 0 h 274"/>
                <a:gd name="T58" fmla="*/ 0 w 164"/>
                <a:gd name="T59" fmla="*/ 0 h 274"/>
                <a:gd name="T60" fmla="*/ 0 w 164"/>
                <a:gd name="T61" fmla="*/ 0 h 274"/>
                <a:gd name="T62" fmla="*/ 0 w 164"/>
                <a:gd name="T63" fmla="*/ 0 h 274"/>
                <a:gd name="T64" fmla="*/ 0 w 164"/>
                <a:gd name="T65" fmla="*/ 0 h 274"/>
                <a:gd name="T66" fmla="*/ 0 w 164"/>
                <a:gd name="T67" fmla="*/ 0 h 274"/>
                <a:gd name="T68" fmla="*/ 0 w 164"/>
                <a:gd name="T69" fmla="*/ 0 h 274"/>
                <a:gd name="T70" fmla="*/ 0 w 164"/>
                <a:gd name="T71" fmla="*/ 0 h 274"/>
                <a:gd name="T72" fmla="*/ 0 w 164"/>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4"/>
                <a:gd name="T112" fmla="*/ 0 h 274"/>
                <a:gd name="T113" fmla="*/ 164 w 164"/>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4" h="274">
                  <a:moveTo>
                    <a:pt x="164" y="274"/>
                  </a:moveTo>
                  <a:lnTo>
                    <a:pt x="164" y="274"/>
                  </a:lnTo>
                  <a:lnTo>
                    <a:pt x="162" y="253"/>
                  </a:lnTo>
                  <a:lnTo>
                    <a:pt x="160" y="233"/>
                  </a:lnTo>
                  <a:lnTo>
                    <a:pt x="157" y="211"/>
                  </a:lnTo>
                  <a:lnTo>
                    <a:pt x="153" y="190"/>
                  </a:lnTo>
                  <a:lnTo>
                    <a:pt x="147" y="170"/>
                  </a:lnTo>
                  <a:lnTo>
                    <a:pt x="139" y="152"/>
                  </a:lnTo>
                  <a:lnTo>
                    <a:pt x="130" y="135"/>
                  </a:lnTo>
                  <a:lnTo>
                    <a:pt x="122" y="116"/>
                  </a:lnTo>
                  <a:lnTo>
                    <a:pt x="112" y="98"/>
                  </a:lnTo>
                  <a:lnTo>
                    <a:pt x="100" y="82"/>
                  </a:lnTo>
                  <a:lnTo>
                    <a:pt x="87" y="65"/>
                  </a:lnTo>
                  <a:lnTo>
                    <a:pt x="73" y="50"/>
                  </a:lnTo>
                  <a:lnTo>
                    <a:pt x="59" y="35"/>
                  </a:lnTo>
                  <a:lnTo>
                    <a:pt x="43" y="23"/>
                  </a:lnTo>
                  <a:lnTo>
                    <a:pt x="27" y="10"/>
                  </a:lnTo>
                  <a:lnTo>
                    <a:pt x="10" y="0"/>
                  </a:lnTo>
                  <a:lnTo>
                    <a:pt x="0" y="19"/>
                  </a:lnTo>
                  <a:lnTo>
                    <a:pt x="15" y="29"/>
                  </a:lnTo>
                  <a:lnTo>
                    <a:pt x="30" y="40"/>
                  </a:lnTo>
                  <a:lnTo>
                    <a:pt x="45" y="52"/>
                  </a:lnTo>
                  <a:lnTo>
                    <a:pt x="59" y="65"/>
                  </a:lnTo>
                  <a:lnTo>
                    <a:pt x="71" y="80"/>
                  </a:lnTo>
                  <a:lnTo>
                    <a:pt x="83" y="94"/>
                  </a:lnTo>
                  <a:lnTo>
                    <a:pt x="94" y="110"/>
                  </a:lnTo>
                  <a:lnTo>
                    <a:pt x="104" y="126"/>
                  </a:lnTo>
                  <a:lnTo>
                    <a:pt x="112" y="143"/>
                  </a:lnTo>
                  <a:lnTo>
                    <a:pt x="119" y="161"/>
                  </a:lnTo>
                  <a:lnTo>
                    <a:pt x="126" y="179"/>
                  </a:lnTo>
                  <a:lnTo>
                    <a:pt x="132" y="197"/>
                  </a:lnTo>
                  <a:lnTo>
                    <a:pt x="136" y="216"/>
                  </a:lnTo>
                  <a:lnTo>
                    <a:pt x="139" y="235"/>
                  </a:lnTo>
                  <a:lnTo>
                    <a:pt x="141" y="255"/>
                  </a:lnTo>
                  <a:lnTo>
                    <a:pt x="141" y="274"/>
                  </a:lnTo>
                  <a:lnTo>
                    <a:pt x="164" y="27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47" name="Freeform 545"/>
            <p:cNvSpPr/>
            <p:nvPr/>
          </p:nvSpPr>
          <p:spPr bwMode="auto">
            <a:xfrm>
              <a:off x="1313" y="3138"/>
              <a:ext cx="1" cy="4"/>
            </a:xfrm>
            <a:custGeom>
              <a:avLst/>
              <a:gdLst>
                <a:gd name="T0" fmla="*/ 0 w 29"/>
                <a:gd name="T1" fmla="*/ 0 h 68"/>
                <a:gd name="T2" fmla="*/ 0 w 29"/>
                <a:gd name="T3" fmla="*/ 0 h 68"/>
                <a:gd name="T4" fmla="*/ 0 w 29"/>
                <a:gd name="T5" fmla="*/ 0 h 68"/>
                <a:gd name="T6" fmla="*/ 0 w 29"/>
                <a:gd name="T7" fmla="*/ 0 h 68"/>
                <a:gd name="T8" fmla="*/ 0 w 29"/>
                <a:gd name="T9" fmla="*/ 0 h 68"/>
                <a:gd name="T10" fmla="*/ 0 w 29"/>
                <a:gd name="T11" fmla="*/ 0 h 68"/>
                <a:gd name="T12" fmla="*/ 0 w 29"/>
                <a:gd name="T13" fmla="*/ 0 h 68"/>
                <a:gd name="T14" fmla="*/ 0 w 29"/>
                <a:gd name="T15" fmla="*/ 0 h 68"/>
                <a:gd name="T16" fmla="*/ 0 w 29"/>
                <a:gd name="T17" fmla="*/ 0 h 68"/>
                <a:gd name="T18" fmla="*/ 0 w 29"/>
                <a:gd name="T19" fmla="*/ 0 h 68"/>
                <a:gd name="T20" fmla="*/ 0 w 29"/>
                <a:gd name="T21" fmla="*/ 0 h 68"/>
                <a:gd name="T22" fmla="*/ 0 w 29"/>
                <a:gd name="T23" fmla="*/ 0 h 68"/>
                <a:gd name="T24" fmla="*/ 0 w 29"/>
                <a:gd name="T25" fmla="*/ 0 h 68"/>
                <a:gd name="T26" fmla="*/ 0 w 29"/>
                <a:gd name="T27" fmla="*/ 0 h 68"/>
                <a:gd name="T28" fmla="*/ 0 w 29"/>
                <a:gd name="T29" fmla="*/ 0 h 68"/>
                <a:gd name="T30" fmla="*/ 0 w 29"/>
                <a:gd name="T31" fmla="*/ 0 h 68"/>
                <a:gd name="T32" fmla="*/ 0 w 29"/>
                <a:gd name="T33" fmla="*/ 0 h 68"/>
                <a:gd name="T34" fmla="*/ 0 w 29"/>
                <a:gd name="T35" fmla="*/ 0 h 68"/>
                <a:gd name="T36" fmla="*/ 0 w 29"/>
                <a:gd name="T37" fmla="*/ 0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68"/>
                <a:gd name="T59" fmla="*/ 29 w 29"/>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68">
                  <a:moveTo>
                    <a:pt x="21" y="68"/>
                  </a:moveTo>
                  <a:lnTo>
                    <a:pt x="22" y="60"/>
                  </a:lnTo>
                  <a:lnTo>
                    <a:pt x="24" y="52"/>
                  </a:lnTo>
                  <a:lnTo>
                    <a:pt x="25" y="43"/>
                  </a:lnTo>
                  <a:lnTo>
                    <a:pt x="26" y="34"/>
                  </a:lnTo>
                  <a:lnTo>
                    <a:pt x="28" y="25"/>
                  </a:lnTo>
                  <a:lnTo>
                    <a:pt x="28" y="17"/>
                  </a:lnTo>
                  <a:lnTo>
                    <a:pt x="29" y="8"/>
                  </a:lnTo>
                  <a:lnTo>
                    <a:pt x="29" y="0"/>
                  </a:lnTo>
                  <a:lnTo>
                    <a:pt x="6" y="0"/>
                  </a:lnTo>
                  <a:lnTo>
                    <a:pt x="6" y="8"/>
                  </a:lnTo>
                  <a:lnTo>
                    <a:pt x="5" y="17"/>
                  </a:lnTo>
                  <a:lnTo>
                    <a:pt x="5" y="25"/>
                  </a:lnTo>
                  <a:lnTo>
                    <a:pt x="5" y="32"/>
                  </a:lnTo>
                  <a:lnTo>
                    <a:pt x="4" y="41"/>
                  </a:lnTo>
                  <a:lnTo>
                    <a:pt x="3" y="48"/>
                  </a:lnTo>
                  <a:lnTo>
                    <a:pt x="1" y="56"/>
                  </a:lnTo>
                  <a:lnTo>
                    <a:pt x="0" y="64"/>
                  </a:lnTo>
                  <a:lnTo>
                    <a:pt x="21" y="6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48" name="Freeform 546"/>
            <p:cNvSpPr/>
            <p:nvPr/>
          </p:nvSpPr>
          <p:spPr bwMode="auto">
            <a:xfrm>
              <a:off x="1313" y="3138"/>
              <a:ext cx="1" cy="1"/>
            </a:xfrm>
            <a:custGeom>
              <a:avLst/>
              <a:gdLst>
                <a:gd name="T0" fmla="*/ 0 w 21"/>
                <a:gd name="T1" fmla="*/ 0 h 12"/>
                <a:gd name="T2" fmla="*/ 0 w 21"/>
                <a:gd name="T3" fmla="*/ 0 h 12"/>
                <a:gd name="T4" fmla="*/ 0 w 21"/>
                <a:gd name="T5" fmla="*/ 0 h 12"/>
                <a:gd name="T6" fmla="*/ 0 w 21"/>
                <a:gd name="T7" fmla="*/ 0 h 12"/>
                <a:gd name="T8" fmla="*/ 0 w 21"/>
                <a:gd name="T9" fmla="*/ 0 h 12"/>
                <a:gd name="T10" fmla="*/ 0 w 21"/>
                <a:gd name="T11" fmla="*/ 0 h 12"/>
                <a:gd name="T12" fmla="*/ 0 60000 65536"/>
                <a:gd name="T13" fmla="*/ 0 60000 65536"/>
                <a:gd name="T14" fmla="*/ 0 60000 65536"/>
                <a:gd name="T15" fmla="*/ 0 60000 65536"/>
                <a:gd name="T16" fmla="*/ 0 60000 65536"/>
                <a:gd name="T17" fmla="*/ 0 60000 65536"/>
                <a:gd name="T18" fmla="*/ 0 w 21"/>
                <a:gd name="T19" fmla="*/ 0 h 12"/>
                <a:gd name="T20" fmla="*/ 21 w 2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1" h="12">
                  <a:moveTo>
                    <a:pt x="0" y="0"/>
                  </a:moveTo>
                  <a:lnTo>
                    <a:pt x="3" y="8"/>
                  </a:lnTo>
                  <a:lnTo>
                    <a:pt x="10" y="12"/>
                  </a:lnTo>
                  <a:lnTo>
                    <a:pt x="17" y="11"/>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49" name="Freeform 547"/>
            <p:cNvSpPr/>
            <p:nvPr/>
          </p:nvSpPr>
          <p:spPr bwMode="auto">
            <a:xfrm>
              <a:off x="1307" y="3128"/>
              <a:ext cx="1" cy="1"/>
            </a:xfrm>
            <a:custGeom>
              <a:avLst/>
              <a:gdLst>
                <a:gd name="T0" fmla="*/ 0 w 15"/>
                <a:gd name="T1" fmla="*/ 0 h 20"/>
                <a:gd name="T2" fmla="*/ 0 w 15"/>
                <a:gd name="T3" fmla="*/ 0 h 20"/>
                <a:gd name="T4" fmla="*/ 0 w 15"/>
                <a:gd name="T5" fmla="*/ 0 h 20"/>
                <a:gd name="T6" fmla="*/ 0 w 15"/>
                <a:gd name="T7" fmla="*/ 0 h 20"/>
                <a:gd name="T8" fmla="*/ 0 w 15"/>
                <a:gd name="T9" fmla="*/ 0 h 20"/>
                <a:gd name="T10" fmla="*/ 0 w 15"/>
                <a:gd name="T11" fmla="*/ 0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6"/>
                  </a:lnTo>
                  <a:lnTo>
                    <a:pt x="0" y="14"/>
                  </a:lnTo>
                  <a:lnTo>
                    <a:pt x="5" y="20"/>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50" name="Freeform 548"/>
            <p:cNvSpPr/>
            <p:nvPr/>
          </p:nvSpPr>
          <p:spPr bwMode="auto">
            <a:xfrm>
              <a:off x="1308" y="3128"/>
              <a:ext cx="4" cy="8"/>
            </a:xfrm>
            <a:custGeom>
              <a:avLst/>
              <a:gdLst>
                <a:gd name="T0" fmla="*/ 0 w 86"/>
                <a:gd name="T1" fmla="*/ 0 h 136"/>
                <a:gd name="T2" fmla="*/ 0 w 86"/>
                <a:gd name="T3" fmla="*/ 0 h 136"/>
                <a:gd name="T4" fmla="*/ 0 w 86"/>
                <a:gd name="T5" fmla="*/ 0 h 136"/>
                <a:gd name="T6" fmla="*/ 0 w 86"/>
                <a:gd name="T7" fmla="*/ 0 h 136"/>
                <a:gd name="T8" fmla="*/ 0 w 86"/>
                <a:gd name="T9" fmla="*/ 0 h 136"/>
                <a:gd name="T10" fmla="*/ 0 w 86"/>
                <a:gd name="T11" fmla="*/ 0 h 136"/>
                <a:gd name="T12" fmla="*/ 0 w 86"/>
                <a:gd name="T13" fmla="*/ 0 h 136"/>
                <a:gd name="T14" fmla="*/ 0 w 86"/>
                <a:gd name="T15" fmla="*/ 0 h 136"/>
                <a:gd name="T16" fmla="*/ 0 w 86"/>
                <a:gd name="T17" fmla="*/ 0 h 136"/>
                <a:gd name="T18" fmla="*/ 0 w 86"/>
                <a:gd name="T19" fmla="*/ 0 h 136"/>
                <a:gd name="T20" fmla="*/ 0 w 86"/>
                <a:gd name="T21" fmla="*/ 0 h 136"/>
                <a:gd name="T22" fmla="*/ 0 w 86"/>
                <a:gd name="T23" fmla="*/ 0 h 136"/>
                <a:gd name="T24" fmla="*/ 0 w 86"/>
                <a:gd name="T25" fmla="*/ 0 h 136"/>
                <a:gd name="T26" fmla="*/ 0 w 86"/>
                <a:gd name="T27" fmla="*/ 0 h 136"/>
                <a:gd name="T28" fmla="*/ 0 w 86"/>
                <a:gd name="T29" fmla="*/ 0 h 136"/>
                <a:gd name="T30" fmla="*/ 0 w 86"/>
                <a:gd name="T31" fmla="*/ 0 h 136"/>
                <a:gd name="T32" fmla="*/ 0 w 86"/>
                <a:gd name="T33" fmla="*/ 0 h 136"/>
                <a:gd name="T34" fmla="*/ 0 w 86"/>
                <a:gd name="T35" fmla="*/ 0 h 136"/>
                <a:gd name="T36" fmla="*/ 0 w 86"/>
                <a:gd name="T37" fmla="*/ 0 h 136"/>
                <a:gd name="T38" fmla="*/ 0 w 86"/>
                <a:gd name="T39" fmla="*/ 0 h 136"/>
                <a:gd name="T40" fmla="*/ 0 w 86"/>
                <a:gd name="T41" fmla="*/ 0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36"/>
                <a:gd name="T65" fmla="*/ 86 w 86"/>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36">
                  <a:moveTo>
                    <a:pt x="86" y="136"/>
                  </a:moveTo>
                  <a:lnTo>
                    <a:pt x="86" y="136"/>
                  </a:lnTo>
                  <a:lnTo>
                    <a:pt x="85" y="116"/>
                  </a:lnTo>
                  <a:lnTo>
                    <a:pt x="81" y="95"/>
                  </a:lnTo>
                  <a:lnTo>
                    <a:pt x="76" y="76"/>
                  </a:lnTo>
                  <a:lnTo>
                    <a:pt x="66" y="58"/>
                  </a:lnTo>
                  <a:lnTo>
                    <a:pt x="55" y="41"/>
                  </a:lnTo>
                  <a:lnTo>
                    <a:pt x="42" y="26"/>
                  </a:lnTo>
                  <a:lnTo>
                    <a:pt x="27" y="12"/>
                  </a:lnTo>
                  <a:lnTo>
                    <a:pt x="10" y="0"/>
                  </a:lnTo>
                  <a:lnTo>
                    <a:pt x="0" y="19"/>
                  </a:lnTo>
                  <a:lnTo>
                    <a:pt x="14" y="29"/>
                  </a:lnTo>
                  <a:lnTo>
                    <a:pt x="28" y="40"/>
                  </a:lnTo>
                  <a:lnTo>
                    <a:pt x="39" y="54"/>
                  </a:lnTo>
                  <a:lnTo>
                    <a:pt x="48" y="69"/>
                  </a:lnTo>
                  <a:lnTo>
                    <a:pt x="55" y="85"/>
                  </a:lnTo>
                  <a:lnTo>
                    <a:pt x="60" y="102"/>
                  </a:lnTo>
                  <a:lnTo>
                    <a:pt x="64" y="118"/>
                  </a:lnTo>
                  <a:lnTo>
                    <a:pt x="65" y="136"/>
                  </a:lnTo>
                  <a:lnTo>
                    <a:pt x="86" y="1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51" name="Freeform 549"/>
            <p:cNvSpPr/>
            <p:nvPr/>
          </p:nvSpPr>
          <p:spPr bwMode="auto">
            <a:xfrm>
              <a:off x="1311" y="3136"/>
              <a:ext cx="1" cy="2"/>
            </a:xfrm>
            <a:custGeom>
              <a:avLst/>
              <a:gdLst>
                <a:gd name="T0" fmla="*/ 0 w 24"/>
                <a:gd name="T1" fmla="*/ 0 h 35"/>
                <a:gd name="T2" fmla="*/ 0 w 24"/>
                <a:gd name="T3" fmla="*/ 0 h 35"/>
                <a:gd name="T4" fmla="*/ 0 w 24"/>
                <a:gd name="T5" fmla="*/ 0 h 35"/>
                <a:gd name="T6" fmla="*/ 0 w 24"/>
                <a:gd name="T7" fmla="*/ 0 h 35"/>
                <a:gd name="T8" fmla="*/ 0 w 24"/>
                <a:gd name="T9" fmla="*/ 0 h 35"/>
                <a:gd name="T10" fmla="*/ 0 w 24"/>
                <a:gd name="T11" fmla="*/ 0 h 35"/>
                <a:gd name="T12" fmla="*/ 0 w 24"/>
                <a:gd name="T13" fmla="*/ 0 h 35"/>
                <a:gd name="T14" fmla="*/ 0 w 24"/>
                <a:gd name="T15" fmla="*/ 0 h 35"/>
                <a:gd name="T16" fmla="*/ 0 w 24"/>
                <a:gd name="T17" fmla="*/ 0 h 35"/>
                <a:gd name="T18" fmla="*/ 0 w 24"/>
                <a:gd name="T19" fmla="*/ 0 h 35"/>
                <a:gd name="T20" fmla="*/ 0 w 24"/>
                <a:gd name="T21" fmla="*/ 0 h 35"/>
                <a:gd name="T22" fmla="*/ 0 w 24"/>
                <a:gd name="T23" fmla="*/ 0 h 35"/>
                <a:gd name="T24" fmla="*/ 0 w 24"/>
                <a:gd name="T25" fmla="*/ 0 h 35"/>
                <a:gd name="T26" fmla="*/ 0 w 24"/>
                <a:gd name="T27" fmla="*/ 0 h 35"/>
                <a:gd name="T28" fmla="*/ 0 w 24"/>
                <a:gd name="T29" fmla="*/ 0 h 35"/>
                <a:gd name="T30" fmla="*/ 0 w 24"/>
                <a:gd name="T31" fmla="*/ 0 h 35"/>
                <a:gd name="T32" fmla="*/ 0 w 24"/>
                <a:gd name="T33" fmla="*/ 0 h 35"/>
                <a:gd name="T34" fmla="*/ 0 w 24"/>
                <a:gd name="T35" fmla="*/ 0 h 35"/>
                <a:gd name="T36" fmla="*/ 0 w 24"/>
                <a:gd name="T37" fmla="*/ 0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5"/>
                <a:gd name="T59" fmla="*/ 24 w 24"/>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5">
                  <a:moveTo>
                    <a:pt x="21" y="35"/>
                  </a:moveTo>
                  <a:lnTo>
                    <a:pt x="22" y="30"/>
                  </a:lnTo>
                  <a:lnTo>
                    <a:pt x="22" y="26"/>
                  </a:lnTo>
                  <a:lnTo>
                    <a:pt x="23" y="21"/>
                  </a:lnTo>
                  <a:lnTo>
                    <a:pt x="23" y="18"/>
                  </a:lnTo>
                  <a:lnTo>
                    <a:pt x="24" y="15"/>
                  </a:lnTo>
                  <a:lnTo>
                    <a:pt x="24" y="9"/>
                  </a:lnTo>
                  <a:lnTo>
                    <a:pt x="24" y="5"/>
                  </a:lnTo>
                  <a:lnTo>
                    <a:pt x="24" y="0"/>
                  </a:lnTo>
                  <a:lnTo>
                    <a:pt x="3" y="0"/>
                  </a:lnTo>
                  <a:lnTo>
                    <a:pt x="3" y="5"/>
                  </a:lnTo>
                  <a:lnTo>
                    <a:pt x="3" y="9"/>
                  </a:lnTo>
                  <a:lnTo>
                    <a:pt x="3" y="11"/>
                  </a:lnTo>
                  <a:lnTo>
                    <a:pt x="2" y="14"/>
                  </a:lnTo>
                  <a:lnTo>
                    <a:pt x="2" y="19"/>
                  </a:lnTo>
                  <a:lnTo>
                    <a:pt x="1" y="24"/>
                  </a:lnTo>
                  <a:lnTo>
                    <a:pt x="1" y="28"/>
                  </a:lnTo>
                  <a:lnTo>
                    <a:pt x="0" y="31"/>
                  </a:lnTo>
                  <a:lnTo>
                    <a:pt x="21"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52" name="Freeform 550"/>
            <p:cNvSpPr/>
            <p:nvPr/>
          </p:nvSpPr>
          <p:spPr bwMode="auto">
            <a:xfrm>
              <a:off x="1311" y="3135"/>
              <a:ext cx="1" cy="1"/>
            </a:xfrm>
            <a:custGeom>
              <a:avLst/>
              <a:gdLst>
                <a:gd name="T0" fmla="*/ 0 w 21"/>
                <a:gd name="T1" fmla="*/ 0 h 13"/>
                <a:gd name="T2" fmla="*/ 0 w 21"/>
                <a:gd name="T3" fmla="*/ 0 h 13"/>
                <a:gd name="T4" fmla="*/ 0 w 21"/>
                <a:gd name="T5" fmla="*/ 0 h 13"/>
                <a:gd name="T6" fmla="*/ 0 w 21"/>
                <a:gd name="T7" fmla="*/ 0 h 13"/>
                <a:gd name="T8" fmla="*/ 0 w 21"/>
                <a:gd name="T9" fmla="*/ 0 h 13"/>
                <a:gd name="T10" fmla="*/ 0 w 21"/>
                <a:gd name="T11" fmla="*/ 0 h 13"/>
                <a:gd name="T12" fmla="*/ 0 60000 65536"/>
                <a:gd name="T13" fmla="*/ 0 60000 65536"/>
                <a:gd name="T14" fmla="*/ 0 60000 65536"/>
                <a:gd name="T15" fmla="*/ 0 60000 65536"/>
                <a:gd name="T16" fmla="*/ 0 60000 65536"/>
                <a:gd name="T17" fmla="*/ 0 60000 65536"/>
                <a:gd name="T18" fmla="*/ 0 w 21"/>
                <a:gd name="T19" fmla="*/ 0 h 13"/>
                <a:gd name="T20" fmla="*/ 21 w 2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1" h="13">
                  <a:moveTo>
                    <a:pt x="0" y="0"/>
                  </a:moveTo>
                  <a:lnTo>
                    <a:pt x="2" y="9"/>
                  </a:lnTo>
                  <a:lnTo>
                    <a:pt x="10" y="13"/>
                  </a:lnTo>
                  <a:lnTo>
                    <a:pt x="17" y="12"/>
                  </a:lnTo>
                  <a:lnTo>
                    <a:pt x="21"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53" name="Freeform 551"/>
            <p:cNvSpPr/>
            <p:nvPr/>
          </p:nvSpPr>
          <p:spPr bwMode="auto">
            <a:xfrm>
              <a:off x="1132" y="3300"/>
              <a:ext cx="53" cy="137"/>
            </a:xfrm>
            <a:custGeom>
              <a:avLst/>
              <a:gdLst>
                <a:gd name="T0" fmla="*/ 0 w 1169"/>
                <a:gd name="T1" fmla="*/ 0 h 2481"/>
                <a:gd name="T2" fmla="*/ 0 w 1169"/>
                <a:gd name="T3" fmla="*/ 0 h 2481"/>
                <a:gd name="T4" fmla="*/ 0 w 1169"/>
                <a:gd name="T5" fmla="*/ 0 h 2481"/>
                <a:gd name="T6" fmla="*/ 0 w 1169"/>
                <a:gd name="T7" fmla="*/ 0 h 2481"/>
                <a:gd name="T8" fmla="*/ 0 w 1169"/>
                <a:gd name="T9" fmla="*/ 0 h 2481"/>
                <a:gd name="T10" fmla="*/ 0 60000 65536"/>
                <a:gd name="T11" fmla="*/ 0 60000 65536"/>
                <a:gd name="T12" fmla="*/ 0 60000 65536"/>
                <a:gd name="T13" fmla="*/ 0 60000 65536"/>
                <a:gd name="T14" fmla="*/ 0 60000 65536"/>
                <a:gd name="T15" fmla="*/ 0 w 1169"/>
                <a:gd name="T16" fmla="*/ 0 h 2481"/>
                <a:gd name="T17" fmla="*/ 1169 w 1169"/>
                <a:gd name="T18" fmla="*/ 2481 h 2481"/>
              </a:gdLst>
              <a:ahLst/>
              <a:cxnLst>
                <a:cxn ang="T10">
                  <a:pos x="T0" y="T1"/>
                </a:cxn>
                <a:cxn ang="T11">
                  <a:pos x="T2" y="T3"/>
                </a:cxn>
                <a:cxn ang="T12">
                  <a:pos x="T4" y="T5"/>
                </a:cxn>
                <a:cxn ang="T13">
                  <a:pos x="T6" y="T7"/>
                </a:cxn>
                <a:cxn ang="T14">
                  <a:pos x="T8" y="T9"/>
                </a:cxn>
              </a:cxnLst>
              <a:rect l="T15" t="T16" r="T17" b="T18"/>
              <a:pathLst>
                <a:path w="1169" h="2481">
                  <a:moveTo>
                    <a:pt x="166" y="0"/>
                  </a:moveTo>
                  <a:lnTo>
                    <a:pt x="0" y="73"/>
                  </a:lnTo>
                  <a:lnTo>
                    <a:pt x="959" y="2481"/>
                  </a:lnTo>
                  <a:lnTo>
                    <a:pt x="1169" y="2389"/>
                  </a:lnTo>
                  <a:lnTo>
                    <a:pt x="166" y="0"/>
                  </a:lnTo>
                  <a:close/>
                </a:path>
              </a:pathLst>
            </a:custGeom>
            <a:solidFill>
              <a:srgbClr val="5459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54" name="Freeform 552"/>
            <p:cNvSpPr/>
            <p:nvPr/>
          </p:nvSpPr>
          <p:spPr bwMode="auto">
            <a:xfrm>
              <a:off x="1132" y="3300"/>
              <a:ext cx="52" cy="137"/>
            </a:xfrm>
            <a:custGeom>
              <a:avLst/>
              <a:gdLst>
                <a:gd name="T0" fmla="*/ 0 w 1140"/>
                <a:gd name="T1" fmla="*/ 0 h 2467"/>
                <a:gd name="T2" fmla="*/ 0 w 1140"/>
                <a:gd name="T3" fmla="*/ 0 h 2467"/>
                <a:gd name="T4" fmla="*/ 0 w 1140"/>
                <a:gd name="T5" fmla="*/ 0 h 2467"/>
                <a:gd name="T6" fmla="*/ 0 w 1140"/>
                <a:gd name="T7" fmla="*/ 0 h 2467"/>
                <a:gd name="T8" fmla="*/ 0 w 1140"/>
                <a:gd name="T9" fmla="*/ 0 h 2467"/>
                <a:gd name="T10" fmla="*/ 0 w 1140"/>
                <a:gd name="T11" fmla="*/ 0 h 2467"/>
                <a:gd name="T12" fmla="*/ 0 w 1140"/>
                <a:gd name="T13" fmla="*/ 0 h 2467"/>
                <a:gd name="T14" fmla="*/ 0 w 1140"/>
                <a:gd name="T15" fmla="*/ 0 h 2467"/>
                <a:gd name="T16" fmla="*/ 0 w 1140"/>
                <a:gd name="T17" fmla="*/ 0 h 2467"/>
                <a:gd name="T18" fmla="*/ 0 w 1140"/>
                <a:gd name="T19" fmla="*/ 0 h 2467"/>
                <a:gd name="T20" fmla="*/ 0 w 1140"/>
                <a:gd name="T21" fmla="*/ 0 h 2467"/>
                <a:gd name="T22" fmla="*/ 0 w 1140"/>
                <a:gd name="T23" fmla="*/ 0 h 2467"/>
                <a:gd name="T24" fmla="*/ 0 w 1140"/>
                <a:gd name="T25" fmla="*/ 0 h 2467"/>
                <a:gd name="T26" fmla="*/ 0 w 1140"/>
                <a:gd name="T27" fmla="*/ 0 h 2467"/>
                <a:gd name="T28" fmla="*/ 0 w 1140"/>
                <a:gd name="T29" fmla="*/ 0 h 2467"/>
                <a:gd name="T30" fmla="*/ 0 w 1140"/>
                <a:gd name="T31" fmla="*/ 0 h 2467"/>
                <a:gd name="T32" fmla="*/ 0 w 1140"/>
                <a:gd name="T33" fmla="*/ 0 h 2467"/>
                <a:gd name="T34" fmla="*/ 0 w 1140"/>
                <a:gd name="T35" fmla="*/ 0 h 2467"/>
                <a:gd name="T36" fmla="*/ 0 w 1140"/>
                <a:gd name="T37" fmla="*/ 0 h 2467"/>
                <a:gd name="T38" fmla="*/ 0 w 1140"/>
                <a:gd name="T39" fmla="*/ 0 h 2467"/>
                <a:gd name="T40" fmla="*/ 0 w 1140"/>
                <a:gd name="T41" fmla="*/ 0 h 2467"/>
                <a:gd name="T42" fmla="*/ 0 w 1140"/>
                <a:gd name="T43" fmla="*/ 0 h 2467"/>
                <a:gd name="T44" fmla="*/ 0 w 1140"/>
                <a:gd name="T45" fmla="*/ 0 h 2467"/>
                <a:gd name="T46" fmla="*/ 0 w 1140"/>
                <a:gd name="T47" fmla="*/ 0 h 2467"/>
                <a:gd name="T48" fmla="*/ 0 w 1140"/>
                <a:gd name="T49" fmla="*/ 0 h 2467"/>
                <a:gd name="T50" fmla="*/ 0 w 1140"/>
                <a:gd name="T51" fmla="*/ 0 h 2467"/>
                <a:gd name="T52" fmla="*/ 0 w 1140"/>
                <a:gd name="T53" fmla="*/ 0 h 2467"/>
                <a:gd name="T54" fmla="*/ 0 w 1140"/>
                <a:gd name="T55" fmla="*/ 0 h 2467"/>
                <a:gd name="T56" fmla="*/ 0 w 1140"/>
                <a:gd name="T57" fmla="*/ 0 h 2467"/>
                <a:gd name="T58" fmla="*/ 0 w 1140"/>
                <a:gd name="T59" fmla="*/ 0 h 2467"/>
                <a:gd name="T60" fmla="*/ 0 w 1140"/>
                <a:gd name="T61" fmla="*/ 0 h 2467"/>
                <a:gd name="T62" fmla="*/ 0 w 1140"/>
                <a:gd name="T63" fmla="*/ 0 h 2467"/>
                <a:gd name="T64" fmla="*/ 0 w 1140"/>
                <a:gd name="T65" fmla="*/ 0 h 2467"/>
                <a:gd name="T66" fmla="*/ 0 w 1140"/>
                <a:gd name="T67" fmla="*/ 0 h 2467"/>
                <a:gd name="T68" fmla="*/ 0 w 1140"/>
                <a:gd name="T69" fmla="*/ 0 h 2467"/>
                <a:gd name="T70" fmla="*/ 0 w 1140"/>
                <a:gd name="T71" fmla="*/ 0 h 2467"/>
                <a:gd name="T72" fmla="*/ 0 w 1140"/>
                <a:gd name="T73" fmla="*/ 0 h 2467"/>
                <a:gd name="T74" fmla="*/ 0 w 1140"/>
                <a:gd name="T75" fmla="*/ 0 h 2467"/>
                <a:gd name="T76" fmla="*/ 0 w 1140"/>
                <a:gd name="T77" fmla="*/ 0 h 2467"/>
                <a:gd name="T78" fmla="*/ 0 w 1140"/>
                <a:gd name="T79" fmla="*/ 0 h 2467"/>
                <a:gd name="T80" fmla="*/ 0 w 1140"/>
                <a:gd name="T81" fmla="*/ 0 h 2467"/>
                <a:gd name="T82" fmla="*/ 0 w 1140"/>
                <a:gd name="T83" fmla="*/ 0 h 2467"/>
                <a:gd name="T84" fmla="*/ 0 w 1140"/>
                <a:gd name="T85" fmla="*/ 0 h 2467"/>
                <a:gd name="T86" fmla="*/ 0 w 1140"/>
                <a:gd name="T87" fmla="*/ 0 h 24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0"/>
                <a:gd name="T133" fmla="*/ 0 h 2467"/>
                <a:gd name="T134" fmla="*/ 1140 w 1140"/>
                <a:gd name="T135" fmla="*/ 2467 h 24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0" h="2467">
                  <a:moveTo>
                    <a:pt x="140" y="0"/>
                  </a:moveTo>
                  <a:lnTo>
                    <a:pt x="126" y="6"/>
                  </a:lnTo>
                  <a:lnTo>
                    <a:pt x="114" y="10"/>
                  </a:lnTo>
                  <a:lnTo>
                    <a:pt x="104" y="14"/>
                  </a:lnTo>
                  <a:lnTo>
                    <a:pt x="94" y="19"/>
                  </a:lnTo>
                  <a:lnTo>
                    <a:pt x="81" y="24"/>
                  </a:lnTo>
                  <a:lnTo>
                    <a:pt x="61" y="32"/>
                  </a:lnTo>
                  <a:lnTo>
                    <a:pt x="36" y="44"/>
                  </a:lnTo>
                  <a:lnTo>
                    <a:pt x="0" y="61"/>
                  </a:lnTo>
                  <a:lnTo>
                    <a:pt x="29" y="132"/>
                  </a:lnTo>
                  <a:lnTo>
                    <a:pt x="55" y="199"/>
                  </a:lnTo>
                  <a:lnTo>
                    <a:pt x="81" y="260"/>
                  </a:lnTo>
                  <a:lnTo>
                    <a:pt x="103" y="317"/>
                  </a:lnTo>
                  <a:lnTo>
                    <a:pt x="125" y="370"/>
                  </a:lnTo>
                  <a:lnTo>
                    <a:pt x="144" y="419"/>
                  </a:lnTo>
                  <a:lnTo>
                    <a:pt x="163" y="467"/>
                  </a:lnTo>
                  <a:lnTo>
                    <a:pt x="181" y="511"/>
                  </a:lnTo>
                  <a:lnTo>
                    <a:pt x="198" y="554"/>
                  </a:lnTo>
                  <a:lnTo>
                    <a:pt x="215" y="596"/>
                  </a:lnTo>
                  <a:lnTo>
                    <a:pt x="232" y="637"/>
                  </a:lnTo>
                  <a:lnTo>
                    <a:pt x="249" y="680"/>
                  </a:lnTo>
                  <a:lnTo>
                    <a:pt x="265" y="723"/>
                  </a:lnTo>
                  <a:lnTo>
                    <a:pt x="284" y="766"/>
                  </a:lnTo>
                  <a:lnTo>
                    <a:pt x="302" y="812"/>
                  </a:lnTo>
                  <a:lnTo>
                    <a:pt x="322" y="861"/>
                  </a:lnTo>
                  <a:lnTo>
                    <a:pt x="342" y="913"/>
                  </a:lnTo>
                  <a:lnTo>
                    <a:pt x="364" y="968"/>
                  </a:lnTo>
                  <a:lnTo>
                    <a:pt x="388" y="1029"/>
                  </a:lnTo>
                  <a:lnTo>
                    <a:pt x="414" y="1093"/>
                  </a:lnTo>
                  <a:lnTo>
                    <a:pt x="442" y="1164"/>
                  </a:lnTo>
                  <a:lnTo>
                    <a:pt x="473" y="1239"/>
                  </a:lnTo>
                  <a:lnTo>
                    <a:pt x="505" y="1323"/>
                  </a:lnTo>
                  <a:lnTo>
                    <a:pt x="542" y="1412"/>
                  </a:lnTo>
                  <a:lnTo>
                    <a:pt x="581" y="1511"/>
                  </a:lnTo>
                  <a:lnTo>
                    <a:pt x="623" y="1618"/>
                  </a:lnTo>
                  <a:lnTo>
                    <a:pt x="669" y="1733"/>
                  </a:lnTo>
                  <a:lnTo>
                    <a:pt x="719" y="1858"/>
                  </a:lnTo>
                  <a:lnTo>
                    <a:pt x="773" y="1993"/>
                  </a:lnTo>
                  <a:lnTo>
                    <a:pt x="832" y="2140"/>
                  </a:lnTo>
                  <a:lnTo>
                    <a:pt x="895" y="2297"/>
                  </a:lnTo>
                  <a:lnTo>
                    <a:pt x="962" y="2467"/>
                  </a:lnTo>
                  <a:lnTo>
                    <a:pt x="972" y="2462"/>
                  </a:lnTo>
                  <a:lnTo>
                    <a:pt x="982" y="2458"/>
                  </a:lnTo>
                  <a:lnTo>
                    <a:pt x="989" y="2455"/>
                  </a:lnTo>
                  <a:lnTo>
                    <a:pt x="996" y="2452"/>
                  </a:lnTo>
                  <a:lnTo>
                    <a:pt x="1003" y="2449"/>
                  </a:lnTo>
                  <a:lnTo>
                    <a:pt x="1009" y="2445"/>
                  </a:lnTo>
                  <a:lnTo>
                    <a:pt x="1015" y="2442"/>
                  </a:lnTo>
                  <a:lnTo>
                    <a:pt x="1022" y="2439"/>
                  </a:lnTo>
                  <a:lnTo>
                    <a:pt x="1030" y="2436"/>
                  </a:lnTo>
                  <a:lnTo>
                    <a:pt x="1040" y="2432"/>
                  </a:lnTo>
                  <a:lnTo>
                    <a:pt x="1050" y="2428"/>
                  </a:lnTo>
                  <a:lnTo>
                    <a:pt x="1063" y="2422"/>
                  </a:lnTo>
                  <a:lnTo>
                    <a:pt x="1077" y="2416"/>
                  </a:lnTo>
                  <a:lnTo>
                    <a:pt x="1095" y="2409"/>
                  </a:lnTo>
                  <a:lnTo>
                    <a:pt x="1116" y="2399"/>
                  </a:lnTo>
                  <a:lnTo>
                    <a:pt x="1140" y="2390"/>
                  </a:lnTo>
                  <a:lnTo>
                    <a:pt x="1110" y="2318"/>
                  </a:lnTo>
                  <a:lnTo>
                    <a:pt x="1081" y="2251"/>
                  </a:lnTo>
                  <a:lnTo>
                    <a:pt x="1056" y="2190"/>
                  </a:lnTo>
                  <a:lnTo>
                    <a:pt x="1033" y="2134"/>
                  </a:lnTo>
                  <a:lnTo>
                    <a:pt x="1011" y="2082"/>
                  </a:lnTo>
                  <a:lnTo>
                    <a:pt x="991" y="2032"/>
                  </a:lnTo>
                  <a:lnTo>
                    <a:pt x="970" y="1985"/>
                  </a:lnTo>
                  <a:lnTo>
                    <a:pt x="952" y="1940"/>
                  </a:lnTo>
                  <a:lnTo>
                    <a:pt x="935" y="1897"/>
                  </a:lnTo>
                  <a:lnTo>
                    <a:pt x="916" y="1856"/>
                  </a:lnTo>
                  <a:lnTo>
                    <a:pt x="899" y="1814"/>
                  </a:lnTo>
                  <a:lnTo>
                    <a:pt x="882" y="1773"/>
                  </a:lnTo>
                  <a:lnTo>
                    <a:pt x="864" y="1730"/>
                  </a:lnTo>
                  <a:lnTo>
                    <a:pt x="846" y="1686"/>
                  </a:lnTo>
                  <a:lnTo>
                    <a:pt x="826" y="1640"/>
                  </a:lnTo>
                  <a:lnTo>
                    <a:pt x="807" y="1592"/>
                  </a:lnTo>
                  <a:lnTo>
                    <a:pt x="785" y="1541"/>
                  </a:lnTo>
                  <a:lnTo>
                    <a:pt x="762" y="1485"/>
                  </a:lnTo>
                  <a:lnTo>
                    <a:pt x="738" y="1426"/>
                  </a:lnTo>
                  <a:lnTo>
                    <a:pt x="710" y="1362"/>
                  </a:lnTo>
                  <a:lnTo>
                    <a:pt x="682" y="1292"/>
                  </a:lnTo>
                  <a:lnTo>
                    <a:pt x="650" y="1216"/>
                  </a:lnTo>
                  <a:lnTo>
                    <a:pt x="615" y="1134"/>
                  </a:lnTo>
                  <a:lnTo>
                    <a:pt x="578" y="1044"/>
                  </a:lnTo>
                  <a:lnTo>
                    <a:pt x="537" y="947"/>
                  </a:lnTo>
                  <a:lnTo>
                    <a:pt x="493" y="842"/>
                  </a:lnTo>
                  <a:lnTo>
                    <a:pt x="445" y="727"/>
                  </a:lnTo>
                  <a:lnTo>
                    <a:pt x="393" y="603"/>
                  </a:lnTo>
                  <a:lnTo>
                    <a:pt x="337" y="469"/>
                  </a:lnTo>
                  <a:lnTo>
                    <a:pt x="276" y="324"/>
                  </a:lnTo>
                  <a:lnTo>
                    <a:pt x="210" y="167"/>
                  </a:lnTo>
                  <a:lnTo>
                    <a:pt x="140" y="0"/>
                  </a:lnTo>
                  <a:close/>
                </a:path>
              </a:pathLst>
            </a:custGeom>
            <a:solidFill>
              <a:srgbClr val="70757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55" name="Freeform 553"/>
            <p:cNvSpPr/>
            <p:nvPr/>
          </p:nvSpPr>
          <p:spPr bwMode="auto">
            <a:xfrm>
              <a:off x="1133" y="3301"/>
              <a:ext cx="50" cy="136"/>
            </a:xfrm>
            <a:custGeom>
              <a:avLst/>
              <a:gdLst>
                <a:gd name="T0" fmla="*/ 0 w 1109"/>
                <a:gd name="T1" fmla="*/ 0 h 2454"/>
                <a:gd name="T2" fmla="*/ 0 w 1109"/>
                <a:gd name="T3" fmla="*/ 0 h 2454"/>
                <a:gd name="T4" fmla="*/ 0 w 1109"/>
                <a:gd name="T5" fmla="*/ 0 h 2454"/>
                <a:gd name="T6" fmla="*/ 0 w 1109"/>
                <a:gd name="T7" fmla="*/ 0 h 2454"/>
                <a:gd name="T8" fmla="*/ 0 w 1109"/>
                <a:gd name="T9" fmla="*/ 0 h 2454"/>
                <a:gd name="T10" fmla="*/ 0 w 1109"/>
                <a:gd name="T11" fmla="*/ 0 h 2454"/>
                <a:gd name="T12" fmla="*/ 0 w 1109"/>
                <a:gd name="T13" fmla="*/ 0 h 2454"/>
                <a:gd name="T14" fmla="*/ 0 w 1109"/>
                <a:gd name="T15" fmla="*/ 0 h 2454"/>
                <a:gd name="T16" fmla="*/ 0 w 1109"/>
                <a:gd name="T17" fmla="*/ 0 h 2454"/>
                <a:gd name="T18" fmla="*/ 0 w 1109"/>
                <a:gd name="T19" fmla="*/ 0 h 2454"/>
                <a:gd name="T20" fmla="*/ 0 w 1109"/>
                <a:gd name="T21" fmla="*/ 0 h 2454"/>
                <a:gd name="T22" fmla="*/ 0 w 1109"/>
                <a:gd name="T23" fmla="*/ 0 h 2454"/>
                <a:gd name="T24" fmla="*/ 0 w 1109"/>
                <a:gd name="T25" fmla="*/ 0 h 2454"/>
                <a:gd name="T26" fmla="*/ 0 w 1109"/>
                <a:gd name="T27" fmla="*/ 0 h 2454"/>
                <a:gd name="T28" fmla="*/ 0 w 1109"/>
                <a:gd name="T29" fmla="*/ 0 h 2454"/>
                <a:gd name="T30" fmla="*/ 0 w 1109"/>
                <a:gd name="T31" fmla="*/ 0 h 2454"/>
                <a:gd name="T32" fmla="*/ 0 w 1109"/>
                <a:gd name="T33" fmla="*/ 0 h 2454"/>
                <a:gd name="T34" fmla="*/ 0 w 1109"/>
                <a:gd name="T35" fmla="*/ 0 h 2454"/>
                <a:gd name="T36" fmla="*/ 0 w 1109"/>
                <a:gd name="T37" fmla="*/ 0 h 2454"/>
                <a:gd name="T38" fmla="*/ 0 w 1109"/>
                <a:gd name="T39" fmla="*/ 0 h 2454"/>
                <a:gd name="T40" fmla="*/ 0 w 1109"/>
                <a:gd name="T41" fmla="*/ 0 h 2454"/>
                <a:gd name="T42" fmla="*/ 0 w 1109"/>
                <a:gd name="T43" fmla="*/ 0 h 2454"/>
                <a:gd name="T44" fmla="*/ 0 w 1109"/>
                <a:gd name="T45" fmla="*/ 0 h 2454"/>
                <a:gd name="T46" fmla="*/ 0 w 1109"/>
                <a:gd name="T47" fmla="*/ 0 h 2454"/>
                <a:gd name="T48" fmla="*/ 0 w 1109"/>
                <a:gd name="T49" fmla="*/ 0 h 2454"/>
                <a:gd name="T50" fmla="*/ 0 w 1109"/>
                <a:gd name="T51" fmla="*/ 0 h 2454"/>
                <a:gd name="T52" fmla="*/ 0 w 1109"/>
                <a:gd name="T53" fmla="*/ 0 h 2454"/>
                <a:gd name="T54" fmla="*/ 0 w 1109"/>
                <a:gd name="T55" fmla="*/ 0 h 2454"/>
                <a:gd name="T56" fmla="*/ 0 w 1109"/>
                <a:gd name="T57" fmla="*/ 0 h 2454"/>
                <a:gd name="T58" fmla="*/ 0 w 1109"/>
                <a:gd name="T59" fmla="*/ 0 h 2454"/>
                <a:gd name="T60" fmla="*/ 0 w 1109"/>
                <a:gd name="T61" fmla="*/ 0 h 2454"/>
                <a:gd name="T62" fmla="*/ 0 w 1109"/>
                <a:gd name="T63" fmla="*/ 0 h 2454"/>
                <a:gd name="T64" fmla="*/ 0 w 1109"/>
                <a:gd name="T65" fmla="*/ 0 h 2454"/>
                <a:gd name="T66" fmla="*/ 0 w 1109"/>
                <a:gd name="T67" fmla="*/ 0 h 2454"/>
                <a:gd name="T68" fmla="*/ 0 w 1109"/>
                <a:gd name="T69" fmla="*/ 0 h 2454"/>
                <a:gd name="T70" fmla="*/ 0 w 1109"/>
                <a:gd name="T71" fmla="*/ 0 h 2454"/>
                <a:gd name="T72" fmla="*/ 0 w 1109"/>
                <a:gd name="T73" fmla="*/ 0 h 2454"/>
                <a:gd name="T74" fmla="*/ 0 w 1109"/>
                <a:gd name="T75" fmla="*/ 0 h 2454"/>
                <a:gd name="T76" fmla="*/ 0 w 1109"/>
                <a:gd name="T77" fmla="*/ 0 h 2454"/>
                <a:gd name="T78" fmla="*/ 0 w 1109"/>
                <a:gd name="T79" fmla="*/ 0 h 2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9"/>
                <a:gd name="T121" fmla="*/ 0 h 2454"/>
                <a:gd name="T122" fmla="*/ 1109 w 1109"/>
                <a:gd name="T123" fmla="*/ 2454 h 24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9" h="2454">
                  <a:moveTo>
                    <a:pt x="113" y="0"/>
                  </a:moveTo>
                  <a:lnTo>
                    <a:pt x="100" y="4"/>
                  </a:lnTo>
                  <a:lnTo>
                    <a:pt x="92" y="9"/>
                  </a:lnTo>
                  <a:lnTo>
                    <a:pt x="84" y="12"/>
                  </a:lnTo>
                  <a:lnTo>
                    <a:pt x="76" y="15"/>
                  </a:lnTo>
                  <a:lnTo>
                    <a:pt x="65" y="19"/>
                  </a:lnTo>
                  <a:lnTo>
                    <a:pt x="49" y="26"/>
                  </a:lnTo>
                  <a:lnTo>
                    <a:pt x="29" y="36"/>
                  </a:lnTo>
                  <a:lnTo>
                    <a:pt x="0" y="49"/>
                  </a:lnTo>
                  <a:lnTo>
                    <a:pt x="29" y="120"/>
                  </a:lnTo>
                  <a:lnTo>
                    <a:pt x="56" y="187"/>
                  </a:lnTo>
                  <a:lnTo>
                    <a:pt x="81" y="248"/>
                  </a:lnTo>
                  <a:lnTo>
                    <a:pt x="103" y="305"/>
                  </a:lnTo>
                  <a:lnTo>
                    <a:pt x="125" y="358"/>
                  </a:lnTo>
                  <a:lnTo>
                    <a:pt x="145" y="407"/>
                  </a:lnTo>
                  <a:lnTo>
                    <a:pt x="164" y="455"/>
                  </a:lnTo>
                  <a:lnTo>
                    <a:pt x="182" y="499"/>
                  </a:lnTo>
                  <a:lnTo>
                    <a:pt x="199" y="542"/>
                  </a:lnTo>
                  <a:lnTo>
                    <a:pt x="216" y="584"/>
                  </a:lnTo>
                  <a:lnTo>
                    <a:pt x="233" y="625"/>
                  </a:lnTo>
                  <a:lnTo>
                    <a:pt x="249" y="667"/>
                  </a:lnTo>
                  <a:lnTo>
                    <a:pt x="267" y="711"/>
                  </a:lnTo>
                  <a:lnTo>
                    <a:pt x="284" y="754"/>
                  </a:lnTo>
                  <a:lnTo>
                    <a:pt x="302" y="800"/>
                  </a:lnTo>
                  <a:lnTo>
                    <a:pt x="323" y="849"/>
                  </a:lnTo>
                  <a:lnTo>
                    <a:pt x="343" y="900"/>
                  </a:lnTo>
                  <a:lnTo>
                    <a:pt x="366" y="956"/>
                  </a:lnTo>
                  <a:lnTo>
                    <a:pt x="389" y="1016"/>
                  </a:lnTo>
                  <a:lnTo>
                    <a:pt x="415" y="1081"/>
                  </a:lnTo>
                  <a:lnTo>
                    <a:pt x="443" y="1151"/>
                  </a:lnTo>
                  <a:lnTo>
                    <a:pt x="474" y="1227"/>
                  </a:lnTo>
                  <a:lnTo>
                    <a:pt x="507" y="1311"/>
                  </a:lnTo>
                  <a:lnTo>
                    <a:pt x="544" y="1400"/>
                  </a:lnTo>
                  <a:lnTo>
                    <a:pt x="583" y="1499"/>
                  </a:lnTo>
                  <a:lnTo>
                    <a:pt x="626" y="1606"/>
                  </a:lnTo>
                  <a:lnTo>
                    <a:pt x="672" y="1721"/>
                  </a:lnTo>
                  <a:lnTo>
                    <a:pt x="723" y="1846"/>
                  </a:lnTo>
                  <a:lnTo>
                    <a:pt x="777" y="1981"/>
                  </a:lnTo>
                  <a:lnTo>
                    <a:pt x="835" y="2128"/>
                  </a:lnTo>
                  <a:lnTo>
                    <a:pt x="898" y="2285"/>
                  </a:lnTo>
                  <a:lnTo>
                    <a:pt x="966" y="2454"/>
                  </a:lnTo>
                  <a:lnTo>
                    <a:pt x="982" y="2447"/>
                  </a:lnTo>
                  <a:lnTo>
                    <a:pt x="994" y="2442"/>
                  </a:lnTo>
                  <a:lnTo>
                    <a:pt x="1003" y="2436"/>
                  </a:lnTo>
                  <a:lnTo>
                    <a:pt x="1014" y="2432"/>
                  </a:lnTo>
                  <a:lnTo>
                    <a:pt x="1029" y="2426"/>
                  </a:lnTo>
                  <a:lnTo>
                    <a:pt x="1047" y="2417"/>
                  </a:lnTo>
                  <a:lnTo>
                    <a:pt x="1073" y="2407"/>
                  </a:lnTo>
                  <a:lnTo>
                    <a:pt x="1109" y="2392"/>
                  </a:lnTo>
                  <a:lnTo>
                    <a:pt x="1080" y="2320"/>
                  </a:lnTo>
                  <a:lnTo>
                    <a:pt x="1052" y="2254"/>
                  </a:lnTo>
                  <a:lnTo>
                    <a:pt x="1027" y="2193"/>
                  </a:lnTo>
                  <a:lnTo>
                    <a:pt x="1003" y="2136"/>
                  </a:lnTo>
                  <a:lnTo>
                    <a:pt x="981" y="2083"/>
                  </a:lnTo>
                  <a:lnTo>
                    <a:pt x="960" y="2035"/>
                  </a:lnTo>
                  <a:lnTo>
                    <a:pt x="941" y="1987"/>
                  </a:lnTo>
                  <a:lnTo>
                    <a:pt x="922" y="1943"/>
                  </a:lnTo>
                  <a:lnTo>
                    <a:pt x="905" y="1900"/>
                  </a:lnTo>
                  <a:lnTo>
                    <a:pt x="887" y="1858"/>
                  </a:lnTo>
                  <a:lnTo>
                    <a:pt x="869" y="1817"/>
                  </a:lnTo>
                  <a:lnTo>
                    <a:pt x="852" y="1774"/>
                  </a:lnTo>
                  <a:lnTo>
                    <a:pt x="835" y="1732"/>
                  </a:lnTo>
                  <a:lnTo>
                    <a:pt x="816" y="1688"/>
                  </a:lnTo>
                  <a:lnTo>
                    <a:pt x="797" y="1643"/>
                  </a:lnTo>
                  <a:lnTo>
                    <a:pt x="778" y="1594"/>
                  </a:lnTo>
                  <a:lnTo>
                    <a:pt x="756" y="1542"/>
                  </a:lnTo>
                  <a:lnTo>
                    <a:pt x="733" y="1488"/>
                  </a:lnTo>
                  <a:lnTo>
                    <a:pt x="708" y="1428"/>
                  </a:lnTo>
                  <a:lnTo>
                    <a:pt x="681" y="1363"/>
                  </a:lnTo>
                  <a:lnTo>
                    <a:pt x="652" y="1294"/>
                  </a:lnTo>
                  <a:lnTo>
                    <a:pt x="621" y="1218"/>
                  </a:lnTo>
                  <a:lnTo>
                    <a:pt x="586" y="1136"/>
                  </a:lnTo>
                  <a:lnTo>
                    <a:pt x="549" y="1046"/>
                  </a:lnTo>
                  <a:lnTo>
                    <a:pt x="508" y="948"/>
                  </a:lnTo>
                  <a:lnTo>
                    <a:pt x="464" y="842"/>
                  </a:lnTo>
                  <a:lnTo>
                    <a:pt x="417" y="728"/>
                  </a:lnTo>
                  <a:lnTo>
                    <a:pt x="364" y="604"/>
                  </a:lnTo>
                  <a:lnTo>
                    <a:pt x="308" y="469"/>
                  </a:lnTo>
                  <a:lnTo>
                    <a:pt x="248" y="325"/>
                  </a:lnTo>
                  <a:lnTo>
                    <a:pt x="183" y="168"/>
                  </a:lnTo>
                  <a:lnTo>
                    <a:pt x="113" y="0"/>
                  </a:lnTo>
                  <a:close/>
                </a:path>
              </a:pathLst>
            </a:custGeom>
            <a:solidFill>
              <a:srgbClr val="8C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56" name="Freeform 554"/>
            <p:cNvSpPr/>
            <p:nvPr/>
          </p:nvSpPr>
          <p:spPr bwMode="auto">
            <a:xfrm>
              <a:off x="1133" y="3301"/>
              <a:ext cx="49" cy="136"/>
            </a:xfrm>
            <a:custGeom>
              <a:avLst/>
              <a:gdLst>
                <a:gd name="T0" fmla="*/ 0 w 1078"/>
                <a:gd name="T1" fmla="*/ 0 h 2440"/>
                <a:gd name="T2" fmla="*/ 0 w 1078"/>
                <a:gd name="T3" fmla="*/ 0 h 2440"/>
                <a:gd name="T4" fmla="*/ 0 w 1078"/>
                <a:gd name="T5" fmla="*/ 0 h 2440"/>
                <a:gd name="T6" fmla="*/ 0 w 1078"/>
                <a:gd name="T7" fmla="*/ 0 h 2440"/>
                <a:gd name="T8" fmla="*/ 0 w 1078"/>
                <a:gd name="T9" fmla="*/ 0 h 2440"/>
                <a:gd name="T10" fmla="*/ 0 w 1078"/>
                <a:gd name="T11" fmla="*/ 0 h 2440"/>
                <a:gd name="T12" fmla="*/ 0 w 1078"/>
                <a:gd name="T13" fmla="*/ 0 h 2440"/>
                <a:gd name="T14" fmla="*/ 0 w 1078"/>
                <a:gd name="T15" fmla="*/ 0 h 2440"/>
                <a:gd name="T16" fmla="*/ 0 w 1078"/>
                <a:gd name="T17" fmla="*/ 0 h 2440"/>
                <a:gd name="T18" fmla="*/ 0 w 1078"/>
                <a:gd name="T19" fmla="*/ 0 h 2440"/>
                <a:gd name="T20" fmla="*/ 0 w 1078"/>
                <a:gd name="T21" fmla="*/ 0 h 2440"/>
                <a:gd name="T22" fmla="*/ 0 w 1078"/>
                <a:gd name="T23" fmla="*/ 0 h 2440"/>
                <a:gd name="T24" fmla="*/ 0 w 1078"/>
                <a:gd name="T25" fmla="*/ 0 h 2440"/>
                <a:gd name="T26" fmla="*/ 0 w 1078"/>
                <a:gd name="T27" fmla="*/ 0 h 2440"/>
                <a:gd name="T28" fmla="*/ 0 w 1078"/>
                <a:gd name="T29" fmla="*/ 0 h 2440"/>
                <a:gd name="T30" fmla="*/ 0 w 1078"/>
                <a:gd name="T31" fmla="*/ 0 h 2440"/>
                <a:gd name="T32" fmla="*/ 0 w 1078"/>
                <a:gd name="T33" fmla="*/ 0 h 2440"/>
                <a:gd name="T34" fmla="*/ 0 w 1078"/>
                <a:gd name="T35" fmla="*/ 0 h 2440"/>
                <a:gd name="T36" fmla="*/ 0 w 1078"/>
                <a:gd name="T37" fmla="*/ 0 h 2440"/>
                <a:gd name="T38" fmla="*/ 0 w 1078"/>
                <a:gd name="T39" fmla="*/ 0 h 2440"/>
                <a:gd name="T40" fmla="*/ 0 w 1078"/>
                <a:gd name="T41" fmla="*/ 0 h 2440"/>
                <a:gd name="T42" fmla="*/ 0 w 1078"/>
                <a:gd name="T43" fmla="*/ 0 h 2440"/>
                <a:gd name="T44" fmla="*/ 0 w 1078"/>
                <a:gd name="T45" fmla="*/ 0 h 2440"/>
                <a:gd name="T46" fmla="*/ 0 w 1078"/>
                <a:gd name="T47" fmla="*/ 0 h 2440"/>
                <a:gd name="T48" fmla="*/ 0 w 1078"/>
                <a:gd name="T49" fmla="*/ 0 h 2440"/>
                <a:gd name="T50" fmla="*/ 0 w 1078"/>
                <a:gd name="T51" fmla="*/ 0 h 2440"/>
                <a:gd name="T52" fmla="*/ 0 w 1078"/>
                <a:gd name="T53" fmla="*/ 0 h 2440"/>
                <a:gd name="T54" fmla="*/ 0 w 1078"/>
                <a:gd name="T55" fmla="*/ 0 h 2440"/>
                <a:gd name="T56" fmla="*/ 0 w 1078"/>
                <a:gd name="T57" fmla="*/ 0 h 2440"/>
                <a:gd name="T58" fmla="*/ 0 w 1078"/>
                <a:gd name="T59" fmla="*/ 0 h 2440"/>
                <a:gd name="T60" fmla="*/ 0 w 1078"/>
                <a:gd name="T61" fmla="*/ 0 h 2440"/>
                <a:gd name="T62" fmla="*/ 0 w 1078"/>
                <a:gd name="T63" fmla="*/ 0 h 2440"/>
                <a:gd name="T64" fmla="*/ 0 w 1078"/>
                <a:gd name="T65" fmla="*/ 0 h 2440"/>
                <a:gd name="T66" fmla="*/ 0 w 1078"/>
                <a:gd name="T67" fmla="*/ 0 h 2440"/>
                <a:gd name="T68" fmla="*/ 0 w 1078"/>
                <a:gd name="T69" fmla="*/ 0 h 2440"/>
                <a:gd name="T70" fmla="*/ 0 w 1078"/>
                <a:gd name="T71" fmla="*/ 0 h 2440"/>
                <a:gd name="T72" fmla="*/ 0 w 1078"/>
                <a:gd name="T73" fmla="*/ 0 h 2440"/>
                <a:gd name="T74" fmla="*/ 0 w 1078"/>
                <a:gd name="T75" fmla="*/ 0 h 2440"/>
                <a:gd name="T76" fmla="*/ 0 w 1078"/>
                <a:gd name="T77" fmla="*/ 0 h 2440"/>
                <a:gd name="T78" fmla="*/ 0 w 1078"/>
                <a:gd name="T79" fmla="*/ 0 h 24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78"/>
                <a:gd name="T121" fmla="*/ 0 h 2440"/>
                <a:gd name="T122" fmla="*/ 1078 w 1078"/>
                <a:gd name="T123" fmla="*/ 2440 h 24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78" h="2440">
                  <a:moveTo>
                    <a:pt x="86" y="0"/>
                  </a:moveTo>
                  <a:lnTo>
                    <a:pt x="77" y="3"/>
                  </a:lnTo>
                  <a:lnTo>
                    <a:pt x="71" y="6"/>
                  </a:lnTo>
                  <a:lnTo>
                    <a:pt x="65" y="8"/>
                  </a:lnTo>
                  <a:lnTo>
                    <a:pt x="59" y="10"/>
                  </a:lnTo>
                  <a:lnTo>
                    <a:pt x="49" y="14"/>
                  </a:lnTo>
                  <a:lnTo>
                    <a:pt x="38" y="20"/>
                  </a:lnTo>
                  <a:lnTo>
                    <a:pt x="22" y="27"/>
                  </a:lnTo>
                  <a:lnTo>
                    <a:pt x="0" y="37"/>
                  </a:lnTo>
                  <a:lnTo>
                    <a:pt x="30" y="108"/>
                  </a:lnTo>
                  <a:lnTo>
                    <a:pt x="57" y="175"/>
                  </a:lnTo>
                  <a:lnTo>
                    <a:pt x="81" y="236"/>
                  </a:lnTo>
                  <a:lnTo>
                    <a:pt x="104" y="293"/>
                  </a:lnTo>
                  <a:lnTo>
                    <a:pt x="126" y="345"/>
                  </a:lnTo>
                  <a:lnTo>
                    <a:pt x="145" y="395"/>
                  </a:lnTo>
                  <a:lnTo>
                    <a:pt x="165" y="442"/>
                  </a:lnTo>
                  <a:lnTo>
                    <a:pt x="182" y="487"/>
                  </a:lnTo>
                  <a:lnTo>
                    <a:pt x="199" y="530"/>
                  </a:lnTo>
                  <a:lnTo>
                    <a:pt x="217" y="572"/>
                  </a:lnTo>
                  <a:lnTo>
                    <a:pt x="234" y="613"/>
                  </a:lnTo>
                  <a:lnTo>
                    <a:pt x="250" y="655"/>
                  </a:lnTo>
                  <a:lnTo>
                    <a:pt x="268" y="698"/>
                  </a:lnTo>
                  <a:lnTo>
                    <a:pt x="286" y="742"/>
                  </a:lnTo>
                  <a:lnTo>
                    <a:pt x="304" y="788"/>
                  </a:lnTo>
                  <a:lnTo>
                    <a:pt x="324" y="837"/>
                  </a:lnTo>
                  <a:lnTo>
                    <a:pt x="345" y="888"/>
                  </a:lnTo>
                  <a:lnTo>
                    <a:pt x="368" y="944"/>
                  </a:lnTo>
                  <a:lnTo>
                    <a:pt x="391" y="1003"/>
                  </a:lnTo>
                  <a:lnTo>
                    <a:pt x="418" y="1069"/>
                  </a:lnTo>
                  <a:lnTo>
                    <a:pt x="445" y="1138"/>
                  </a:lnTo>
                  <a:lnTo>
                    <a:pt x="476" y="1215"/>
                  </a:lnTo>
                  <a:lnTo>
                    <a:pt x="509" y="1297"/>
                  </a:lnTo>
                  <a:lnTo>
                    <a:pt x="546" y="1388"/>
                  </a:lnTo>
                  <a:lnTo>
                    <a:pt x="585" y="1486"/>
                  </a:lnTo>
                  <a:lnTo>
                    <a:pt x="628" y="1593"/>
                  </a:lnTo>
                  <a:lnTo>
                    <a:pt x="675" y="1707"/>
                  </a:lnTo>
                  <a:lnTo>
                    <a:pt x="725" y="1833"/>
                  </a:lnTo>
                  <a:lnTo>
                    <a:pt x="780" y="1968"/>
                  </a:lnTo>
                  <a:lnTo>
                    <a:pt x="838" y="2113"/>
                  </a:lnTo>
                  <a:lnTo>
                    <a:pt x="901" y="2270"/>
                  </a:lnTo>
                  <a:lnTo>
                    <a:pt x="969" y="2440"/>
                  </a:lnTo>
                  <a:lnTo>
                    <a:pt x="982" y="2435"/>
                  </a:lnTo>
                  <a:lnTo>
                    <a:pt x="990" y="2431"/>
                  </a:lnTo>
                  <a:lnTo>
                    <a:pt x="998" y="2426"/>
                  </a:lnTo>
                  <a:lnTo>
                    <a:pt x="1006" y="2423"/>
                  </a:lnTo>
                  <a:lnTo>
                    <a:pt x="1016" y="2419"/>
                  </a:lnTo>
                  <a:lnTo>
                    <a:pt x="1031" y="2413"/>
                  </a:lnTo>
                  <a:lnTo>
                    <a:pt x="1050" y="2404"/>
                  </a:lnTo>
                  <a:lnTo>
                    <a:pt x="1078" y="2394"/>
                  </a:lnTo>
                  <a:lnTo>
                    <a:pt x="1048" y="2322"/>
                  </a:lnTo>
                  <a:lnTo>
                    <a:pt x="1020" y="2256"/>
                  </a:lnTo>
                  <a:lnTo>
                    <a:pt x="995" y="2195"/>
                  </a:lnTo>
                  <a:lnTo>
                    <a:pt x="973" y="2138"/>
                  </a:lnTo>
                  <a:lnTo>
                    <a:pt x="950" y="2085"/>
                  </a:lnTo>
                  <a:lnTo>
                    <a:pt x="930" y="2035"/>
                  </a:lnTo>
                  <a:lnTo>
                    <a:pt x="910" y="1989"/>
                  </a:lnTo>
                  <a:lnTo>
                    <a:pt x="892" y="1944"/>
                  </a:lnTo>
                  <a:lnTo>
                    <a:pt x="875" y="1901"/>
                  </a:lnTo>
                  <a:lnTo>
                    <a:pt x="857" y="1859"/>
                  </a:lnTo>
                  <a:lnTo>
                    <a:pt x="840" y="1817"/>
                  </a:lnTo>
                  <a:lnTo>
                    <a:pt x="823" y="1775"/>
                  </a:lnTo>
                  <a:lnTo>
                    <a:pt x="805" y="1733"/>
                  </a:lnTo>
                  <a:lnTo>
                    <a:pt x="787" y="1688"/>
                  </a:lnTo>
                  <a:lnTo>
                    <a:pt x="768" y="1643"/>
                  </a:lnTo>
                  <a:lnTo>
                    <a:pt x="748" y="1595"/>
                  </a:lnTo>
                  <a:lnTo>
                    <a:pt x="727" y="1543"/>
                  </a:lnTo>
                  <a:lnTo>
                    <a:pt x="703" y="1487"/>
                  </a:lnTo>
                  <a:lnTo>
                    <a:pt x="679" y="1428"/>
                  </a:lnTo>
                  <a:lnTo>
                    <a:pt x="652" y="1364"/>
                  </a:lnTo>
                  <a:lnTo>
                    <a:pt x="624" y="1294"/>
                  </a:lnTo>
                  <a:lnTo>
                    <a:pt x="592" y="1218"/>
                  </a:lnTo>
                  <a:lnTo>
                    <a:pt x="557" y="1135"/>
                  </a:lnTo>
                  <a:lnTo>
                    <a:pt x="521" y="1045"/>
                  </a:lnTo>
                  <a:lnTo>
                    <a:pt x="480" y="948"/>
                  </a:lnTo>
                  <a:lnTo>
                    <a:pt x="436" y="843"/>
                  </a:lnTo>
                  <a:lnTo>
                    <a:pt x="388" y="728"/>
                  </a:lnTo>
                  <a:lnTo>
                    <a:pt x="337" y="604"/>
                  </a:lnTo>
                  <a:lnTo>
                    <a:pt x="281" y="469"/>
                  </a:lnTo>
                  <a:lnTo>
                    <a:pt x="221" y="324"/>
                  </a:lnTo>
                  <a:lnTo>
                    <a:pt x="155" y="168"/>
                  </a:lnTo>
                  <a:lnTo>
                    <a:pt x="86" y="0"/>
                  </a:lnTo>
                  <a:close/>
                </a:path>
              </a:pathLst>
            </a:custGeom>
            <a:solidFill>
              <a:srgbClr val="A8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57" name="Freeform 555"/>
            <p:cNvSpPr/>
            <p:nvPr/>
          </p:nvSpPr>
          <p:spPr bwMode="auto">
            <a:xfrm>
              <a:off x="1133" y="3302"/>
              <a:ext cx="48" cy="135"/>
            </a:xfrm>
            <a:custGeom>
              <a:avLst/>
              <a:gdLst>
                <a:gd name="T0" fmla="*/ 0 w 1046"/>
                <a:gd name="T1" fmla="*/ 0 h 2428"/>
                <a:gd name="T2" fmla="*/ 0 w 1046"/>
                <a:gd name="T3" fmla="*/ 0 h 2428"/>
                <a:gd name="T4" fmla="*/ 0 w 1046"/>
                <a:gd name="T5" fmla="*/ 0 h 2428"/>
                <a:gd name="T6" fmla="*/ 0 w 1046"/>
                <a:gd name="T7" fmla="*/ 0 h 2428"/>
                <a:gd name="T8" fmla="*/ 0 w 1046"/>
                <a:gd name="T9" fmla="*/ 0 h 2428"/>
                <a:gd name="T10" fmla="*/ 0 w 1046"/>
                <a:gd name="T11" fmla="*/ 0 h 2428"/>
                <a:gd name="T12" fmla="*/ 0 w 1046"/>
                <a:gd name="T13" fmla="*/ 0 h 2428"/>
                <a:gd name="T14" fmla="*/ 0 w 1046"/>
                <a:gd name="T15" fmla="*/ 0 h 2428"/>
                <a:gd name="T16" fmla="*/ 0 w 1046"/>
                <a:gd name="T17" fmla="*/ 0 h 2428"/>
                <a:gd name="T18" fmla="*/ 0 w 1046"/>
                <a:gd name="T19" fmla="*/ 0 h 2428"/>
                <a:gd name="T20" fmla="*/ 0 w 1046"/>
                <a:gd name="T21" fmla="*/ 0 h 2428"/>
                <a:gd name="T22" fmla="*/ 0 w 1046"/>
                <a:gd name="T23" fmla="*/ 0 h 2428"/>
                <a:gd name="T24" fmla="*/ 0 w 1046"/>
                <a:gd name="T25" fmla="*/ 0 h 2428"/>
                <a:gd name="T26" fmla="*/ 0 w 1046"/>
                <a:gd name="T27" fmla="*/ 0 h 2428"/>
                <a:gd name="T28" fmla="*/ 0 w 1046"/>
                <a:gd name="T29" fmla="*/ 0 h 2428"/>
                <a:gd name="T30" fmla="*/ 0 w 1046"/>
                <a:gd name="T31" fmla="*/ 0 h 2428"/>
                <a:gd name="T32" fmla="*/ 0 w 1046"/>
                <a:gd name="T33" fmla="*/ 0 h 2428"/>
                <a:gd name="T34" fmla="*/ 0 w 1046"/>
                <a:gd name="T35" fmla="*/ 0 h 2428"/>
                <a:gd name="T36" fmla="*/ 0 w 1046"/>
                <a:gd name="T37" fmla="*/ 0 h 2428"/>
                <a:gd name="T38" fmla="*/ 0 w 1046"/>
                <a:gd name="T39" fmla="*/ 0 h 2428"/>
                <a:gd name="T40" fmla="*/ 0 w 1046"/>
                <a:gd name="T41" fmla="*/ 0 h 2428"/>
                <a:gd name="T42" fmla="*/ 0 w 1046"/>
                <a:gd name="T43" fmla="*/ 0 h 2428"/>
                <a:gd name="T44" fmla="*/ 0 w 1046"/>
                <a:gd name="T45" fmla="*/ 0 h 2428"/>
                <a:gd name="T46" fmla="*/ 0 w 1046"/>
                <a:gd name="T47" fmla="*/ 0 h 2428"/>
                <a:gd name="T48" fmla="*/ 0 w 1046"/>
                <a:gd name="T49" fmla="*/ 0 h 2428"/>
                <a:gd name="T50" fmla="*/ 0 w 1046"/>
                <a:gd name="T51" fmla="*/ 0 h 2428"/>
                <a:gd name="T52" fmla="*/ 0 w 1046"/>
                <a:gd name="T53" fmla="*/ 0 h 2428"/>
                <a:gd name="T54" fmla="*/ 0 w 1046"/>
                <a:gd name="T55" fmla="*/ 0 h 2428"/>
                <a:gd name="T56" fmla="*/ 0 w 1046"/>
                <a:gd name="T57" fmla="*/ 0 h 2428"/>
                <a:gd name="T58" fmla="*/ 0 w 1046"/>
                <a:gd name="T59" fmla="*/ 0 h 2428"/>
                <a:gd name="T60" fmla="*/ 0 w 1046"/>
                <a:gd name="T61" fmla="*/ 0 h 2428"/>
                <a:gd name="T62" fmla="*/ 0 w 1046"/>
                <a:gd name="T63" fmla="*/ 0 h 2428"/>
                <a:gd name="T64" fmla="*/ 0 w 1046"/>
                <a:gd name="T65" fmla="*/ 0 h 2428"/>
                <a:gd name="T66" fmla="*/ 0 w 1046"/>
                <a:gd name="T67" fmla="*/ 0 h 2428"/>
                <a:gd name="T68" fmla="*/ 0 w 1046"/>
                <a:gd name="T69" fmla="*/ 0 h 2428"/>
                <a:gd name="T70" fmla="*/ 0 w 1046"/>
                <a:gd name="T71" fmla="*/ 0 h 2428"/>
                <a:gd name="T72" fmla="*/ 0 w 1046"/>
                <a:gd name="T73" fmla="*/ 0 h 2428"/>
                <a:gd name="T74" fmla="*/ 0 w 1046"/>
                <a:gd name="T75" fmla="*/ 0 h 2428"/>
                <a:gd name="T76" fmla="*/ 0 w 1046"/>
                <a:gd name="T77" fmla="*/ 0 h 2428"/>
                <a:gd name="T78" fmla="*/ 0 w 1046"/>
                <a:gd name="T79" fmla="*/ 0 h 24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6"/>
                <a:gd name="T121" fmla="*/ 0 h 2428"/>
                <a:gd name="T122" fmla="*/ 1046 w 1046"/>
                <a:gd name="T123" fmla="*/ 2428 h 24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6" h="2428">
                  <a:moveTo>
                    <a:pt x="58" y="0"/>
                  </a:moveTo>
                  <a:lnTo>
                    <a:pt x="52" y="2"/>
                  </a:lnTo>
                  <a:lnTo>
                    <a:pt x="47" y="4"/>
                  </a:lnTo>
                  <a:lnTo>
                    <a:pt x="43" y="5"/>
                  </a:lnTo>
                  <a:lnTo>
                    <a:pt x="39" y="7"/>
                  </a:lnTo>
                  <a:lnTo>
                    <a:pt x="33" y="10"/>
                  </a:lnTo>
                  <a:lnTo>
                    <a:pt x="25" y="13"/>
                  </a:lnTo>
                  <a:lnTo>
                    <a:pt x="15" y="18"/>
                  </a:lnTo>
                  <a:lnTo>
                    <a:pt x="0" y="25"/>
                  </a:lnTo>
                  <a:lnTo>
                    <a:pt x="29" y="97"/>
                  </a:lnTo>
                  <a:lnTo>
                    <a:pt x="56" y="164"/>
                  </a:lnTo>
                  <a:lnTo>
                    <a:pt x="80" y="225"/>
                  </a:lnTo>
                  <a:lnTo>
                    <a:pt x="104" y="282"/>
                  </a:lnTo>
                  <a:lnTo>
                    <a:pt x="125" y="334"/>
                  </a:lnTo>
                  <a:lnTo>
                    <a:pt x="145" y="384"/>
                  </a:lnTo>
                  <a:lnTo>
                    <a:pt x="164" y="430"/>
                  </a:lnTo>
                  <a:lnTo>
                    <a:pt x="182" y="475"/>
                  </a:lnTo>
                  <a:lnTo>
                    <a:pt x="199" y="518"/>
                  </a:lnTo>
                  <a:lnTo>
                    <a:pt x="217" y="560"/>
                  </a:lnTo>
                  <a:lnTo>
                    <a:pt x="233" y="601"/>
                  </a:lnTo>
                  <a:lnTo>
                    <a:pt x="250" y="643"/>
                  </a:lnTo>
                  <a:lnTo>
                    <a:pt x="268" y="686"/>
                  </a:lnTo>
                  <a:lnTo>
                    <a:pt x="285" y="730"/>
                  </a:lnTo>
                  <a:lnTo>
                    <a:pt x="305" y="776"/>
                  </a:lnTo>
                  <a:lnTo>
                    <a:pt x="324" y="825"/>
                  </a:lnTo>
                  <a:lnTo>
                    <a:pt x="344" y="876"/>
                  </a:lnTo>
                  <a:lnTo>
                    <a:pt x="367" y="932"/>
                  </a:lnTo>
                  <a:lnTo>
                    <a:pt x="391" y="991"/>
                  </a:lnTo>
                  <a:lnTo>
                    <a:pt x="418" y="1056"/>
                  </a:lnTo>
                  <a:lnTo>
                    <a:pt x="445" y="1126"/>
                  </a:lnTo>
                  <a:lnTo>
                    <a:pt x="477" y="1203"/>
                  </a:lnTo>
                  <a:lnTo>
                    <a:pt x="511" y="1285"/>
                  </a:lnTo>
                  <a:lnTo>
                    <a:pt x="546" y="1376"/>
                  </a:lnTo>
                  <a:lnTo>
                    <a:pt x="586" y="1474"/>
                  </a:lnTo>
                  <a:lnTo>
                    <a:pt x="629" y="1580"/>
                  </a:lnTo>
                  <a:lnTo>
                    <a:pt x="676" y="1695"/>
                  </a:lnTo>
                  <a:lnTo>
                    <a:pt x="726" y="1821"/>
                  </a:lnTo>
                  <a:lnTo>
                    <a:pt x="781" y="1956"/>
                  </a:lnTo>
                  <a:lnTo>
                    <a:pt x="840" y="2101"/>
                  </a:lnTo>
                  <a:lnTo>
                    <a:pt x="903" y="2258"/>
                  </a:lnTo>
                  <a:lnTo>
                    <a:pt x="972" y="2428"/>
                  </a:lnTo>
                  <a:lnTo>
                    <a:pt x="980" y="2424"/>
                  </a:lnTo>
                  <a:lnTo>
                    <a:pt x="986" y="2421"/>
                  </a:lnTo>
                  <a:lnTo>
                    <a:pt x="991" y="2419"/>
                  </a:lnTo>
                  <a:lnTo>
                    <a:pt x="997" y="2415"/>
                  </a:lnTo>
                  <a:lnTo>
                    <a:pt x="1004" y="2412"/>
                  </a:lnTo>
                  <a:lnTo>
                    <a:pt x="1013" y="2408"/>
                  </a:lnTo>
                  <a:lnTo>
                    <a:pt x="1028" y="2403"/>
                  </a:lnTo>
                  <a:lnTo>
                    <a:pt x="1046" y="2395"/>
                  </a:lnTo>
                  <a:lnTo>
                    <a:pt x="1017" y="2324"/>
                  </a:lnTo>
                  <a:lnTo>
                    <a:pt x="989" y="2257"/>
                  </a:lnTo>
                  <a:lnTo>
                    <a:pt x="964" y="2196"/>
                  </a:lnTo>
                  <a:lnTo>
                    <a:pt x="941" y="2139"/>
                  </a:lnTo>
                  <a:lnTo>
                    <a:pt x="920" y="2086"/>
                  </a:lnTo>
                  <a:lnTo>
                    <a:pt x="899" y="2037"/>
                  </a:lnTo>
                  <a:lnTo>
                    <a:pt x="880" y="1990"/>
                  </a:lnTo>
                  <a:lnTo>
                    <a:pt x="861" y="1946"/>
                  </a:lnTo>
                  <a:lnTo>
                    <a:pt x="843" y="1903"/>
                  </a:lnTo>
                  <a:lnTo>
                    <a:pt x="826" y="1861"/>
                  </a:lnTo>
                  <a:lnTo>
                    <a:pt x="809" y="1819"/>
                  </a:lnTo>
                  <a:lnTo>
                    <a:pt x="792" y="1778"/>
                  </a:lnTo>
                  <a:lnTo>
                    <a:pt x="774" y="1734"/>
                  </a:lnTo>
                  <a:lnTo>
                    <a:pt x="756" y="1691"/>
                  </a:lnTo>
                  <a:lnTo>
                    <a:pt x="737" y="1645"/>
                  </a:lnTo>
                  <a:lnTo>
                    <a:pt x="718" y="1596"/>
                  </a:lnTo>
                  <a:lnTo>
                    <a:pt x="696" y="1545"/>
                  </a:lnTo>
                  <a:lnTo>
                    <a:pt x="673" y="1490"/>
                  </a:lnTo>
                  <a:lnTo>
                    <a:pt x="648" y="1430"/>
                  </a:lnTo>
                  <a:lnTo>
                    <a:pt x="622" y="1365"/>
                  </a:lnTo>
                  <a:lnTo>
                    <a:pt x="593" y="1296"/>
                  </a:lnTo>
                  <a:lnTo>
                    <a:pt x="562" y="1220"/>
                  </a:lnTo>
                  <a:lnTo>
                    <a:pt x="528" y="1138"/>
                  </a:lnTo>
                  <a:lnTo>
                    <a:pt x="490" y="1047"/>
                  </a:lnTo>
                  <a:lnTo>
                    <a:pt x="450" y="950"/>
                  </a:lnTo>
                  <a:lnTo>
                    <a:pt x="407" y="843"/>
                  </a:lnTo>
                  <a:lnTo>
                    <a:pt x="359" y="730"/>
                  </a:lnTo>
                  <a:lnTo>
                    <a:pt x="308" y="605"/>
                  </a:lnTo>
                  <a:lnTo>
                    <a:pt x="251" y="470"/>
                  </a:lnTo>
                  <a:lnTo>
                    <a:pt x="192" y="325"/>
                  </a:lnTo>
                  <a:lnTo>
                    <a:pt x="127" y="169"/>
                  </a:lnTo>
                  <a:lnTo>
                    <a:pt x="58" y="0"/>
                  </a:lnTo>
                  <a:close/>
                </a:path>
              </a:pathLst>
            </a:custGeom>
            <a:solidFill>
              <a:srgbClr val="C4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58" name="Freeform 556"/>
            <p:cNvSpPr/>
            <p:nvPr/>
          </p:nvSpPr>
          <p:spPr bwMode="auto">
            <a:xfrm>
              <a:off x="1133" y="3302"/>
              <a:ext cx="46" cy="134"/>
            </a:xfrm>
            <a:custGeom>
              <a:avLst/>
              <a:gdLst>
                <a:gd name="T0" fmla="*/ 0 w 1017"/>
                <a:gd name="T1" fmla="*/ 0 h 2414"/>
                <a:gd name="T2" fmla="*/ 0 w 1017"/>
                <a:gd name="T3" fmla="*/ 0 h 2414"/>
                <a:gd name="T4" fmla="*/ 0 w 1017"/>
                <a:gd name="T5" fmla="*/ 0 h 2414"/>
                <a:gd name="T6" fmla="*/ 0 w 1017"/>
                <a:gd name="T7" fmla="*/ 0 h 2414"/>
                <a:gd name="T8" fmla="*/ 0 w 1017"/>
                <a:gd name="T9" fmla="*/ 0 h 2414"/>
                <a:gd name="T10" fmla="*/ 0 60000 65536"/>
                <a:gd name="T11" fmla="*/ 0 60000 65536"/>
                <a:gd name="T12" fmla="*/ 0 60000 65536"/>
                <a:gd name="T13" fmla="*/ 0 60000 65536"/>
                <a:gd name="T14" fmla="*/ 0 60000 65536"/>
                <a:gd name="T15" fmla="*/ 0 w 1017"/>
                <a:gd name="T16" fmla="*/ 0 h 2414"/>
                <a:gd name="T17" fmla="*/ 1017 w 1017"/>
                <a:gd name="T18" fmla="*/ 2414 h 2414"/>
              </a:gdLst>
              <a:ahLst/>
              <a:cxnLst>
                <a:cxn ang="T10">
                  <a:pos x="T0" y="T1"/>
                </a:cxn>
                <a:cxn ang="T11">
                  <a:pos x="T2" y="T3"/>
                </a:cxn>
                <a:cxn ang="T12">
                  <a:pos x="T4" y="T5"/>
                </a:cxn>
                <a:cxn ang="T13">
                  <a:pos x="T6" y="T7"/>
                </a:cxn>
                <a:cxn ang="T14">
                  <a:pos x="T8" y="T9"/>
                </a:cxn>
              </a:cxnLst>
              <a:rect l="T15" t="T16" r="T17" b="T18"/>
              <a:pathLst>
                <a:path w="1017" h="2414">
                  <a:moveTo>
                    <a:pt x="32" y="0"/>
                  </a:moveTo>
                  <a:lnTo>
                    <a:pt x="0" y="13"/>
                  </a:lnTo>
                  <a:lnTo>
                    <a:pt x="977" y="2414"/>
                  </a:lnTo>
                  <a:lnTo>
                    <a:pt x="1017" y="2396"/>
                  </a:lnTo>
                  <a:lnTo>
                    <a:pt x="32" y="0"/>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59" name="Freeform 557"/>
            <p:cNvSpPr/>
            <p:nvPr/>
          </p:nvSpPr>
          <p:spPr bwMode="auto">
            <a:xfrm>
              <a:off x="1132" y="3298"/>
              <a:ext cx="8" cy="6"/>
            </a:xfrm>
            <a:custGeom>
              <a:avLst/>
              <a:gdLst>
                <a:gd name="T0" fmla="*/ 0 w 173"/>
                <a:gd name="T1" fmla="*/ 0 h 95"/>
                <a:gd name="T2" fmla="*/ 0 w 173"/>
                <a:gd name="T3" fmla="*/ 0 h 95"/>
                <a:gd name="T4" fmla="*/ 0 w 173"/>
                <a:gd name="T5" fmla="*/ 0 h 95"/>
                <a:gd name="T6" fmla="*/ 0 w 173"/>
                <a:gd name="T7" fmla="*/ 0 h 95"/>
                <a:gd name="T8" fmla="*/ 0 w 173"/>
                <a:gd name="T9" fmla="*/ 0 h 95"/>
                <a:gd name="T10" fmla="*/ 0 60000 65536"/>
                <a:gd name="T11" fmla="*/ 0 60000 65536"/>
                <a:gd name="T12" fmla="*/ 0 60000 65536"/>
                <a:gd name="T13" fmla="*/ 0 60000 65536"/>
                <a:gd name="T14" fmla="*/ 0 60000 65536"/>
                <a:gd name="T15" fmla="*/ 0 w 173"/>
                <a:gd name="T16" fmla="*/ 0 h 95"/>
                <a:gd name="T17" fmla="*/ 173 w 173"/>
                <a:gd name="T18" fmla="*/ 95 h 95"/>
              </a:gdLst>
              <a:ahLst/>
              <a:cxnLst>
                <a:cxn ang="T10">
                  <a:pos x="T0" y="T1"/>
                </a:cxn>
                <a:cxn ang="T11">
                  <a:pos x="T2" y="T3"/>
                </a:cxn>
                <a:cxn ang="T12">
                  <a:pos x="T4" y="T5"/>
                </a:cxn>
                <a:cxn ang="T13">
                  <a:pos x="T6" y="T7"/>
                </a:cxn>
                <a:cxn ang="T14">
                  <a:pos x="T8" y="T9"/>
                </a:cxn>
              </a:cxnLst>
              <a:rect l="T15" t="T16" r="T17" b="T18"/>
              <a:pathLst>
                <a:path w="173" h="95">
                  <a:moveTo>
                    <a:pt x="173" y="20"/>
                  </a:moveTo>
                  <a:lnTo>
                    <a:pt x="7" y="95"/>
                  </a:lnTo>
                  <a:lnTo>
                    <a:pt x="0" y="75"/>
                  </a:lnTo>
                  <a:lnTo>
                    <a:pt x="166" y="0"/>
                  </a:lnTo>
                  <a:lnTo>
                    <a:pt x="173" y="20"/>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60" name="Freeform 558"/>
            <p:cNvSpPr/>
            <p:nvPr/>
          </p:nvSpPr>
          <p:spPr bwMode="auto">
            <a:xfrm>
              <a:off x="1130" y="3293"/>
              <a:ext cx="9" cy="10"/>
            </a:xfrm>
            <a:custGeom>
              <a:avLst/>
              <a:gdLst>
                <a:gd name="T0" fmla="*/ 0 w 200"/>
                <a:gd name="T1" fmla="*/ 0 h 179"/>
                <a:gd name="T2" fmla="*/ 0 w 200"/>
                <a:gd name="T3" fmla="*/ 0 h 179"/>
                <a:gd name="T4" fmla="*/ 0 w 200"/>
                <a:gd name="T5" fmla="*/ 0 h 179"/>
                <a:gd name="T6" fmla="*/ 0 w 200"/>
                <a:gd name="T7" fmla="*/ 0 h 179"/>
                <a:gd name="T8" fmla="*/ 0 w 200"/>
                <a:gd name="T9" fmla="*/ 0 h 179"/>
                <a:gd name="T10" fmla="*/ 0 w 200"/>
                <a:gd name="T11" fmla="*/ 0 h 179"/>
                <a:gd name="T12" fmla="*/ 0 60000 65536"/>
                <a:gd name="T13" fmla="*/ 0 60000 65536"/>
                <a:gd name="T14" fmla="*/ 0 60000 65536"/>
                <a:gd name="T15" fmla="*/ 0 60000 65536"/>
                <a:gd name="T16" fmla="*/ 0 60000 65536"/>
                <a:gd name="T17" fmla="*/ 0 60000 65536"/>
                <a:gd name="T18" fmla="*/ 0 w 200"/>
                <a:gd name="T19" fmla="*/ 0 h 179"/>
                <a:gd name="T20" fmla="*/ 200 w 200"/>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00" h="179">
                  <a:moveTo>
                    <a:pt x="200" y="106"/>
                  </a:moveTo>
                  <a:lnTo>
                    <a:pt x="33" y="179"/>
                  </a:lnTo>
                  <a:lnTo>
                    <a:pt x="0" y="100"/>
                  </a:lnTo>
                  <a:lnTo>
                    <a:pt x="58" y="0"/>
                  </a:lnTo>
                  <a:lnTo>
                    <a:pt x="168" y="26"/>
                  </a:lnTo>
                  <a:lnTo>
                    <a:pt x="200" y="106"/>
                  </a:lnTo>
                  <a:close/>
                </a:path>
              </a:pathLst>
            </a:custGeom>
            <a:solidFill>
              <a:srgbClr val="54595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61" name="Freeform 559"/>
            <p:cNvSpPr/>
            <p:nvPr/>
          </p:nvSpPr>
          <p:spPr bwMode="auto">
            <a:xfrm>
              <a:off x="1130" y="3293"/>
              <a:ext cx="8" cy="10"/>
            </a:xfrm>
            <a:custGeom>
              <a:avLst/>
              <a:gdLst>
                <a:gd name="T0" fmla="*/ 0 w 173"/>
                <a:gd name="T1" fmla="*/ 0 h 177"/>
                <a:gd name="T2" fmla="*/ 0 w 173"/>
                <a:gd name="T3" fmla="*/ 0 h 177"/>
                <a:gd name="T4" fmla="*/ 0 w 173"/>
                <a:gd name="T5" fmla="*/ 0 h 177"/>
                <a:gd name="T6" fmla="*/ 0 w 173"/>
                <a:gd name="T7" fmla="*/ 0 h 177"/>
                <a:gd name="T8" fmla="*/ 0 w 173"/>
                <a:gd name="T9" fmla="*/ 0 h 177"/>
                <a:gd name="T10" fmla="*/ 0 w 173"/>
                <a:gd name="T11" fmla="*/ 0 h 177"/>
                <a:gd name="T12" fmla="*/ 0 w 173"/>
                <a:gd name="T13" fmla="*/ 0 h 177"/>
                <a:gd name="T14" fmla="*/ 0 w 173"/>
                <a:gd name="T15" fmla="*/ 0 h 177"/>
                <a:gd name="T16" fmla="*/ 0 w 173"/>
                <a:gd name="T17" fmla="*/ 0 h 177"/>
                <a:gd name="T18" fmla="*/ 0 w 173"/>
                <a:gd name="T19" fmla="*/ 0 h 177"/>
                <a:gd name="T20" fmla="*/ 0 w 173"/>
                <a:gd name="T21" fmla="*/ 0 h 177"/>
                <a:gd name="T22" fmla="*/ 0 w 173"/>
                <a:gd name="T23" fmla="*/ 0 h 177"/>
                <a:gd name="T24" fmla="*/ 0 w 173"/>
                <a:gd name="T25" fmla="*/ 0 h 177"/>
                <a:gd name="T26" fmla="*/ 0 w 173"/>
                <a:gd name="T27" fmla="*/ 0 h 177"/>
                <a:gd name="T28" fmla="*/ 0 w 173"/>
                <a:gd name="T29" fmla="*/ 0 h 177"/>
                <a:gd name="T30" fmla="*/ 0 w 173"/>
                <a:gd name="T31" fmla="*/ 0 h 177"/>
                <a:gd name="T32" fmla="*/ 0 w 173"/>
                <a:gd name="T33" fmla="*/ 0 h 177"/>
                <a:gd name="T34" fmla="*/ 0 w 173"/>
                <a:gd name="T35" fmla="*/ 0 h 177"/>
                <a:gd name="T36" fmla="*/ 0 w 173"/>
                <a:gd name="T37" fmla="*/ 0 h 177"/>
                <a:gd name="T38" fmla="*/ 0 w 173"/>
                <a:gd name="T39" fmla="*/ 0 h 177"/>
                <a:gd name="T40" fmla="*/ 0 w 173"/>
                <a:gd name="T41" fmla="*/ 0 h 177"/>
                <a:gd name="T42" fmla="*/ 0 w 173"/>
                <a:gd name="T43" fmla="*/ 0 h 177"/>
                <a:gd name="T44" fmla="*/ 0 w 173"/>
                <a:gd name="T45" fmla="*/ 0 h 177"/>
                <a:gd name="T46" fmla="*/ 0 w 173"/>
                <a:gd name="T47" fmla="*/ 0 h 177"/>
                <a:gd name="T48" fmla="*/ 0 w 173"/>
                <a:gd name="T49" fmla="*/ 0 h 177"/>
                <a:gd name="T50" fmla="*/ 0 w 173"/>
                <a:gd name="T51" fmla="*/ 0 h 177"/>
                <a:gd name="T52" fmla="*/ 0 w 173"/>
                <a:gd name="T53" fmla="*/ 0 h 177"/>
                <a:gd name="T54" fmla="*/ 0 w 173"/>
                <a:gd name="T55" fmla="*/ 0 h 177"/>
                <a:gd name="T56" fmla="*/ 0 w 173"/>
                <a:gd name="T57" fmla="*/ 0 h 177"/>
                <a:gd name="T58" fmla="*/ 0 w 173"/>
                <a:gd name="T59" fmla="*/ 0 h 177"/>
                <a:gd name="T60" fmla="*/ 0 w 173"/>
                <a:gd name="T61" fmla="*/ 0 h 177"/>
                <a:gd name="T62" fmla="*/ 0 w 173"/>
                <a:gd name="T63" fmla="*/ 0 h 177"/>
                <a:gd name="T64" fmla="*/ 0 w 173"/>
                <a:gd name="T65" fmla="*/ 0 h 177"/>
                <a:gd name="T66" fmla="*/ 0 w 173"/>
                <a:gd name="T67" fmla="*/ 0 h 177"/>
                <a:gd name="T68" fmla="*/ 0 w 173"/>
                <a:gd name="T69" fmla="*/ 0 h 177"/>
                <a:gd name="T70" fmla="*/ 0 w 173"/>
                <a:gd name="T71" fmla="*/ 0 h 177"/>
                <a:gd name="T72" fmla="*/ 0 w 173"/>
                <a:gd name="T73" fmla="*/ 0 h 177"/>
                <a:gd name="T74" fmla="*/ 0 w 173"/>
                <a:gd name="T75" fmla="*/ 0 h 177"/>
                <a:gd name="T76" fmla="*/ 0 w 173"/>
                <a:gd name="T77" fmla="*/ 0 h 177"/>
                <a:gd name="T78" fmla="*/ 0 w 173"/>
                <a:gd name="T79" fmla="*/ 0 h 177"/>
                <a:gd name="T80" fmla="*/ 0 w 173"/>
                <a:gd name="T81" fmla="*/ 0 h 1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3"/>
                <a:gd name="T124" fmla="*/ 0 h 177"/>
                <a:gd name="T125" fmla="*/ 173 w 173"/>
                <a:gd name="T126" fmla="*/ 177 h 17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3" h="177">
                  <a:moveTo>
                    <a:pt x="173" y="116"/>
                  </a:moveTo>
                  <a:lnTo>
                    <a:pt x="159" y="122"/>
                  </a:lnTo>
                  <a:lnTo>
                    <a:pt x="147" y="126"/>
                  </a:lnTo>
                  <a:lnTo>
                    <a:pt x="137" y="131"/>
                  </a:lnTo>
                  <a:lnTo>
                    <a:pt x="127" y="135"/>
                  </a:lnTo>
                  <a:lnTo>
                    <a:pt x="114" y="141"/>
                  </a:lnTo>
                  <a:lnTo>
                    <a:pt x="94" y="150"/>
                  </a:lnTo>
                  <a:lnTo>
                    <a:pt x="69" y="161"/>
                  </a:lnTo>
                  <a:lnTo>
                    <a:pt x="33" y="177"/>
                  </a:lnTo>
                  <a:lnTo>
                    <a:pt x="30" y="168"/>
                  </a:lnTo>
                  <a:lnTo>
                    <a:pt x="27" y="161"/>
                  </a:lnTo>
                  <a:lnTo>
                    <a:pt x="25" y="156"/>
                  </a:lnTo>
                  <a:lnTo>
                    <a:pt x="23" y="150"/>
                  </a:lnTo>
                  <a:lnTo>
                    <a:pt x="20" y="141"/>
                  </a:lnTo>
                  <a:lnTo>
                    <a:pt x="16" y="131"/>
                  </a:lnTo>
                  <a:lnTo>
                    <a:pt x="9" y="117"/>
                  </a:lnTo>
                  <a:lnTo>
                    <a:pt x="0" y="97"/>
                  </a:lnTo>
                  <a:lnTo>
                    <a:pt x="7" y="86"/>
                  </a:lnTo>
                  <a:lnTo>
                    <a:pt x="11" y="78"/>
                  </a:lnTo>
                  <a:lnTo>
                    <a:pt x="15" y="70"/>
                  </a:lnTo>
                  <a:lnTo>
                    <a:pt x="19" y="63"/>
                  </a:lnTo>
                  <a:lnTo>
                    <a:pt x="24" y="54"/>
                  </a:lnTo>
                  <a:lnTo>
                    <a:pt x="31" y="41"/>
                  </a:lnTo>
                  <a:lnTo>
                    <a:pt x="40" y="24"/>
                  </a:lnTo>
                  <a:lnTo>
                    <a:pt x="52" y="0"/>
                  </a:lnTo>
                  <a:lnTo>
                    <a:pt x="63" y="3"/>
                  </a:lnTo>
                  <a:lnTo>
                    <a:pt x="70" y="6"/>
                  </a:lnTo>
                  <a:lnTo>
                    <a:pt x="76" y="8"/>
                  </a:lnTo>
                  <a:lnTo>
                    <a:pt x="83" y="11"/>
                  </a:lnTo>
                  <a:lnTo>
                    <a:pt x="91" y="15"/>
                  </a:lnTo>
                  <a:lnTo>
                    <a:pt x="102" y="20"/>
                  </a:lnTo>
                  <a:lnTo>
                    <a:pt x="119" y="27"/>
                  </a:lnTo>
                  <a:lnTo>
                    <a:pt x="140" y="37"/>
                  </a:lnTo>
                  <a:lnTo>
                    <a:pt x="144" y="44"/>
                  </a:lnTo>
                  <a:lnTo>
                    <a:pt x="146" y="50"/>
                  </a:lnTo>
                  <a:lnTo>
                    <a:pt x="149" y="56"/>
                  </a:lnTo>
                  <a:lnTo>
                    <a:pt x="151" y="61"/>
                  </a:lnTo>
                  <a:lnTo>
                    <a:pt x="154" y="69"/>
                  </a:lnTo>
                  <a:lnTo>
                    <a:pt x="159" y="80"/>
                  </a:lnTo>
                  <a:lnTo>
                    <a:pt x="165" y="95"/>
                  </a:lnTo>
                  <a:lnTo>
                    <a:pt x="173" y="116"/>
                  </a:lnTo>
                  <a:close/>
                </a:path>
              </a:pathLst>
            </a:custGeom>
            <a:solidFill>
              <a:srgbClr val="70757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62" name="Freeform 560"/>
            <p:cNvSpPr/>
            <p:nvPr/>
          </p:nvSpPr>
          <p:spPr bwMode="auto">
            <a:xfrm>
              <a:off x="1131" y="3293"/>
              <a:ext cx="6" cy="9"/>
            </a:xfrm>
            <a:custGeom>
              <a:avLst/>
              <a:gdLst>
                <a:gd name="T0" fmla="*/ 0 w 142"/>
                <a:gd name="T1" fmla="*/ 0 h 175"/>
                <a:gd name="T2" fmla="*/ 0 w 142"/>
                <a:gd name="T3" fmla="*/ 0 h 175"/>
                <a:gd name="T4" fmla="*/ 0 w 142"/>
                <a:gd name="T5" fmla="*/ 0 h 175"/>
                <a:gd name="T6" fmla="*/ 0 w 142"/>
                <a:gd name="T7" fmla="*/ 0 h 175"/>
                <a:gd name="T8" fmla="*/ 0 w 142"/>
                <a:gd name="T9" fmla="*/ 0 h 175"/>
                <a:gd name="T10" fmla="*/ 0 w 142"/>
                <a:gd name="T11" fmla="*/ 0 h 175"/>
                <a:gd name="T12" fmla="*/ 0 w 142"/>
                <a:gd name="T13" fmla="*/ 0 h 175"/>
                <a:gd name="T14" fmla="*/ 0 w 142"/>
                <a:gd name="T15" fmla="*/ 0 h 175"/>
                <a:gd name="T16" fmla="*/ 0 w 142"/>
                <a:gd name="T17" fmla="*/ 0 h 175"/>
                <a:gd name="T18" fmla="*/ 0 w 142"/>
                <a:gd name="T19" fmla="*/ 0 h 175"/>
                <a:gd name="T20" fmla="*/ 0 w 142"/>
                <a:gd name="T21" fmla="*/ 0 h 175"/>
                <a:gd name="T22" fmla="*/ 0 w 142"/>
                <a:gd name="T23" fmla="*/ 0 h 175"/>
                <a:gd name="T24" fmla="*/ 0 w 142"/>
                <a:gd name="T25" fmla="*/ 0 h 175"/>
                <a:gd name="T26" fmla="*/ 0 w 142"/>
                <a:gd name="T27" fmla="*/ 0 h 175"/>
                <a:gd name="T28" fmla="*/ 0 w 142"/>
                <a:gd name="T29" fmla="*/ 0 h 175"/>
                <a:gd name="T30" fmla="*/ 0 w 142"/>
                <a:gd name="T31" fmla="*/ 0 h 175"/>
                <a:gd name="T32" fmla="*/ 0 w 142"/>
                <a:gd name="T33" fmla="*/ 0 h 175"/>
                <a:gd name="T34" fmla="*/ 0 w 142"/>
                <a:gd name="T35" fmla="*/ 0 h 175"/>
                <a:gd name="T36" fmla="*/ 0 w 142"/>
                <a:gd name="T37" fmla="*/ 0 h 175"/>
                <a:gd name="T38" fmla="*/ 0 w 142"/>
                <a:gd name="T39" fmla="*/ 0 h 175"/>
                <a:gd name="T40" fmla="*/ 0 w 142"/>
                <a:gd name="T41" fmla="*/ 0 h 175"/>
                <a:gd name="T42" fmla="*/ 0 w 142"/>
                <a:gd name="T43" fmla="*/ 0 h 175"/>
                <a:gd name="T44" fmla="*/ 0 w 142"/>
                <a:gd name="T45" fmla="*/ 0 h 175"/>
                <a:gd name="T46" fmla="*/ 0 w 142"/>
                <a:gd name="T47" fmla="*/ 0 h 175"/>
                <a:gd name="T48" fmla="*/ 0 w 142"/>
                <a:gd name="T49" fmla="*/ 0 h 175"/>
                <a:gd name="T50" fmla="*/ 0 w 142"/>
                <a:gd name="T51" fmla="*/ 0 h 175"/>
                <a:gd name="T52" fmla="*/ 0 w 142"/>
                <a:gd name="T53" fmla="*/ 0 h 175"/>
                <a:gd name="T54" fmla="*/ 0 w 142"/>
                <a:gd name="T55" fmla="*/ 0 h 175"/>
                <a:gd name="T56" fmla="*/ 0 w 142"/>
                <a:gd name="T57" fmla="*/ 0 h 175"/>
                <a:gd name="T58" fmla="*/ 0 w 142"/>
                <a:gd name="T59" fmla="*/ 0 h 175"/>
                <a:gd name="T60" fmla="*/ 0 w 142"/>
                <a:gd name="T61" fmla="*/ 0 h 175"/>
                <a:gd name="T62" fmla="*/ 0 w 142"/>
                <a:gd name="T63" fmla="*/ 0 h 175"/>
                <a:gd name="T64" fmla="*/ 0 w 142"/>
                <a:gd name="T65" fmla="*/ 0 h 175"/>
                <a:gd name="T66" fmla="*/ 0 w 142"/>
                <a:gd name="T67" fmla="*/ 0 h 175"/>
                <a:gd name="T68" fmla="*/ 0 w 142"/>
                <a:gd name="T69" fmla="*/ 0 h 175"/>
                <a:gd name="T70" fmla="*/ 0 w 142"/>
                <a:gd name="T71" fmla="*/ 0 h 175"/>
                <a:gd name="T72" fmla="*/ 0 w 142"/>
                <a:gd name="T73" fmla="*/ 0 h 175"/>
                <a:gd name="T74" fmla="*/ 0 w 142"/>
                <a:gd name="T75" fmla="*/ 0 h 175"/>
                <a:gd name="T76" fmla="*/ 0 w 142"/>
                <a:gd name="T77" fmla="*/ 0 h 175"/>
                <a:gd name="T78" fmla="*/ 0 w 142"/>
                <a:gd name="T79" fmla="*/ 0 h 175"/>
                <a:gd name="T80" fmla="*/ 0 w 142"/>
                <a:gd name="T81" fmla="*/ 0 h 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175"/>
                <a:gd name="T125" fmla="*/ 142 w 142"/>
                <a:gd name="T126" fmla="*/ 175 h 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175">
                  <a:moveTo>
                    <a:pt x="142" y="126"/>
                  </a:moveTo>
                  <a:lnTo>
                    <a:pt x="131" y="131"/>
                  </a:lnTo>
                  <a:lnTo>
                    <a:pt x="122" y="135"/>
                  </a:lnTo>
                  <a:lnTo>
                    <a:pt x="115" y="137"/>
                  </a:lnTo>
                  <a:lnTo>
                    <a:pt x="107" y="141"/>
                  </a:lnTo>
                  <a:lnTo>
                    <a:pt x="96" y="145"/>
                  </a:lnTo>
                  <a:lnTo>
                    <a:pt x="81" y="152"/>
                  </a:lnTo>
                  <a:lnTo>
                    <a:pt x="61" y="161"/>
                  </a:lnTo>
                  <a:lnTo>
                    <a:pt x="32" y="175"/>
                  </a:lnTo>
                  <a:lnTo>
                    <a:pt x="29" y="165"/>
                  </a:lnTo>
                  <a:lnTo>
                    <a:pt x="26" y="159"/>
                  </a:lnTo>
                  <a:lnTo>
                    <a:pt x="24" y="153"/>
                  </a:lnTo>
                  <a:lnTo>
                    <a:pt x="22" y="146"/>
                  </a:lnTo>
                  <a:lnTo>
                    <a:pt x="19" y="139"/>
                  </a:lnTo>
                  <a:lnTo>
                    <a:pt x="15" y="128"/>
                  </a:lnTo>
                  <a:lnTo>
                    <a:pt x="8" y="114"/>
                  </a:lnTo>
                  <a:lnTo>
                    <a:pt x="0" y="95"/>
                  </a:lnTo>
                  <a:lnTo>
                    <a:pt x="5" y="84"/>
                  </a:lnTo>
                  <a:lnTo>
                    <a:pt x="9" y="76"/>
                  </a:lnTo>
                  <a:lnTo>
                    <a:pt x="12" y="68"/>
                  </a:lnTo>
                  <a:lnTo>
                    <a:pt x="16" y="61"/>
                  </a:lnTo>
                  <a:lnTo>
                    <a:pt x="20" y="53"/>
                  </a:lnTo>
                  <a:lnTo>
                    <a:pt x="26" y="40"/>
                  </a:lnTo>
                  <a:lnTo>
                    <a:pt x="34" y="23"/>
                  </a:lnTo>
                  <a:lnTo>
                    <a:pt x="45" y="0"/>
                  </a:lnTo>
                  <a:lnTo>
                    <a:pt x="53" y="4"/>
                  </a:lnTo>
                  <a:lnTo>
                    <a:pt x="59" y="8"/>
                  </a:lnTo>
                  <a:lnTo>
                    <a:pt x="63" y="11"/>
                  </a:lnTo>
                  <a:lnTo>
                    <a:pt x="68" y="15"/>
                  </a:lnTo>
                  <a:lnTo>
                    <a:pt x="74" y="19"/>
                  </a:lnTo>
                  <a:lnTo>
                    <a:pt x="83" y="25"/>
                  </a:lnTo>
                  <a:lnTo>
                    <a:pt x="94" y="34"/>
                  </a:lnTo>
                  <a:lnTo>
                    <a:pt x="111" y="46"/>
                  </a:lnTo>
                  <a:lnTo>
                    <a:pt x="115" y="55"/>
                  </a:lnTo>
                  <a:lnTo>
                    <a:pt x="117" y="60"/>
                  </a:lnTo>
                  <a:lnTo>
                    <a:pt x="120" y="65"/>
                  </a:lnTo>
                  <a:lnTo>
                    <a:pt x="122" y="71"/>
                  </a:lnTo>
                  <a:lnTo>
                    <a:pt x="125" y="79"/>
                  </a:lnTo>
                  <a:lnTo>
                    <a:pt x="129" y="89"/>
                  </a:lnTo>
                  <a:lnTo>
                    <a:pt x="135" y="105"/>
                  </a:lnTo>
                  <a:lnTo>
                    <a:pt x="142" y="126"/>
                  </a:lnTo>
                  <a:close/>
                </a:path>
              </a:pathLst>
            </a:custGeom>
            <a:solidFill>
              <a:srgbClr val="8C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63" name="Freeform 561"/>
            <p:cNvSpPr/>
            <p:nvPr/>
          </p:nvSpPr>
          <p:spPr bwMode="auto">
            <a:xfrm>
              <a:off x="1131" y="3293"/>
              <a:ext cx="5" cy="9"/>
            </a:xfrm>
            <a:custGeom>
              <a:avLst/>
              <a:gdLst>
                <a:gd name="T0" fmla="*/ 0 w 116"/>
                <a:gd name="T1" fmla="*/ 0 h 172"/>
                <a:gd name="T2" fmla="*/ 0 w 116"/>
                <a:gd name="T3" fmla="*/ 0 h 172"/>
                <a:gd name="T4" fmla="*/ 0 w 116"/>
                <a:gd name="T5" fmla="*/ 0 h 172"/>
                <a:gd name="T6" fmla="*/ 0 w 116"/>
                <a:gd name="T7" fmla="*/ 0 h 172"/>
                <a:gd name="T8" fmla="*/ 0 w 116"/>
                <a:gd name="T9" fmla="*/ 0 h 172"/>
                <a:gd name="T10" fmla="*/ 0 w 116"/>
                <a:gd name="T11" fmla="*/ 0 h 172"/>
                <a:gd name="T12" fmla="*/ 0 w 116"/>
                <a:gd name="T13" fmla="*/ 0 h 172"/>
                <a:gd name="T14" fmla="*/ 0 w 116"/>
                <a:gd name="T15" fmla="*/ 0 h 172"/>
                <a:gd name="T16" fmla="*/ 0 w 116"/>
                <a:gd name="T17" fmla="*/ 0 h 172"/>
                <a:gd name="T18" fmla="*/ 0 w 116"/>
                <a:gd name="T19" fmla="*/ 0 h 172"/>
                <a:gd name="T20" fmla="*/ 0 w 116"/>
                <a:gd name="T21" fmla="*/ 0 h 172"/>
                <a:gd name="T22" fmla="*/ 0 w 116"/>
                <a:gd name="T23" fmla="*/ 0 h 172"/>
                <a:gd name="T24" fmla="*/ 0 w 116"/>
                <a:gd name="T25" fmla="*/ 0 h 172"/>
                <a:gd name="T26" fmla="*/ 0 w 116"/>
                <a:gd name="T27" fmla="*/ 0 h 172"/>
                <a:gd name="T28" fmla="*/ 0 w 116"/>
                <a:gd name="T29" fmla="*/ 0 h 172"/>
                <a:gd name="T30" fmla="*/ 0 w 116"/>
                <a:gd name="T31" fmla="*/ 0 h 172"/>
                <a:gd name="T32" fmla="*/ 0 w 116"/>
                <a:gd name="T33" fmla="*/ 0 h 172"/>
                <a:gd name="T34" fmla="*/ 0 w 116"/>
                <a:gd name="T35" fmla="*/ 0 h 172"/>
                <a:gd name="T36" fmla="*/ 0 w 116"/>
                <a:gd name="T37" fmla="*/ 0 h 172"/>
                <a:gd name="T38" fmla="*/ 0 w 116"/>
                <a:gd name="T39" fmla="*/ 0 h 172"/>
                <a:gd name="T40" fmla="*/ 0 w 116"/>
                <a:gd name="T41" fmla="*/ 0 h 172"/>
                <a:gd name="T42" fmla="*/ 0 w 116"/>
                <a:gd name="T43" fmla="*/ 0 h 172"/>
                <a:gd name="T44" fmla="*/ 0 w 116"/>
                <a:gd name="T45" fmla="*/ 0 h 172"/>
                <a:gd name="T46" fmla="*/ 0 w 116"/>
                <a:gd name="T47" fmla="*/ 0 h 172"/>
                <a:gd name="T48" fmla="*/ 0 w 116"/>
                <a:gd name="T49" fmla="*/ 0 h 172"/>
                <a:gd name="T50" fmla="*/ 0 w 116"/>
                <a:gd name="T51" fmla="*/ 0 h 172"/>
                <a:gd name="T52" fmla="*/ 0 w 116"/>
                <a:gd name="T53" fmla="*/ 0 h 172"/>
                <a:gd name="T54" fmla="*/ 0 w 116"/>
                <a:gd name="T55" fmla="*/ 0 h 172"/>
                <a:gd name="T56" fmla="*/ 0 w 116"/>
                <a:gd name="T57" fmla="*/ 0 h 172"/>
                <a:gd name="T58" fmla="*/ 0 w 116"/>
                <a:gd name="T59" fmla="*/ 0 h 172"/>
                <a:gd name="T60" fmla="*/ 0 w 116"/>
                <a:gd name="T61" fmla="*/ 0 h 172"/>
                <a:gd name="T62" fmla="*/ 0 w 116"/>
                <a:gd name="T63" fmla="*/ 0 h 172"/>
                <a:gd name="T64" fmla="*/ 0 w 116"/>
                <a:gd name="T65" fmla="*/ 0 h 172"/>
                <a:gd name="T66" fmla="*/ 0 w 116"/>
                <a:gd name="T67" fmla="*/ 0 h 172"/>
                <a:gd name="T68" fmla="*/ 0 w 116"/>
                <a:gd name="T69" fmla="*/ 0 h 172"/>
                <a:gd name="T70" fmla="*/ 0 w 116"/>
                <a:gd name="T71" fmla="*/ 0 h 172"/>
                <a:gd name="T72" fmla="*/ 0 w 116"/>
                <a:gd name="T73" fmla="*/ 0 h 172"/>
                <a:gd name="T74" fmla="*/ 0 w 116"/>
                <a:gd name="T75" fmla="*/ 0 h 172"/>
                <a:gd name="T76" fmla="*/ 0 w 116"/>
                <a:gd name="T77" fmla="*/ 0 h 172"/>
                <a:gd name="T78" fmla="*/ 0 w 116"/>
                <a:gd name="T79" fmla="*/ 0 h 172"/>
                <a:gd name="T80" fmla="*/ 0 w 116"/>
                <a:gd name="T81" fmla="*/ 0 h 1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6"/>
                <a:gd name="T124" fmla="*/ 0 h 172"/>
                <a:gd name="T125" fmla="*/ 116 w 116"/>
                <a:gd name="T126" fmla="*/ 172 h 1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6" h="172">
                  <a:moveTo>
                    <a:pt x="116" y="136"/>
                  </a:moveTo>
                  <a:lnTo>
                    <a:pt x="107" y="139"/>
                  </a:lnTo>
                  <a:lnTo>
                    <a:pt x="101" y="141"/>
                  </a:lnTo>
                  <a:lnTo>
                    <a:pt x="95" y="144"/>
                  </a:lnTo>
                  <a:lnTo>
                    <a:pt x="88" y="146"/>
                  </a:lnTo>
                  <a:lnTo>
                    <a:pt x="80" y="150"/>
                  </a:lnTo>
                  <a:lnTo>
                    <a:pt x="69" y="155"/>
                  </a:lnTo>
                  <a:lnTo>
                    <a:pt x="54" y="162"/>
                  </a:lnTo>
                  <a:lnTo>
                    <a:pt x="32" y="172"/>
                  </a:lnTo>
                  <a:lnTo>
                    <a:pt x="29" y="163"/>
                  </a:lnTo>
                  <a:lnTo>
                    <a:pt x="26" y="156"/>
                  </a:lnTo>
                  <a:lnTo>
                    <a:pt x="24" y="151"/>
                  </a:lnTo>
                  <a:lnTo>
                    <a:pt x="22" y="144"/>
                  </a:lnTo>
                  <a:lnTo>
                    <a:pt x="19" y="136"/>
                  </a:lnTo>
                  <a:lnTo>
                    <a:pt x="15" y="126"/>
                  </a:lnTo>
                  <a:lnTo>
                    <a:pt x="8" y="112"/>
                  </a:lnTo>
                  <a:lnTo>
                    <a:pt x="0" y="93"/>
                  </a:lnTo>
                  <a:lnTo>
                    <a:pt x="5" y="82"/>
                  </a:lnTo>
                  <a:lnTo>
                    <a:pt x="8" y="74"/>
                  </a:lnTo>
                  <a:lnTo>
                    <a:pt x="11" y="67"/>
                  </a:lnTo>
                  <a:lnTo>
                    <a:pt x="14" y="60"/>
                  </a:lnTo>
                  <a:lnTo>
                    <a:pt x="18" y="51"/>
                  </a:lnTo>
                  <a:lnTo>
                    <a:pt x="23" y="39"/>
                  </a:lnTo>
                  <a:lnTo>
                    <a:pt x="31" y="22"/>
                  </a:lnTo>
                  <a:lnTo>
                    <a:pt x="40" y="0"/>
                  </a:lnTo>
                  <a:lnTo>
                    <a:pt x="46" y="5"/>
                  </a:lnTo>
                  <a:lnTo>
                    <a:pt x="50" y="9"/>
                  </a:lnTo>
                  <a:lnTo>
                    <a:pt x="53" y="14"/>
                  </a:lnTo>
                  <a:lnTo>
                    <a:pt x="56" y="18"/>
                  </a:lnTo>
                  <a:lnTo>
                    <a:pt x="60" y="23"/>
                  </a:lnTo>
                  <a:lnTo>
                    <a:pt x="65" y="30"/>
                  </a:lnTo>
                  <a:lnTo>
                    <a:pt x="73" y="41"/>
                  </a:lnTo>
                  <a:lnTo>
                    <a:pt x="83" y="56"/>
                  </a:lnTo>
                  <a:lnTo>
                    <a:pt x="87" y="64"/>
                  </a:lnTo>
                  <a:lnTo>
                    <a:pt x="89" y="69"/>
                  </a:lnTo>
                  <a:lnTo>
                    <a:pt x="92" y="75"/>
                  </a:lnTo>
                  <a:lnTo>
                    <a:pt x="95" y="81"/>
                  </a:lnTo>
                  <a:lnTo>
                    <a:pt x="98" y="88"/>
                  </a:lnTo>
                  <a:lnTo>
                    <a:pt x="102" y="99"/>
                  </a:lnTo>
                  <a:lnTo>
                    <a:pt x="108" y="115"/>
                  </a:lnTo>
                  <a:lnTo>
                    <a:pt x="116" y="136"/>
                  </a:lnTo>
                  <a:close/>
                </a:path>
              </a:pathLst>
            </a:custGeom>
            <a:solidFill>
              <a:srgbClr val="A8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64" name="Freeform 562"/>
            <p:cNvSpPr/>
            <p:nvPr/>
          </p:nvSpPr>
          <p:spPr bwMode="auto">
            <a:xfrm>
              <a:off x="1131" y="3293"/>
              <a:ext cx="4" cy="9"/>
            </a:xfrm>
            <a:custGeom>
              <a:avLst/>
              <a:gdLst>
                <a:gd name="T0" fmla="*/ 0 w 88"/>
                <a:gd name="T1" fmla="*/ 0 h 170"/>
                <a:gd name="T2" fmla="*/ 0 w 88"/>
                <a:gd name="T3" fmla="*/ 0 h 170"/>
                <a:gd name="T4" fmla="*/ 0 w 88"/>
                <a:gd name="T5" fmla="*/ 0 h 170"/>
                <a:gd name="T6" fmla="*/ 0 w 88"/>
                <a:gd name="T7" fmla="*/ 0 h 170"/>
                <a:gd name="T8" fmla="*/ 0 w 88"/>
                <a:gd name="T9" fmla="*/ 0 h 170"/>
                <a:gd name="T10" fmla="*/ 0 w 88"/>
                <a:gd name="T11" fmla="*/ 0 h 170"/>
                <a:gd name="T12" fmla="*/ 0 w 88"/>
                <a:gd name="T13" fmla="*/ 0 h 170"/>
                <a:gd name="T14" fmla="*/ 0 w 88"/>
                <a:gd name="T15" fmla="*/ 0 h 170"/>
                <a:gd name="T16" fmla="*/ 0 w 88"/>
                <a:gd name="T17" fmla="*/ 0 h 170"/>
                <a:gd name="T18" fmla="*/ 0 w 88"/>
                <a:gd name="T19" fmla="*/ 0 h 170"/>
                <a:gd name="T20" fmla="*/ 0 w 88"/>
                <a:gd name="T21" fmla="*/ 0 h 170"/>
                <a:gd name="T22" fmla="*/ 0 w 88"/>
                <a:gd name="T23" fmla="*/ 0 h 170"/>
                <a:gd name="T24" fmla="*/ 0 w 88"/>
                <a:gd name="T25" fmla="*/ 0 h 170"/>
                <a:gd name="T26" fmla="*/ 0 w 88"/>
                <a:gd name="T27" fmla="*/ 0 h 170"/>
                <a:gd name="T28" fmla="*/ 0 w 88"/>
                <a:gd name="T29" fmla="*/ 0 h 170"/>
                <a:gd name="T30" fmla="*/ 0 w 88"/>
                <a:gd name="T31" fmla="*/ 0 h 170"/>
                <a:gd name="T32" fmla="*/ 0 w 88"/>
                <a:gd name="T33" fmla="*/ 0 h 170"/>
                <a:gd name="T34" fmla="*/ 0 w 88"/>
                <a:gd name="T35" fmla="*/ 0 h 170"/>
                <a:gd name="T36" fmla="*/ 0 w 88"/>
                <a:gd name="T37" fmla="*/ 0 h 170"/>
                <a:gd name="T38" fmla="*/ 0 w 88"/>
                <a:gd name="T39" fmla="*/ 0 h 170"/>
                <a:gd name="T40" fmla="*/ 0 w 88"/>
                <a:gd name="T41" fmla="*/ 0 h 170"/>
                <a:gd name="T42" fmla="*/ 0 w 88"/>
                <a:gd name="T43" fmla="*/ 0 h 170"/>
                <a:gd name="T44" fmla="*/ 0 w 88"/>
                <a:gd name="T45" fmla="*/ 0 h 170"/>
                <a:gd name="T46" fmla="*/ 0 w 88"/>
                <a:gd name="T47" fmla="*/ 0 h 170"/>
                <a:gd name="T48" fmla="*/ 0 w 88"/>
                <a:gd name="T49" fmla="*/ 0 h 170"/>
                <a:gd name="T50" fmla="*/ 0 w 88"/>
                <a:gd name="T51" fmla="*/ 0 h 170"/>
                <a:gd name="T52" fmla="*/ 0 w 88"/>
                <a:gd name="T53" fmla="*/ 0 h 170"/>
                <a:gd name="T54" fmla="*/ 0 w 88"/>
                <a:gd name="T55" fmla="*/ 0 h 170"/>
                <a:gd name="T56" fmla="*/ 0 w 88"/>
                <a:gd name="T57" fmla="*/ 0 h 170"/>
                <a:gd name="T58" fmla="*/ 0 w 88"/>
                <a:gd name="T59" fmla="*/ 0 h 170"/>
                <a:gd name="T60" fmla="*/ 0 w 88"/>
                <a:gd name="T61" fmla="*/ 0 h 170"/>
                <a:gd name="T62" fmla="*/ 0 w 88"/>
                <a:gd name="T63" fmla="*/ 0 h 170"/>
                <a:gd name="T64" fmla="*/ 0 w 88"/>
                <a:gd name="T65" fmla="*/ 0 h 170"/>
                <a:gd name="T66" fmla="*/ 0 w 88"/>
                <a:gd name="T67" fmla="*/ 0 h 170"/>
                <a:gd name="T68" fmla="*/ 0 w 88"/>
                <a:gd name="T69" fmla="*/ 0 h 170"/>
                <a:gd name="T70" fmla="*/ 0 w 88"/>
                <a:gd name="T71" fmla="*/ 0 h 170"/>
                <a:gd name="T72" fmla="*/ 0 w 88"/>
                <a:gd name="T73" fmla="*/ 0 h 1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
                <a:gd name="T112" fmla="*/ 0 h 170"/>
                <a:gd name="T113" fmla="*/ 88 w 88"/>
                <a:gd name="T114" fmla="*/ 170 h 1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 h="170">
                  <a:moveTo>
                    <a:pt x="88" y="145"/>
                  </a:moveTo>
                  <a:lnTo>
                    <a:pt x="81" y="147"/>
                  </a:lnTo>
                  <a:lnTo>
                    <a:pt x="77" y="150"/>
                  </a:lnTo>
                  <a:lnTo>
                    <a:pt x="73" y="151"/>
                  </a:lnTo>
                  <a:lnTo>
                    <a:pt x="69" y="153"/>
                  </a:lnTo>
                  <a:lnTo>
                    <a:pt x="64" y="155"/>
                  </a:lnTo>
                  <a:lnTo>
                    <a:pt x="57" y="158"/>
                  </a:lnTo>
                  <a:lnTo>
                    <a:pt x="47" y="163"/>
                  </a:lnTo>
                  <a:lnTo>
                    <a:pt x="32" y="170"/>
                  </a:lnTo>
                  <a:lnTo>
                    <a:pt x="29" y="161"/>
                  </a:lnTo>
                  <a:lnTo>
                    <a:pt x="26" y="154"/>
                  </a:lnTo>
                  <a:lnTo>
                    <a:pt x="24" y="148"/>
                  </a:lnTo>
                  <a:lnTo>
                    <a:pt x="22" y="142"/>
                  </a:lnTo>
                  <a:lnTo>
                    <a:pt x="19" y="134"/>
                  </a:lnTo>
                  <a:lnTo>
                    <a:pt x="15" y="123"/>
                  </a:lnTo>
                  <a:lnTo>
                    <a:pt x="8" y="109"/>
                  </a:lnTo>
                  <a:lnTo>
                    <a:pt x="0" y="89"/>
                  </a:lnTo>
                  <a:lnTo>
                    <a:pt x="4" y="79"/>
                  </a:lnTo>
                  <a:lnTo>
                    <a:pt x="7" y="71"/>
                  </a:lnTo>
                  <a:lnTo>
                    <a:pt x="9" y="65"/>
                  </a:lnTo>
                  <a:lnTo>
                    <a:pt x="12" y="58"/>
                  </a:lnTo>
                  <a:lnTo>
                    <a:pt x="15" y="49"/>
                  </a:lnTo>
                  <a:lnTo>
                    <a:pt x="19" y="38"/>
                  </a:lnTo>
                  <a:lnTo>
                    <a:pt x="26" y="22"/>
                  </a:lnTo>
                  <a:lnTo>
                    <a:pt x="34" y="0"/>
                  </a:lnTo>
                  <a:lnTo>
                    <a:pt x="40" y="11"/>
                  </a:lnTo>
                  <a:lnTo>
                    <a:pt x="43" y="21"/>
                  </a:lnTo>
                  <a:lnTo>
                    <a:pt x="47" y="36"/>
                  </a:lnTo>
                  <a:lnTo>
                    <a:pt x="55" y="65"/>
                  </a:lnTo>
                  <a:lnTo>
                    <a:pt x="59" y="74"/>
                  </a:lnTo>
                  <a:lnTo>
                    <a:pt x="61" y="79"/>
                  </a:lnTo>
                  <a:lnTo>
                    <a:pt x="64" y="84"/>
                  </a:lnTo>
                  <a:lnTo>
                    <a:pt x="66" y="90"/>
                  </a:lnTo>
                  <a:lnTo>
                    <a:pt x="69" y="98"/>
                  </a:lnTo>
                  <a:lnTo>
                    <a:pt x="73" y="108"/>
                  </a:lnTo>
                  <a:lnTo>
                    <a:pt x="79" y="124"/>
                  </a:lnTo>
                  <a:lnTo>
                    <a:pt x="88" y="145"/>
                  </a:lnTo>
                  <a:close/>
                </a:path>
              </a:pathLst>
            </a:custGeom>
            <a:solidFill>
              <a:srgbClr val="C4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65" name="Freeform 563"/>
            <p:cNvSpPr/>
            <p:nvPr/>
          </p:nvSpPr>
          <p:spPr bwMode="auto">
            <a:xfrm>
              <a:off x="1132" y="3293"/>
              <a:ext cx="2" cy="9"/>
            </a:xfrm>
            <a:custGeom>
              <a:avLst/>
              <a:gdLst>
                <a:gd name="T0" fmla="*/ 0 w 59"/>
                <a:gd name="T1" fmla="*/ 0 h 167"/>
                <a:gd name="T2" fmla="*/ 0 w 59"/>
                <a:gd name="T3" fmla="*/ 0 h 167"/>
                <a:gd name="T4" fmla="*/ 0 w 59"/>
                <a:gd name="T5" fmla="*/ 0 h 167"/>
                <a:gd name="T6" fmla="*/ 0 w 59"/>
                <a:gd name="T7" fmla="*/ 0 h 167"/>
                <a:gd name="T8" fmla="*/ 0 w 59"/>
                <a:gd name="T9" fmla="*/ 0 h 167"/>
                <a:gd name="T10" fmla="*/ 0 w 59"/>
                <a:gd name="T11" fmla="*/ 0 h 167"/>
                <a:gd name="T12" fmla="*/ 0 60000 65536"/>
                <a:gd name="T13" fmla="*/ 0 60000 65536"/>
                <a:gd name="T14" fmla="*/ 0 60000 65536"/>
                <a:gd name="T15" fmla="*/ 0 60000 65536"/>
                <a:gd name="T16" fmla="*/ 0 60000 65536"/>
                <a:gd name="T17" fmla="*/ 0 60000 65536"/>
                <a:gd name="T18" fmla="*/ 0 w 59"/>
                <a:gd name="T19" fmla="*/ 0 h 167"/>
                <a:gd name="T20" fmla="*/ 59 w 59"/>
                <a:gd name="T21" fmla="*/ 167 h 167"/>
              </a:gdLst>
              <a:ahLst/>
              <a:cxnLst>
                <a:cxn ang="T12">
                  <a:pos x="T0" y="T1"/>
                </a:cxn>
                <a:cxn ang="T13">
                  <a:pos x="T2" y="T3"/>
                </a:cxn>
                <a:cxn ang="T14">
                  <a:pos x="T4" y="T5"/>
                </a:cxn>
                <a:cxn ang="T15">
                  <a:pos x="T6" y="T7"/>
                </a:cxn>
                <a:cxn ang="T16">
                  <a:pos x="T8" y="T9"/>
                </a:cxn>
                <a:cxn ang="T17">
                  <a:pos x="T10" y="T11"/>
                </a:cxn>
              </a:cxnLst>
              <a:rect l="T18" t="T19" r="T20" b="T21"/>
              <a:pathLst>
                <a:path w="59" h="167">
                  <a:moveTo>
                    <a:pt x="59" y="155"/>
                  </a:moveTo>
                  <a:lnTo>
                    <a:pt x="33" y="167"/>
                  </a:lnTo>
                  <a:lnTo>
                    <a:pt x="0" y="87"/>
                  </a:lnTo>
                  <a:lnTo>
                    <a:pt x="29" y="0"/>
                  </a:lnTo>
                  <a:lnTo>
                    <a:pt x="26" y="76"/>
                  </a:lnTo>
                  <a:lnTo>
                    <a:pt x="59" y="155"/>
                  </a:lnTo>
                  <a:close/>
                </a:path>
              </a:pathLst>
            </a:custGeom>
            <a:solidFill>
              <a:srgbClr val="E0E8E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66" name="Freeform 564"/>
            <p:cNvSpPr/>
            <p:nvPr/>
          </p:nvSpPr>
          <p:spPr bwMode="auto">
            <a:xfrm>
              <a:off x="1130" y="3294"/>
              <a:ext cx="8" cy="4"/>
            </a:xfrm>
            <a:custGeom>
              <a:avLst/>
              <a:gdLst>
                <a:gd name="T0" fmla="*/ 0 w 172"/>
                <a:gd name="T1" fmla="*/ 0 h 81"/>
                <a:gd name="T2" fmla="*/ 0 w 172"/>
                <a:gd name="T3" fmla="*/ 0 h 81"/>
                <a:gd name="T4" fmla="*/ 0 w 172"/>
                <a:gd name="T5" fmla="*/ 0 h 81"/>
                <a:gd name="T6" fmla="*/ 0 w 172"/>
                <a:gd name="T7" fmla="*/ 0 h 81"/>
                <a:gd name="T8" fmla="*/ 0 w 172"/>
                <a:gd name="T9" fmla="*/ 0 h 81"/>
                <a:gd name="T10" fmla="*/ 0 w 172"/>
                <a:gd name="T11" fmla="*/ 0 h 81"/>
                <a:gd name="T12" fmla="*/ 0 60000 65536"/>
                <a:gd name="T13" fmla="*/ 0 60000 65536"/>
                <a:gd name="T14" fmla="*/ 0 60000 65536"/>
                <a:gd name="T15" fmla="*/ 0 60000 65536"/>
                <a:gd name="T16" fmla="*/ 0 60000 65536"/>
                <a:gd name="T17" fmla="*/ 0 60000 65536"/>
                <a:gd name="T18" fmla="*/ 0 w 172"/>
                <a:gd name="T19" fmla="*/ 0 h 81"/>
                <a:gd name="T20" fmla="*/ 172 w 172"/>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172" h="81">
                  <a:moveTo>
                    <a:pt x="170" y="4"/>
                  </a:moveTo>
                  <a:lnTo>
                    <a:pt x="168" y="0"/>
                  </a:lnTo>
                  <a:lnTo>
                    <a:pt x="0" y="73"/>
                  </a:lnTo>
                  <a:lnTo>
                    <a:pt x="4" y="81"/>
                  </a:lnTo>
                  <a:lnTo>
                    <a:pt x="172" y="8"/>
                  </a:lnTo>
                  <a:lnTo>
                    <a:pt x="170" y="4"/>
                  </a:lnTo>
                  <a:close/>
                </a:path>
              </a:pathLst>
            </a:custGeom>
            <a:solidFill>
              <a:srgbClr val="EDF5F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67" name="Freeform 565"/>
            <p:cNvSpPr/>
            <p:nvPr/>
          </p:nvSpPr>
          <p:spPr bwMode="auto">
            <a:xfrm>
              <a:off x="1176" y="3432"/>
              <a:ext cx="10" cy="6"/>
            </a:xfrm>
            <a:custGeom>
              <a:avLst/>
              <a:gdLst>
                <a:gd name="T0" fmla="*/ 0 w 216"/>
                <a:gd name="T1" fmla="*/ 0 h 103"/>
                <a:gd name="T2" fmla="*/ 0 w 216"/>
                <a:gd name="T3" fmla="*/ 0 h 103"/>
                <a:gd name="T4" fmla="*/ 0 w 216"/>
                <a:gd name="T5" fmla="*/ 0 h 103"/>
                <a:gd name="T6" fmla="*/ 0 w 216"/>
                <a:gd name="T7" fmla="*/ 0 h 103"/>
                <a:gd name="T8" fmla="*/ 0 w 216"/>
                <a:gd name="T9" fmla="*/ 0 h 103"/>
                <a:gd name="T10" fmla="*/ 0 60000 65536"/>
                <a:gd name="T11" fmla="*/ 0 60000 65536"/>
                <a:gd name="T12" fmla="*/ 0 60000 65536"/>
                <a:gd name="T13" fmla="*/ 0 60000 65536"/>
                <a:gd name="T14" fmla="*/ 0 60000 65536"/>
                <a:gd name="T15" fmla="*/ 0 w 216"/>
                <a:gd name="T16" fmla="*/ 0 h 103"/>
                <a:gd name="T17" fmla="*/ 216 w 216"/>
                <a:gd name="T18" fmla="*/ 103 h 103"/>
              </a:gdLst>
              <a:ahLst/>
              <a:cxnLst>
                <a:cxn ang="T10">
                  <a:pos x="T0" y="T1"/>
                </a:cxn>
                <a:cxn ang="T11">
                  <a:pos x="T2" y="T3"/>
                </a:cxn>
                <a:cxn ang="T12">
                  <a:pos x="T4" y="T5"/>
                </a:cxn>
                <a:cxn ang="T13">
                  <a:pos x="T6" y="T7"/>
                </a:cxn>
                <a:cxn ang="T14">
                  <a:pos x="T8" y="T9"/>
                </a:cxn>
              </a:cxnLst>
              <a:rect l="T15" t="T16" r="T17" b="T18"/>
              <a:pathLst>
                <a:path w="216" h="103">
                  <a:moveTo>
                    <a:pt x="216" y="12"/>
                  </a:moveTo>
                  <a:lnTo>
                    <a:pt x="4" y="103"/>
                  </a:lnTo>
                  <a:lnTo>
                    <a:pt x="0" y="93"/>
                  </a:lnTo>
                  <a:lnTo>
                    <a:pt x="211" y="0"/>
                  </a:lnTo>
                  <a:lnTo>
                    <a:pt x="216" y="12"/>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68" name="Freeform 566"/>
            <p:cNvSpPr/>
            <p:nvPr/>
          </p:nvSpPr>
          <p:spPr bwMode="auto">
            <a:xfrm>
              <a:off x="1176" y="3433"/>
              <a:ext cx="11" cy="16"/>
            </a:xfrm>
            <a:custGeom>
              <a:avLst/>
              <a:gdLst>
                <a:gd name="T0" fmla="*/ 0 w 250"/>
                <a:gd name="T1" fmla="*/ 0 h 298"/>
                <a:gd name="T2" fmla="*/ 0 w 250"/>
                <a:gd name="T3" fmla="*/ 0 h 298"/>
                <a:gd name="T4" fmla="*/ 0 w 250"/>
                <a:gd name="T5" fmla="*/ 0 h 298"/>
                <a:gd name="T6" fmla="*/ 0 w 250"/>
                <a:gd name="T7" fmla="*/ 0 h 298"/>
                <a:gd name="T8" fmla="*/ 0 w 250"/>
                <a:gd name="T9" fmla="*/ 0 h 298"/>
                <a:gd name="T10" fmla="*/ 0 w 250"/>
                <a:gd name="T11" fmla="*/ 0 h 298"/>
                <a:gd name="T12" fmla="*/ 0 w 250"/>
                <a:gd name="T13" fmla="*/ 0 h 298"/>
                <a:gd name="T14" fmla="*/ 0 w 250"/>
                <a:gd name="T15" fmla="*/ 0 h 298"/>
                <a:gd name="T16" fmla="*/ 0 w 250"/>
                <a:gd name="T17" fmla="*/ 0 h 298"/>
                <a:gd name="T18" fmla="*/ 0 w 250"/>
                <a:gd name="T19" fmla="*/ 0 h 298"/>
                <a:gd name="T20" fmla="*/ 0 w 250"/>
                <a:gd name="T21" fmla="*/ 0 h 298"/>
                <a:gd name="T22" fmla="*/ 0 w 250"/>
                <a:gd name="T23" fmla="*/ 0 h 298"/>
                <a:gd name="T24" fmla="*/ 0 w 250"/>
                <a:gd name="T25" fmla="*/ 0 h 298"/>
                <a:gd name="T26" fmla="*/ 0 w 250"/>
                <a:gd name="T27" fmla="*/ 0 h 298"/>
                <a:gd name="T28" fmla="*/ 0 w 250"/>
                <a:gd name="T29" fmla="*/ 0 h 298"/>
                <a:gd name="T30" fmla="*/ 0 w 250"/>
                <a:gd name="T31" fmla="*/ 0 h 298"/>
                <a:gd name="T32" fmla="*/ 0 w 250"/>
                <a:gd name="T33" fmla="*/ 0 h 298"/>
                <a:gd name="T34" fmla="*/ 0 w 250"/>
                <a:gd name="T35" fmla="*/ 0 h 298"/>
                <a:gd name="T36" fmla="*/ 0 w 250"/>
                <a:gd name="T37" fmla="*/ 0 h 298"/>
                <a:gd name="T38" fmla="*/ 0 w 250"/>
                <a:gd name="T39" fmla="*/ 0 h 298"/>
                <a:gd name="T40" fmla="*/ 0 w 250"/>
                <a:gd name="T41" fmla="*/ 0 h 298"/>
                <a:gd name="T42" fmla="*/ 0 w 250"/>
                <a:gd name="T43" fmla="*/ 0 h 298"/>
                <a:gd name="T44" fmla="*/ 0 w 250"/>
                <a:gd name="T45" fmla="*/ 0 h 298"/>
                <a:gd name="T46" fmla="*/ 0 w 250"/>
                <a:gd name="T47" fmla="*/ 0 h 298"/>
                <a:gd name="T48" fmla="*/ 0 w 250"/>
                <a:gd name="T49" fmla="*/ 0 h 298"/>
                <a:gd name="T50" fmla="*/ 0 w 250"/>
                <a:gd name="T51" fmla="*/ 0 h 298"/>
                <a:gd name="T52" fmla="*/ 0 w 250"/>
                <a:gd name="T53" fmla="*/ 0 h 298"/>
                <a:gd name="T54" fmla="*/ 0 w 250"/>
                <a:gd name="T55" fmla="*/ 0 h 298"/>
                <a:gd name="T56" fmla="*/ 0 w 250"/>
                <a:gd name="T57" fmla="*/ 0 h 298"/>
                <a:gd name="T58" fmla="*/ 0 w 250"/>
                <a:gd name="T59" fmla="*/ 0 h 298"/>
                <a:gd name="T60" fmla="*/ 0 w 250"/>
                <a:gd name="T61" fmla="*/ 0 h 298"/>
                <a:gd name="T62" fmla="*/ 0 w 250"/>
                <a:gd name="T63" fmla="*/ 0 h 298"/>
                <a:gd name="T64" fmla="*/ 0 w 250"/>
                <a:gd name="T65" fmla="*/ 0 h 298"/>
                <a:gd name="T66" fmla="*/ 0 w 250"/>
                <a:gd name="T67" fmla="*/ 0 h 298"/>
                <a:gd name="T68" fmla="*/ 0 w 250"/>
                <a:gd name="T69" fmla="*/ 0 h 298"/>
                <a:gd name="T70" fmla="*/ 0 w 250"/>
                <a:gd name="T71" fmla="*/ 0 h 298"/>
                <a:gd name="T72" fmla="*/ 0 w 250"/>
                <a:gd name="T73" fmla="*/ 0 h 298"/>
                <a:gd name="T74" fmla="*/ 0 w 250"/>
                <a:gd name="T75" fmla="*/ 0 h 298"/>
                <a:gd name="T76" fmla="*/ 0 w 250"/>
                <a:gd name="T77" fmla="*/ 0 h 298"/>
                <a:gd name="T78" fmla="*/ 0 w 250"/>
                <a:gd name="T79" fmla="*/ 0 h 298"/>
                <a:gd name="T80" fmla="*/ 0 w 250"/>
                <a:gd name="T81" fmla="*/ 0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0"/>
                <a:gd name="T124" fmla="*/ 0 h 298"/>
                <a:gd name="T125" fmla="*/ 250 w 250"/>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0" h="298">
                  <a:moveTo>
                    <a:pt x="207" y="296"/>
                  </a:moveTo>
                  <a:lnTo>
                    <a:pt x="219" y="286"/>
                  </a:lnTo>
                  <a:lnTo>
                    <a:pt x="232" y="267"/>
                  </a:lnTo>
                  <a:lnTo>
                    <a:pt x="242" y="241"/>
                  </a:lnTo>
                  <a:lnTo>
                    <a:pt x="248" y="206"/>
                  </a:lnTo>
                  <a:lnTo>
                    <a:pt x="250" y="165"/>
                  </a:lnTo>
                  <a:lnTo>
                    <a:pt x="245" y="116"/>
                  </a:lnTo>
                  <a:lnTo>
                    <a:pt x="233" y="62"/>
                  </a:lnTo>
                  <a:lnTo>
                    <a:pt x="211" y="0"/>
                  </a:lnTo>
                  <a:lnTo>
                    <a:pt x="198" y="6"/>
                  </a:lnTo>
                  <a:lnTo>
                    <a:pt x="185" y="12"/>
                  </a:lnTo>
                  <a:lnTo>
                    <a:pt x="171" y="17"/>
                  </a:lnTo>
                  <a:lnTo>
                    <a:pt x="158" y="24"/>
                  </a:lnTo>
                  <a:lnTo>
                    <a:pt x="145" y="29"/>
                  </a:lnTo>
                  <a:lnTo>
                    <a:pt x="132" y="35"/>
                  </a:lnTo>
                  <a:lnTo>
                    <a:pt x="118" y="41"/>
                  </a:lnTo>
                  <a:lnTo>
                    <a:pt x="106" y="46"/>
                  </a:lnTo>
                  <a:lnTo>
                    <a:pt x="93" y="52"/>
                  </a:lnTo>
                  <a:lnTo>
                    <a:pt x="80" y="57"/>
                  </a:lnTo>
                  <a:lnTo>
                    <a:pt x="66" y="64"/>
                  </a:lnTo>
                  <a:lnTo>
                    <a:pt x="53" y="69"/>
                  </a:lnTo>
                  <a:lnTo>
                    <a:pt x="40" y="75"/>
                  </a:lnTo>
                  <a:lnTo>
                    <a:pt x="27" y="81"/>
                  </a:lnTo>
                  <a:lnTo>
                    <a:pt x="13" y="87"/>
                  </a:lnTo>
                  <a:lnTo>
                    <a:pt x="0" y="92"/>
                  </a:lnTo>
                  <a:lnTo>
                    <a:pt x="13" y="123"/>
                  </a:lnTo>
                  <a:lnTo>
                    <a:pt x="28" y="150"/>
                  </a:lnTo>
                  <a:lnTo>
                    <a:pt x="42" y="175"/>
                  </a:lnTo>
                  <a:lnTo>
                    <a:pt x="57" y="198"/>
                  </a:lnTo>
                  <a:lnTo>
                    <a:pt x="73" y="218"/>
                  </a:lnTo>
                  <a:lnTo>
                    <a:pt x="87" y="236"/>
                  </a:lnTo>
                  <a:lnTo>
                    <a:pt x="102" y="250"/>
                  </a:lnTo>
                  <a:lnTo>
                    <a:pt x="117" y="263"/>
                  </a:lnTo>
                  <a:lnTo>
                    <a:pt x="132" y="274"/>
                  </a:lnTo>
                  <a:lnTo>
                    <a:pt x="145" y="283"/>
                  </a:lnTo>
                  <a:lnTo>
                    <a:pt x="158" y="289"/>
                  </a:lnTo>
                  <a:lnTo>
                    <a:pt x="170" y="294"/>
                  </a:lnTo>
                  <a:lnTo>
                    <a:pt x="182" y="297"/>
                  </a:lnTo>
                  <a:lnTo>
                    <a:pt x="192" y="298"/>
                  </a:lnTo>
                  <a:lnTo>
                    <a:pt x="200" y="298"/>
                  </a:lnTo>
                  <a:lnTo>
                    <a:pt x="207" y="296"/>
                  </a:lnTo>
                  <a:close/>
                </a:path>
              </a:pathLst>
            </a:custGeom>
            <a:solidFill>
              <a:srgbClr val="11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69" name="Freeform 567"/>
            <p:cNvSpPr/>
            <p:nvPr/>
          </p:nvSpPr>
          <p:spPr bwMode="auto">
            <a:xfrm>
              <a:off x="1176" y="3433"/>
              <a:ext cx="10" cy="16"/>
            </a:xfrm>
            <a:custGeom>
              <a:avLst/>
              <a:gdLst>
                <a:gd name="T0" fmla="*/ 0 w 226"/>
                <a:gd name="T1" fmla="*/ 0 h 287"/>
                <a:gd name="T2" fmla="*/ 0 w 226"/>
                <a:gd name="T3" fmla="*/ 0 h 287"/>
                <a:gd name="T4" fmla="*/ 0 w 226"/>
                <a:gd name="T5" fmla="*/ 0 h 287"/>
                <a:gd name="T6" fmla="*/ 0 w 226"/>
                <a:gd name="T7" fmla="*/ 0 h 287"/>
                <a:gd name="T8" fmla="*/ 0 w 226"/>
                <a:gd name="T9" fmla="*/ 0 h 287"/>
                <a:gd name="T10" fmla="*/ 0 w 226"/>
                <a:gd name="T11" fmla="*/ 0 h 287"/>
                <a:gd name="T12" fmla="*/ 0 w 226"/>
                <a:gd name="T13" fmla="*/ 0 h 287"/>
                <a:gd name="T14" fmla="*/ 0 w 226"/>
                <a:gd name="T15" fmla="*/ 0 h 287"/>
                <a:gd name="T16" fmla="*/ 0 w 226"/>
                <a:gd name="T17" fmla="*/ 0 h 287"/>
                <a:gd name="T18" fmla="*/ 0 w 226"/>
                <a:gd name="T19" fmla="*/ 0 h 287"/>
                <a:gd name="T20" fmla="*/ 0 w 226"/>
                <a:gd name="T21" fmla="*/ 0 h 287"/>
                <a:gd name="T22" fmla="*/ 0 w 226"/>
                <a:gd name="T23" fmla="*/ 0 h 287"/>
                <a:gd name="T24" fmla="*/ 0 w 226"/>
                <a:gd name="T25" fmla="*/ 0 h 287"/>
                <a:gd name="T26" fmla="*/ 0 w 226"/>
                <a:gd name="T27" fmla="*/ 0 h 287"/>
                <a:gd name="T28" fmla="*/ 0 w 226"/>
                <a:gd name="T29" fmla="*/ 0 h 287"/>
                <a:gd name="T30" fmla="*/ 0 w 226"/>
                <a:gd name="T31" fmla="*/ 0 h 287"/>
                <a:gd name="T32" fmla="*/ 0 w 226"/>
                <a:gd name="T33" fmla="*/ 0 h 287"/>
                <a:gd name="T34" fmla="*/ 0 w 226"/>
                <a:gd name="T35" fmla="*/ 0 h 287"/>
                <a:gd name="T36" fmla="*/ 0 w 226"/>
                <a:gd name="T37" fmla="*/ 0 h 287"/>
                <a:gd name="T38" fmla="*/ 0 w 226"/>
                <a:gd name="T39" fmla="*/ 0 h 287"/>
                <a:gd name="T40" fmla="*/ 0 w 226"/>
                <a:gd name="T41" fmla="*/ 0 h 287"/>
                <a:gd name="T42" fmla="*/ 0 w 226"/>
                <a:gd name="T43" fmla="*/ 0 h 287"/>
                <a:gd name="T44" fmla="*/ 0 w 226"/>
                <a:gd name="T45" fmla="*/ 0 h 287"/>
                <a:gd name="T46" fmla="*/ 0 w 226"/>
                <a:gd name="T47" fmla="*/ 0 h 287"/>
                <a:gd name="T48" fmla="*/ 0 w 226"/>
                <a:gd name="T49" fmla="*/ 0 h 287"/>
                <a:gd name="T50" fmla="*/ 0 w 226"/>
                <a:gd name="T51" fmla="*/ 0 h 287"/>
                <a:gd name="T52" fmla="*/ 0 w 226"/>
                <a:gd name="T53" fmla="*/ 0 h 287"/>
                <a:gd name="T54" fmla="*/ 0 w 226"/>
                <a:gd name="T55" fmla="*/ 0 h 287"/>
                <a:gd name="T56" fmla="*/ 0 w 226"/>
                <a:gd name="T57" fmla="*/ 0 h 287"/>
                <a:gd name="T58" fmla="*/ 0 w 226"/>
                <a:gd name="T59" fmla="*/ 0 h 287"/>
                <a:gd name="T60" fmla="*/ 0 w 226"/>
                <a:gd name="T61" fmla="*/ 0 h 287"/>
                <a:gd name="T62" fmla="*/ 0 w 226"/>
                <a:gd name="T63" fmla="*/ 0 h 287"/>
                <a:gd name="T64" fmla="*/ 0 w 226"/>
                <a:gd name="T65" fmla="*/ 0 h 287"/>
                <a:gd name="T66" fmla="*/ 0 w 226"/>
                <a:gd name="T67" fmla="*/ 0 h 287"/>
                <a:gd name="T68" fmla="*/ 0 w 226"/>
                <a:gd name="T69" fmla="*/ 0 h 287"/>
                <a:gd name="T70" fmla="*/ 0 w 226"/>
                <a:gd name="T71" fmla="*/ 0 h 287"/>
                <a:gd name="T72" fmla="*/ 0 w 226"/>
                <a:gd name="T73" fmla="*/ 0 h 287"/>
                <a:gd name="T74" fmla="*/ 0 w 226"/>
                <a:gd name="T75" fmla="*/ 0 h 287"/>
                <a:gd name="T76" fmla="*/ 0 w 226"/>
                <a:gd name="T77" fmla="*/ 0 h 287"/>
                <a:gd name="T78" fmla="*/ 0 w 226"/>
                <a:gd name="T79" fmla="*/ 0 h 287"/>
                <a:gd name="T80" fmla="*/ 0 w 226"/>
                <a:gd name="T81" fmla="*/ 0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6"/>
                <a:gd name="T124" fmla="*/ 0 h 287"/>
                <a:gd name="T125" fmla="*/ 226 w 226"/>
                <a:gd name="T126" fmla="*/ 287 h 2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6" h="287">
                  <a:moveTo>
                    <a:pt x="199" y="285"/>
                  </a:moveTo>
                  <a:lnTo>
                    <a:pt x="209" y="276"/>
                  </a:lnTo>
                  <a:lnTo>
                    <a:pt x="217" y="259"/>
                  </a:lnTo>
                  <a:lnTo>
                    <a:pt x="224" y="234"/>
                  </a:lnTo>
                  <a:lnTo>
                    <a:pt x="226" y="202"/>
                  </a:lnTo>
                  <a:lnTo>
                    <a:pt x="223" y="162"/>
                  </a:lnTo>
                  <a:lnTo>
                    <a:pt x="214" y="115"/>
                  </a:lnTo>
                  <a:lnTo>
                    <a:pt x="200" y="61"/>
                  </a:lnTo>
                  <a:lnTo>
                    <a:pt x="178" y="0"/>
                  </a:lnTo>
                  <a:lnTo>
                    <a:pt x="166" y="5"/>
                  </a:lnTo>
                  <a:lnTo>
                    <a:pt x="155" y="10"/>
                  </a:lnTo>
                  <a:lnTo>
                    <a:pt x="144" y="15"/>
                  </a:lnTo>
                  <a:lnTo>
                    <a:pt x="134" y="20"/>
                  </a:lnTo>
                  <a:lnTo>
                    <a:pt x="123" y="24"/>
                  </a:lnTo>
                  <a:lnTo>
                    <a:pt x="111" y="30"/>
                  </a:lnTo>
                  <a:lnTo>
                    <a:pt x="100" y="34"/>
                  </a:lnTo>
                  <a:lnTo>
                    <a:pt x="89" y="39"/>
                  </a:lnTo>
                  <a:lnTo>
                    <a:pt x="78" y="44"/>
                  </a:lnTo>
                  <a:lnTo>
                    <a:pt x="67" y="49"/>
                  </a:lnTo>
                  <a:lnTo>
                    <a:pt x="55" y="54"/>
                  </a:lnTo>
                  <a:lnTo>
                    <a:pt x="45" y="58"/>
                  </a:lnTo>
                  <a:lnTo>
                    <a:pt x="34" y="63"/>
                  </a:lnTo>
                  <a:lnTo>
                    <a:pt x="23" y="69"/>
                  </a:lnTo>
                  <a:lnTo>
                    <a:pt x="11" y="73"/>
                  </a:lnTo>
                  <a:lnTo>
                    <a:pt x="0" y="78"/>
                  </a:lnTo>
                  <a:lnTo>
                    <a:pt x="13" y="109"/>
                  </a:lnTo>
                  <a:lnTo>
                    <a:pt x="28" y="136"/>
                  </a:lnTo>
                  <a:lnTo>
                    <a:pt x="42" y="161"/>
                  </a:lnTo>
                  <a:lnTo>
                    <a:pt x="56" y="184"/>
                  </a:lnTo>
                  <a:lnTo>
                    <a:pt x="72" y="204"/>
                  </a:lnTo>
                  <a:lnTo>
                    <a:pt x="86" y="221"/>
                  </a:lnTo>
                  <a:lnTo>
                    <a:pt x="101" y="236"/>
                  </a:lnTo>
                  <a:lnTo>
                    <a:pt x="115" y="250"/>
                  </a:lnTo>
                  <a:lnTo>
                    <a:pt x="129" y="260"/>
                  </a:lnTo>
                  <a:lnTo>
                    <a:pt x="142" y="270"/>
                  </a:lnTo>
                  <a:lnTo>
                    <a:pt x="155" y="276"/>
                  </a:lnTo>
                  <a:lnTo>
                    <a:pt x="166" y="282"/>
                  </a:lnTo>
                  <a:lnTo>
                    <a:pt x="177" y="285"/>
                  </a:lnTo>
                  <a:lnTo>
                    <a:pt x="186" y="287"/>
                  </a:lnTo>
                  <a:lnTo>
                    <a:pt x="193" y="287"/>
                  </a:lnTo>
                  <a:lnTo>
                    <a:pt x="199" y="285"/>
                  </a:lnTo>
                  <a:close/>
                </a:path>
              </a:pathLst>
            </a:custGeom>
            <a:solidFill>
              <a:srgbClr val="2B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70" name="Freeform 568"/>
            <p:cNvSpPr/>
            <p:nvPr/>
          </p:nvSpPr>
          <p:spPr bwMode="auto">
            <a:xfrm>
              <a:off x="1177" y="3434"/>
              <a:ext cx="9" cy="15"/>
            </a:xfrm>
            <a:custGeom>
              <a:avLst/>
              <a:gdLst>
                <a:gd name="T0" fmla="*/ 0 w 202"/>
                <a:gd name="T1" fmla="*/ 0 h 274"/>
                <a:gd name="T2" fmla="*/ 0 w 202"/>
                <a:gd name="T3" fmla="*/ 0 h 274"/>
                <a:gd name="T4" fmla="*/ 0 w 202"/>
                <a:gd name="T5" fmla="*/ 0 h 274"/>
                <a:gd name="T6" fmla="*/ 0 w 202"/>
                <a:gd name="T7" fmla="*/ 0 h 274"/>
                <a:gd name="T8" fmla="*/ 0 w 202"/>
                <a:gd name="T9" fmla="*/ 0 h 274"/>
                <a:gd name="T10" fmla="*/ 0 w 202"/>
                <a:gd name="T11" fmla="*/ 0 h 274"/>
                <a:gd name="T12" fmla="*/ 0 w 202"/>
                <a:gd name="T13" fmla="*/ 0 h 274"/>
                <a:gd name="T14" fmla="*/ 0 w 202"/>
                <a:gd name="T15" fmla="*/ 0 h 274"/>
                <a:gd name="T16" fmla="*/ 0 w 202"/>
                <a:gd name="T17" fmla="*/ 0 h 274"/>
                <a:gd name="T18" fmla="*/ 0 w 202"/>
                <a:gd name="T19" fmla="*/ 0 h 274"/>
                <a:gd name="T20" fmla="*/ 0 w 202"/>
                <a:gd name="T21" fmla="*/ 0 h 274"/>
                <a:gd name="T22" fmla="*/ 0 w 202"/>
                <a:gd name="T23" fmla="*/ 0 h 274"/>
                <a:gd name="T24" fmla="*/ 0 w 202"/>
                <a:gd name="T25" fmla="*/ 0 h 274"/>
                <a:gd name="T26" fmla="*/ 0 w 202"/>
                <a:gd name="T27" fmla="*/ 0 h 274"/>
                <a:gd name="T28" fmla="*/ 0 w 202"/>
                <a:gd name="T29" fmla="*/ 0 h 274"/>
                <a:gd name="T30" fmla="*/ 0 w 202"/>
                <a:gd name="T31" fmla="*/ 0 h 274"/>
                <a:gd name="T32" fmla="*/ 0 w 202"/>
                <a:gd name="T33" fmla="*/ 0 h 274"/>
                <a:gd name="T34" fmla="*/ 0 w 202"/>
                <a:gd name="T35" fmla="*/ 0 h 274"/>
                <a:gd name="T36" fmla="*/ 0 w 202"/>
                <a:gd name="T37" fmla="*/ 0 h 274"/>
                <a:gd name="T38" fmla="*/ 0 w 202"/>
                <a:gd name="T39" fmla="*/ 0 h 274"/>
                <a:gd name="T40" fmla="*/ 0 w 202"/>
                <a:gd name="T41" fmla="*/ 0 h 274"/>
                <a:gd name="T42" fmla="*/ 0 w 202"/>
                <a:gd name="T43" fmla="*/ 0 h 274"/>
                <a:gd name="T44" fmla="*/ 0 w 202"/>
                <a:gd name="T45" fmla="*/ 0 h 274"/>
                <a:gd name="T46" fmla="*/ 0 w 202"/>
                <a:gd name="T47" fmla="*/ 0 h 274"/>
                <a:gd name="T48" fmla="*/ 0 w 202"/>
                <a:gd name="T49" fmla="*/ 0 h 274"/>
                <a:gd name="T50" fmla="*/ 0 w 202"/>
                <a:gd name="T51" fmla="*/ 0 h 274"/>
                <a:gd name="T52" fmla="*/ 0 w 202"/>
                <a:gd name="T53" fmla="*/ 0 h 274"/>
                <a:gd name="T54" fmla="*/ 0 w 202"/>
                <a:gd name="T55" fmla="*/ 0 h 274"/>
                <a:gd name="T56" fmla="*/ 0 w 202"/>
                <a:gd name="T57" fmla="*/ 0 h 274"/>
                <a:gd name="T58" fmla="*/ 0 w 202"/>
                <a:gd name="T59" fmla="*/ 0 h 274"/>
                <a:gd name="T60" fmla="*/ 0 w 202"/>
                <a:gd name="T61" fmla="*/ 0 h 274"/>
                <a:gd name="T62" fmla="*/ 0 w 202"/>
                <a:gd name="T63" fmla="*/ 0 h 274"/>
                <a:gd name="T64" fmla="*/ 0 w 202"/>
                <a:gd name="T65" fmla="*/ 0 h 2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274"/>
                <a:gd name="T101" fmla="*/ 202 w 202"/>
                <a:gd name="T102" fmla="*/ 274 h 2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274">
                  <a:moveTo>
                    <a:pt x="189" y="273"/>
                  </a:moveTo>
                  <a:lnTo>
                    <a:pt x="196" y="265"/>
                  </a:lnTo>
                  <a:lnTo>
                    <a:pt x="201" y="251"/>
                  </a:lnTo>
                  <a:lnTo>
                    <a:pt x="202" y="227"/>
                  </a:lnTo>
                  <a:lnTo>
                    <a:pt x="200" y="197"/>
                  </a:lnTo>
                  <a:lnTo>
                    <a:pt x="193" y="159"/>
                  </a:lnTo>
                  <a:lnTo>
                    <a:pt x="182" y="114"/>
                  </a:lnTo>
                  <a:lnTo>
                    <a:pt x="165" y="60"/>
                  </a:lnTo>
                  <a:lnTo>
                    <a:pt x="142" y="0"/>
                  </a:lnTo>
                  <a:lnTo>
                    <a:pt x="125" y="7"/>
                  </a:lnTo>
                  <a:lnTo>
                    <a:pt x="107" y="14"/>
                  </a:lnTo>
                  <a:lnTo>
                    <a:pt x="89" y="23"/>
                  </a:lnTo>
                  <a:lnTo>
                    <a:pt x="72" y="30"/>
                  </a:lnTo>
                  <a:lnTo>
                    <a:pt x="53" y="39"/>
                  </a:lnTo>
                  <a:lnTo>
                    <a:pt x="36" y="46"/>
                  </a:lnTo>
                  <a:lnTo>
                    <a:pt x="18" y="54"/>
                  </a:lnTo>
                  <a:lnTo>
                    <a:pt x="0" y="62"/>
                  </a:lnTo>
                  <a:lnTo>
                    <a:pt x="14" y="92"/>
                  </a:lnTo>
                  <a:lnTo>
                    <a:pt x="28" y="120"/>
                  </a:lnTo>
                  <a:lnTo>
                    <a:pt x="41" y="145"/>
                  </a:lnTo>
                  <a:lnTo>
                    <a:pt x="57" y="168"/>
                  </a:lnTo>
                  <a:lnTo>
                    <a:pt x="71" y="188"/>
                  </a:lnTo>
                  <a:lnTo>
                    <a:pt x="85" y="206"/>
                  </a:lnTo>
                  <a:lnTo>
                    <a:pt x="98" y="221"/>
                  </a:lnTo>
                  <a:lnTo>
                    <a:pt x="113" y="235"/>
                  </a:lnTo>
                  <a:lnTo>
                    <a:pt x="126" y="246"/>
                  </a:lnTo>
                  <a:lnTo>
                    <a:pt x="138" y="256"/>
                  </a:lnTo>
                  <a:lnTo>
                    <a:pt x="149" y="262"/>
                  </a:lnTo>
                  <a:lnTo>
                    <a:pt x="160" y="268"/>
                  </a:lnTo>
                  <a:lnTo>
                    <a:pt x="170" y="272"/>
                  </a:lnTo>
                  <a:lnTo>
                    <a:pt x="178" y="274"/>
                  </a:lnTo>
                  <a:lnTo>
                    <a:pt x="184" y="274"/>
                  </a:lnTo>
                  <a:lnTo>
                    <a:pt x="189" y="273"/>
                  </a:lnTo>
                  <a:close/>
                </a:path>
              </a:pathLst>
            </a:custGeom>
            <a:solidFill>
              <a:srgbClr val="474F4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71" name="Freeform 569"/>
            <p:cNvSpPr/>
            <p:nvPr/>
          </p:nvSpPr>
          <p:spPr bwMode="auto">
            <a:xfrm>
              <a:off x="1177" y="3435"/>
              <a:ext cx="9" cy="14"/>
            </a:xfrm>
            <a:custGeom>
              <a:avLst/>
              <a:gdLst>
                <a:gd name="T0" fmla="*/ 0 w 186"/>
                <a:gd name="T1" fmla="*/ 0 h 264"/>
                <a:gd name="T2" fmla="*/ 0 w 186"/>
                <a:gd name="T3" fmla="*/ 0 h 264"/>
                <a:gd name="T4" fmla="*/ 0 w 186"/>
                <a:gd name="T5" fmla="*/ 0 h 264"/>
                <a:gd name="T6" fmla="*/ 0 w 186"/>
                <a:gd name="T7" fmla="*/ 0 h 264"/>
                <a:gd name="T8" fmla="*/ 0 w 186"/>
                <a:gd name="T9" fmla="*/ 0 h 264"/>
                <a:gd name="T10" fmla="*/ 0 w 186"/>
                <a:gd name="T11" fmla="*/ 0 h 264"/>
                <a:gd name="T12" fmla="*/ 0 w 186"/>
                <a:gd name="T13" fmla="*/ 0 h 264"/>
                <a:gd name="T14" fmla="*/ 0 w 186"/>
                <a:gd name="T15" fmla="*/ 0 h 264"/>
                <a:gd name="T16" fmla="*/ 0 w 186"/>
                <a:gd name="T17" fmla="*/ 0 h 264"/>
                <a:gd name="T18" fmla="*/ 0 w 186"/>
                <a:gd name="T19" fmla="*/ 0 h 264"/>
                <a:gd name="T20" fmla="*/ 0 w 186"/>
                <a:gd name="T21" fmla="*/ 0 h 264"/>
                <a:gd name="T22" fmla="*/ 0 w 186"/>
                <a:gd name="T23" fmla="*/ 0 h 264"/>
                <a:gd name="T24" fmla="*/ 0 w 186"/>
                <a:gd name="T25" fmla="*/ 0 h 264"/>
                <a:gd name="T26" fmla="*/ 0 w 186"/>
                <a:gd name="T27" fmla="*/ 0 h 264"/>
                <a:gd name="T28" fmla="*/ 0 w 186"/>
                <a:gd name="T29" fmla="*/ 0 h 264"/>
                <a:gd name="T30" fmla="*/ 0 w 186"/>
                <a:gd name="T31" fmla="*/ 0 h 264"/>
                <a:gd name="T32" fmla="*/ 0 w 186"/>
                <a:gd name="T33" fmla="*/ 0 h 264"/>
                <a:gd name="T34" fmla="*/ 0 w 186"/>
                <a:gd name="T35" fmla="*/ 0 h 264"/>
                <a:gd name="T36" fmla="*/ 0 w 186"/>
                <a:gd name="T37" fmla="*/ 0 h 264"/>
                <a:gd name="T38" fmla="*/ 0 w 186"/>
                <a:gd name="T39" fmla="*/ 0 h 264"/>
                <a:gd name="T40" fmla="*/ 0 w 186"/>
                <a:gd name="T41" fmla="*/ 0 h 264"/>
                <a:gd name="T42" fmla="*/ 0 w 186"/>
                <a:gd name="T43" fmla="*/ 0 h 264"/>
                <a:gd name="T44" fmla="*/ 0 w 186"/>
                <a:gd name="T45" fmla="*/ 0 h 264"/>
                <a:gd name="T46" fmla="*/ 0 w 186"/>
                <a:gd name="T47" fmla="*/ 0 h 264"/>
                <a:gd name="T48" fmla="*/ 0 w 186"/>
                <a:gd name="T49" fmla="*/ 0 h 264"/>
                <a:gd name="T50" fmla="*/ 0 w 186"/>
                <a:gd name="T51" fmla="*/ 0 h 264"/>
                <a:gd name="T52" fmla="*/ 0 w 186"/>
                <a:gd name="T53" fmla="*/ 0 h 264"/>
                <a:gd name="T54" fmla="*/ 0 w 186"/>
                <a:gd name="T55" fmla="*/ 0 h 264"/>
                <a:gd name="T56" fmla="*/ 0 w 186"/>
                <a:gd name="T57" fmla="*/ 0 h 264"/>
                <a:gd name="T58" fmla="*/ 0 w 186"/>
                <a:gd name="T59" fmla="*/ 0 h 264"/>
                <a:gd name="T60" fmla="*/ 0 w 186"/>
                <a:gd name="T61" fmla="*/ 0 h 264"/>
                <a:gd name="T62" fmla="*/ 0 w 186"/>
                <a:gd name="T63" fmla="*/ 0 h 264"/>
                <a:gd name="T64" fmla="*/ 0 w 186"/>
                <a:gd name="T65" fmla="*/ 0 h 2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6"/>
                <a:gd name="T100" fmla="*/ 0 h 264"/>
                <a:gd name="T101" fmla="*/ 186 w 186"/>
                <a:gd name="T102" fmla="*/ 264 h 2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6" h="264">
                  <a:moveTo>
                    <a:pt x="180" y="263"/>
                  </a:moveTo>
                  <a:lnTo>
                    <a:pt x="185" y="256"/>
                  </a:lnTo>
                  <a:lnTo>
                    <a:pt x="186" y="243"/>
                  </a:lnTo>
                  <a:lnTo>
                    <a:pt x="183" y="222"/>
                  </a:lnTo>
                  <a:lnTo>
                    <a:pt x="177" y="193"/>
                  </a:lnTo>
                  <a:lnTo>
                    <a:pt x="166" y="157"/>
                  </a:lnTo>
                  <a:lnTo>
                    <a:pt x="151" y="113"/>
                  </a:lnTo>
                  <a:lnTo>
                    <a:pt x="131" y="60"/>
                  </a:lnTo>
                  <a:lnTo>
                    <a:pt x="108" y="0"/>
                  </a:lnTo>
                  <a:lnTo>
                    <a:pt x="94" y="7"/>
                  </a:lnTo>
                  <a:lnTo>
                    <a:pt x="80" y="13"/>
                  </a:lnTo>
                  <a:lnTo>
                    <a:pt x="67" y="18"/>
                  </a:lnTo>
                  <a:lnTo>
                    <a:pt x="54" y="24"/>
                  </a:lnTo>
                  <a:lnTo>
                    <a:pt x="40" y="30"/>
                  </a:lnTo>
                  <a:lnTo>
                    <a:pt x="27" y="36"/>
                  </a:lnTo>
                  <a:lnTo>
                    <a:pt x="13" y="41"/>
                  </a:lnTo>
                  <a:lnTo>
                    <a:pt x="0" y="48"/>
                  </a:lnTo>
                  <a:lnTo>
                    <a:pt x="13" y="78"/>
                  </a:lnTo>
                  <a:lnTo>
                    <a:pt x="26" y="106"/>
                  </a:lnTo>
                  <a:lnTo>
                    <a:pt x="40" y="131"/>
                  </a:lnTo>
                  <a:lnTo>
                    <a:pt x="55" y="154"/>
                  </a:lnTo>
                  <a:lnTo>
                    <a:pt x="69" y="174"/>
                  </a:lnTo>
                  <a:lnTo>
                    <a:pt x="83" y="192"/>
                  </a:lnTo>
                  <a:lnTo>
                    <a:pt x="96" y="208"/>
                  </a:lnTo>
                  <a:lnTo>
                    <a:pt x="110" y="222"/>
                  </a:lnTo>
                  <a:lnTo>
                    <a:pt x="122" y="233"/>
                  </a:lnTo>
                  <a:lnTo>
                    <a:pt x="134" y="243"/>
                  </a:lnTo>
                  <a:lnTo>
                    <a:pt x="145" y="250"/>
                  </a:lnTo>
                  <a:lnTo>
                    <a:pt x="155" y="256"/>
                  </a:lnTo>
                  <a:lnTo>
                    <a:pt x="164" y="261"/>
                  </a:lnTo>
                  <a:lnTo>
                    <a:pt x="171" y="263"/>
                  </a:lnTo>
                  <a:lnTo>
                    <a:pt x="176" y="264"/>
                  </a:lnTo>
                  <a:lnTo>
                    <a:pt x="180" y="263"/>
                  </a:lnTo>
                  <a:close/>
                </a:path>
              </a:pathLst>
            </a:custGeom>
            <a:solidFill>
              <a:srgbClr val="61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72" name="Freeform 570"/>
            <p:cNvSpPr/>
            <p:nvPr/>
          </p:nvSpPr>
          <p:spPr bwMode="auto">
            <a:xfrm>
              <a:off x="1177" y="3435"/>
              <a:ext cx="8" cy="14"/>
            </a:xfrm>
            <a:custGeom>
              <a:avLst/>
              <a:gdLst>
                <a:gd name="T0" fmla="*/ 0 w 173"/>
                <a:gd name="T1" fmla="*/ 0 h 251"/>
                <a:gd name="T2" fmla="*/ 0 w 173"/>
                <a:gd name="T3" fmla="*/ 0 h 251"/>
                <a:gd name="T4" fmla="*/ 0 w 173"/>
                <a:gd name="T5" fmla="*/ 0 h 251"/>
                <a:gd name="T6" fmla="*/ 0 w 173"/>
                <a:gd name="T7" fmla="*/ 0 h 251"/>
                <a:gd name="T8" fmla="*/ 0 w 173"/>
                <a:gd name="T9" fmla="*/ 0 h 251"/>
                <a:gd name="T10" fmla="*/ 0 w 173"/>
                <a:gd name="T11" fmla="*/ 0 h 251"/>
                <a:gd name="T12" fmla="*/ 0 w 173"/>
                <a:gd name="T13" fmla="*/ 0 h 251"/>
                <a:gd name="T14" fmla="*/ 0 w 173"/>
                <a:gd name="T15" fmla="*/ 0 h 251"/>
                <a:gd name="T16" fmla="*/ 0 w 173"/>
                <a:gd name="T17" fmla="*/ 0 h 251"/>
                <a:gd name="T18" fmla="*/ 0 w 173"/>
                <a:gd name="T19" fmla="*/ 0 h 251"/>
                <a:gd name="T20" fmla="*/ 0 w 173"/>
                <a:gd name="T21" fmla="*/ 0 h 251"/>
                <a:gd name="T22" fmla="*/ 0 w 173"/>
                <a:gd name="T23" fmla="*/ 0 h 251"/>
                <a:gd name="T24" fmla="*/ 0 w 173"/>
                <a:gd name="T25" fmla="*/ 0 h 251"/>
                <a:gd name="T26" fmla="*/ 0 w 173"/>
                <a:gd name="T27" fmla="*/ 0 h 251"/>
                <a:gd name="T28" fmla="*/ 0 w 173"/>
                <a:gd name="T29" fmla="*/ 0 h 251"/>
                <a:gd name="T30" fmla="*/ 0 w 173"/>
                <a:gd name="T31" fmla="*/ 0 h 251"/>
                <a:gd name="T32" fmla="*/ 0 w 173"/>
                <a:gd name="T33" fmla="*/ 0 h 251"/>
                <a:gd name="T34" fmla="*/ 0 w 173"/>
                <a:gd name="T35" fmla="*/ 0 h 251"/>
                <a:gd name="T36" fmla="*/ 0 w 173"/>
                <a:gd name="T37" fmla="*/ 0 h 251"/>
                <a:gd name="T38" fmla="*/ 0 w 173"/>
                <a:gd name="T39" fmla="*/ 0 h 251"/>
                <a:gd name="T40" fmla="*/ 0 w 173"/>
                <a:gd name="T41" fmla="*/ 0 h 251"/>
                <a:gd name="T42" fmla="*/ 0 w 173"/>
                <a:gd name="T43" fmla="*/ 0 h 251"/>
                <a:gd name="T44" fmla="*/ 0 w 173"/>
                <a:gd name="T45" fmla="*/ 0 h 251"/>
                <a:gd name="T46" fmla="*/ 0 w 173"/>
                <a:gd name="T47" fmla="*/ 0 h 251"/>
                <a:gd name="T48" fmla="*/ 0 w 173"/>
                <a:gd name="T49" fmla="*/ 0 h 251"/>
                <a:gd name="T50" fmla="*/ 0 w 173"/>
                <a:gd name="T51" fmla="*/ 0 h 251"/>
                <a:gd name="T52" fmla="*/ 0 w 173"/>
                <a:gd name="T53" fmla="*/ 0 h 251"/>
                <a:gd name="T54" fmla="*/ 0 w 173"/>
                <a:gd name="T55" fmla="*/ 0 h 251"/>
                <a:gd name="T56" fmla="*/ 0 w 173"/>
                <a:gd name="T57" fmla="*/ 0 h 251"/>
                <a:gd name="T58" fmla="*/ 0 w 173"/>
                <a:gd name="T59" fmla="*/ 0 h 251"/>
                <a:gd name="T60" fmla="*/ 0 w 173"/>
                <a:gd name="T61" fmla="*/ 0 h 251"/>
                <a:gd name="T62" fmla="*/ 0 w 173"/>
                <a:gd name="T63" fmla="*/ 0 h 251"/>
                <a:gd name="T64" fmla="*/ 0 w 173"/>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3"/>
                <a:gd name="T100" fmla="*/ 0 h 251"/>
                <a:gd name="T101" fmla="*/ 173 w 173"/>
                <a:gd name="T102" fmla="*/ 251 h 2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3" h="251">
                  <a:moveTo>
                    <a:pt x="171" y="251"/>
                  </a:moveTo>
                  <a:lnTo>
                    <a:pt x="173" y="245"/>
                  </a:lnTo>
                  <a:lnTo>
                    <a:pt x="170" y="233"/>
                  </a:lnTo>
                  <a:lnTo>
                    <a:pt x="164" y="214"/>
                  </a:lnTo>
                  <a:lnTo>
                    <a:pt x="153" y="187"/>
                  </a:lnTo>
                  <a:lnTo>
                    <a:pt x="137" y="153"/>
                  </a:lnTo>
                  <a:lnTo>
                    <a:pt x="119" y="110"/>
                  </a:lnTo>
                  <a:lnTo>
                    <a:pt x="97" y="60"/>
                  </a:lnTo>
                  <a:lnTo>
                    <a:pt x="72" y="0"/>
                  </a:lnTo>
                  <a:lnTo>
                    <a:pt x="63" y="4"/>
                  </a:lnTo>
                  <a:lnTo>
                    <a:pt x="54" y="7"/>
                  </a:lnTo>
                  <a:lnTo>
                    <a:pt x="45" y="11"/>
                  </a:lnTo>
                  <a:lnTo>
                    <a:pt x="36" y="16"/>
                  </a:lnTo>
                  <a:lnTo>
                    <a:pt x="27" y="20"/>
                  </a:lnTo>
                  <a:lnTo>
                    <a:pt x="18" y="23"/>
                  </a:lnTo>
                  <a:lnTo>
                    <a:pt x="9" y="27"/>
                  </a:lnTo>
                  <a:lnTo>
                    <a:pt x="0" y="31"/>
                  </a:lnTo>
                  <a:lnTo>
                    <a:pt x="13" y="62"/>
                  </a:lnTo>
                  <a:lnTo>
                    <a:pt x="26" y="89"/>
                  </a:lnTo>
                  <a:lnTo>
                    <a:pt x="41" y="115"/>
                  </a:lnTo>
                  <a:lnTo>
                    <a:pt x="54" y="138"/>
                  </a:lnTo>
                  <a:lnTo>
                    <a:pt x="68" y="159"/>
                  </a:lnTo>
                  <a:lnTo>
                    <a:pt x="81" y="177"/>
                  </a:lnTo>
                  <a:lnTo>
                    <a:pt x="95" y="193"/>
                  </a:lnTo>
                  <a:lnTo>
                    <a:pt x="107" y="206"/>
                  </a:lnTo>
                  <a:lnTo>
                    <a:pt x="119" y="218"/>
                  </a:lnTo>
                  <a:lnTo>
                    <a:pt x="130" y="229"/>
                  </a:lnTo>
                  <a:lnTo>
                    <a:pt x="141" y="236"/>
                  </a:lnTo>
                  <a:lnTo>
                    <a:pt x="150" y="242"/>
                  </a:lnTo>
                  <a:lnTo>
                    <a:pt x="157" y="246"/>
                  </a:lnTo>
                  <a:lnTo>
                    <a:pt x="163" y="250"/>
                  </a:lnTo>
                  <a:lnTo>
                    <a:pt x="168" y="251"/>
                  </a:lnTo>
                  <a:lnTo>
                    <a:pt x="171" y="251"/>
                  </a:lnTo>
                  <a:close/>
                </a:path>
              </a:pathLst>
            </a:custGeom>
            <a:solidFill>
              <a:srgbClr val="7A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73" name="Freeform 571"/>
            <p:cNvSpPr/>
            <p:nvPr/>
          </p:nvSpPr>
          <p:spPr bwMode="auto">
            <a:xfrm>
              <a:off x="1178" y="3436"/>
              <a:ext cx="7" cy="13"/>
            </a:xfrm>
            <a:custGeom>
              <a:avLst/>
              <a:gdLst>
                <a:gd name="T0" fmla="*/ 0 w 163"/>
                <a:gd name="T1" fmla="*/ 0 h 240"/>
                <a:gd name="T2" fmla="*/ 0 w 163"/>
                <a:gd name="T3" fmla="*/ 0 h 240"/>
                <a:gd name="T4" fmla="*/ 0 w 163"/>
                <a:gd name="T5" fmla="*/ 0 h 240"/>
                <a:gd name="T6" fmla="*/ 0 w 163"/>
                <a:gd name="T7" fmla="*/ 0 h 240"/>
                <a:gd name="T8" fmla="*/ 0 w 163"/>
                <a:gd name="T9" fmla="*/ 0 h 240"/>
                <a:gd name="T10" fmla="*/ 0 w 163"/>
                <a:gd name="T11" fmla="*/ 0 h 240"/>
                <a:gd name="T12" fmla="*/ 0 w 163"/>
                <a:gd name="T13" fmla="*/ 0 h 240"/>
                <a:gd name="T14" fmla="*/ 0 w 163"/>
                <a:gd name="T15" fmla="*/ 0 h 240"/>
                <a:gd name="T16" fmla="*/ 0 w 163"/>
                <a:gd name="T17" fmla="*/ 0 h 240"/>
                <a:gd name="T18" fmla="*/ 0 w 163"/>
                <a:gd name="T19" fmla="*/ 0 h 240"/>
                <a:gd name="T20" fmla="*/ 0 w 163"/>
                <a:gd name="T21" fmla="*/ 0 h 240"/>
                <a:gd name="T22" fmla="*/ 0 w 163"/>
                <a:gd name="T23" fmla="*/ 0 h 240"/>
                <a:gd name="T24" fmla="*/ 0 w 163"/>
                <a:gd name="T25" fmla="*/ 0 h 240"/>
                <a:gd name="T26" fmla="*/ 0 w 163"/>
                <a:gd name="T27" fmla="*/ 0 h 240"/>
                <a:gd name="T28" fmla="*/ 0 w 163"/>
                <a:gd name="T29" fmla="*/ 0 h 240"/>
                <a:gd name="T30" fmla="*/ 0 w 163"/>
                <a:gd name="T31" fmla="*/ 0 h 240"/>
                <a:gd name="T32" fmla="*/ 0 w 163"/>
                <a:gd name="T33" fmla="*/ 0 h 240"/>
                <a:gd name="T34" fmla="*/ 0 w 163"/>
                <a:gd name="T35" fmla="*/ 0 h 240"/>
                <a:gd name="T36" fmla="*/ 0 w 163"/>
                <a:gd name="T37" fmla="*/ 0 h 240"/>
                <a:gd name="T38" fmla="*/ 0 w 163"/>
                <a:gd name="T39" fmla="*/ 0 h 240"/>
                <a:gd name="T40" fmla="*/ 0 w 163"/>
                <a:gd name="T41" fmla="*/ 0 h 240"/>
                <a:gd name="T42" fmla="*/ 0 w 163"/>
                <a:gd name="T43" fmla="*/ 0 h 240"/>
                <a:gd name="T44" fmla="*/ 0 w 163"/>
                <a:gd name="T45" fmla="*/ 0 h 240"/>
                <a:gd name="T46" fmla="*/ 0 w 163"/>
                <a:gd name="T47" fmla="*/ 0 h 240"/>
                <a:gd name="T48" fmla="*/ 0 w 163"/>
                <a:gd name="T49" fmla="*/ 0 h 240"/>
                <a:gd name="T50" fmla="*/ 0 w 163"/>
                <a:gd name="T51" fmla="*/ 0 h 240"/>
                <a:gd name="T52" fmla="*/ 0 w 163"/>
                <a:gd name="T53" fmla="*/ 0 h 240"/>
                <a:gd name="T54" fmla="*/ 0 w 163"/>
                <a:gd name="T55" fmla="*/ 0 h 240"/>
                <a:gd name="T56" fmla="*/ 0 w 163"/>
                <a:gd name="T57" fmla="*/ 0 h 240"/>
                <a:gd name="T58" fmla="*/ 0 w 163"/>
                <a:gd name="T59" fmla="*/ 0 h 240"/>
                <a:gd name="T60" fmla="*/ 0 w 163"/>
                <a:gd name="T61" fmla="*/ 0 h 240"/>
                <a:gd name="T62" fmla="*/ 0 w 163"/>
                <a:gd name="T63" fmla="*/ 0 h 240"/>
                <a:gd name="T64" fmla="*/ 0 w 163"/>
                <a:gd name="T65" fmla="*/ 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3"/>
                <a:gd name="T100" fmla="*/ 0 h 240"/>
                <a:gd name="T101" fmla="*/ 163 w 163"/>
                <a:gd name="T102" fmla="*/ 240 h 2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3" h="240">
                  <a:moveTo>
                    <a:pt x="163" y="240"/>
                  </a:moveTo>
                  <a:lnTo>
                    <a:pt x="162" y="235"/>
                  </a:lnTo>
                  <a:lnTo>
                    <a:pt x="156" y="225"/>
                  </a:lnTo>
                  <a:lnTo>
                    <a:pt x="145" y="208"/>
                  </a:lnTo>
                  <a:lnTo>
                    <a:pt x="129" y="183"/>
                  </a:lnTo>
                  <a:lnTo>
                    <a:pt x="110" y="150"/>
                  </a:lnTo>
                  <a:lnTo>
                    <a:pt x="89" y="110"/>
                  </a:lnTo>
                  <a:lnTo>
                    <a:pt x="64" y="59"/>
                  </a:lnTo>
                  <a:lnTo>
                    <a:pt x="39" y="0"/>
                  </a:lnTo>
                  <a:lnTo>
                    <a:pt x="34" y="2"/>
                  </a:lnTo>
                  <a:lnTo>
                    <a:pt x="28" y="5"/>
                  </a:lnTo>
                  <a:lnTo>
                    <a:pt x="24" y="7"/>
                  </a:lnTo>
                  <a:lnTo>
                    <a:pt x="19" y="9"/>
                  </a:lnTo>
                  <a:lnTo>
                    <a:pt x="14" y="11"/>
                  </a:lnTo>
                  <a:lnTo>
                    <a:pt x="10" y="13"/>
                  </a:lnTo>
                  <a:lnTo>
                    <a:pt x="5" y="15"/>
                  </a:lnTo>
                  <a:lnTo>
                    <a:pt x="0" y="17"/>
                  </a:lnTo>
                  <a:lnTo>
                    <a:pt x="13" y="48"/>
                  </a:lnTo>
                  <a:lnTo>
                    <a:pt x="26" y="75"/>
                  </a:lnTo>
                  <a:lnTo>
                    <a:pt x="41" y="102"/>
                  </a:lnTo>
                  <a:lnTo>
                    <a:pt x="54" y="124"/>
                  </a:lnTo>
                  <a:lnTo>
                    <a:pt x="68" y="145"/>
                  </a:lnTo>
                  <a:lnTo>
                    <a:pt x="82" y="163"/>
                  </a:lnTo>
                  <a:lnTo>
                    <a:pt x="94" y="180"/>
                  </a:lnTo>
                  <a:lnTo>
                    <a:pt x="106" y="193"/>
                  </a:lnTo>
                  <a:lnTo>
                    <a:pt x="117" y="205"/>
                  </a:lnTo>
                  <a:lnTo>
                    <a:pt x="127" y="215"/>
                  </a:lnTo>
                  <a:lnTo>
                    <a:pt x="138" y="224"/>
                  </a:lnTo>
                  <a:lnTo>
                    <a:pt x="146" y="230"/>
                  </a:lnTo>
                  <a:lnTo>
                    <a:pt x="152" y="234"/>
                  </a:lnTo>
                  <a:lnTo>
                    <a:pt x="158" y="238"/>
                  </a:lnTo>
                  <a:lnTo>
                    <a:pt x="161" y="240"/>
                  </a:lnTo>
                  <a:lnTo>
                    <a:pt x="163" y="240"/>
                  </a:lnTo>
                  <a:close/>
                </a:path>
              </a:pathLst>
            </a:custGeom>
            <a:solidFill>
              <a:srgbClr val="9199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374" name="Freeform 572"/>
            <p:cNvSpPr/>
            <p:nvPr/>
          </p:nvSpPr>
          <p:spPr bwMode="auto">
            <a:xfrm>
              <a:off x="1185" y="3449"/>
              <a:ext cx="2" cy="5"/>
            </a:xfrm>
            <a:custGeom>
              <a:avLst/>
              <a:gdLst>
                <a:gd name="T0" fmla="*/ 0 w 48"/>
                <a:gd name="T1" fmla="*/ 0 h 99"/>
                <a:gd name="T2" fmla="*/ 0 w 48"/>
                <a:gd name="T3" fmla="*/ 0 h 99"/>
                <a:gd name="T4" fmla="*/ 0 w 48"/>
                <a:gd name="T5" fmla="*/ 0 h 99"/>
                <a:gd name="T6" fmla="*/ 0 w 48"/>
                <a:gd name="T7" fmla="*/ 0 h 99"/>
                <a:gd name="T8" fmla="*/ 0 w 48"/>
                <a:gd name="T9" fmla="*/ 0 h 99"/>
                <a:gd name="T10" fmla="*/ 0 w 48"/>
                <a:gd name="T11" fmla="*/ 0 h 99"/>
                <a:gd name="T12" fmla="*/ 0 w 48"/>
                <a:gd name="T13" fmla="*/ 0 h 99"/>
                <a:gd name="T14" fmla="*/ 0 w 48"/>
                <a:gd name="T15" fmla="*/ 0 h 99"/>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99"/>
                <a:gd name="T26" fmla="*/ 48 w 48"/>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99">
                  <a:moveTo>
                    <a:pt x="13" y="0"/>
                  </a:moveTo>
                  <a:lnTo>
                    <a:pt x="44" y="76"/>
                  </a:lnTo>
                  <a:lnTo>
                    <a:pt x="48" y="92"/>
                  </a:lnTo>
                  <a:lnTo>
                    <a:pt x="46" y="99"/>
                  </a:lnTo>
                  <a:lnTo>
                    <a:pt x="39" y="96"/>
                  </a:lnTo>
                  <a:lnTo>
                    <a:pt x="31" y="83"/>
                  </a:lnTo>
                  <a:lnTo>
                    <a:pt x="0" y="7"/>
                  </a:lnTo>
                  <a:lnTo>
                    <a:pt x="13" y="0"/>
                  </a:lnTo>
                  <a:close/>
                </a:path>
              </a:pathLst>
            </a:custGeom>
            <a:solidFill>
              <a:srgbClr val="2B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86040" name="Group 573"/>
          <p:cNvGrpSpPr/>
          <p:nvPr/>
        </p:nvGrpSpPr>
        <p:grpSpPr bwMode="auto">
          <a:xfrm>
            <a:off x="1905000" y="2667000"/>
            <a:ext cx="838200" cy="762000"/>
            <a:chOff x="3696" y="1728"/>
            <a:chExt cx="528" cy="480"/>
          </a:xfrm>
        </p:grpSpPr>
        <p:grpSp>
          <p:nvGrpSpPr>
            <p:cNvPr id="86041" name="Group 574"/>
            <p:cNvGrpSpPr/>
            <p:nvPr/>
          </p:nvGrpSpPr>
          <p:grpSpPr bwMode="auto">
            <a:xfrm>
              <a:off x="3696" y="1882"/>
              <a:ext cx="528" cy="326"/>
              <a:chOff x="3696" y="1882"/>
              <a:chExt cx="528" cy="326"/>
            </a:xfrm>
          </p:grpSpPr>
          <p:sp>
            <p:nvSpPr>
              <p:cNvPr id="86071" name="Freeform 575"/>
              <p:cNvSpPr/>
              <p:nvPr/>
            </p:nvSpPr>
            <p:spPr bwMode="auto">
              <a:xfrm>
                <a:off x="4049" y="2052"/>
                <a:ext cx="157" cy="156"/>
              </a:xfrm>
              <a:custGeom>
                <a:avLst/>
                <a:gdLst>
                  <a:gd name="T0" fmla="*/ 0 w 1567"/>
                  <a:gd name="T1" fmla="*/ 0 h 2024"/>
                  <a:gd name="T2" fmla="*/ 0 w 1567"/>
                  <a:gd name="T3" fmla="*/ 0 h 2024"/>
                  <a:gd name="T4" fmla="*/ 0 w 1567"/>
                  <a:gd name="T5" fmla="*/ 0 h 2024"/>
                  <a:gd name="T6" fmla="*/ 0 w 1567"/>
                  <a:gd name="T7" fmla="*/ 0 h 2024"/>
                  <a:gd name="T8" fmla="*/ 0 w 1567"/>
                  <a:gd name="T9" fmla="*/ 0 h 2024"/>
                  <a:gd name="T10" fmla="*/ 0 w 1567"/>
                  <a:gd name="T11" fmla="*/ 0 h 2024"/>
                  <a:gd name="T12" fmla="*/ 0 w 1567"/>
                  <a:gd name="T13" fmla="*/ 0 h 2024"/>
                  <a:gd name="T14" fmla="*/ 0 60000 65536"/>
                  <a:gd name="T15" fmla="*/ 0 60000 65536"/>
                  <a:gd name="T16" fmla="*/ 0 60000 65536"/>
                  <a:gd name="T17" fmla="*/ 0 60000 65536"/>
                  <a:gd name="T18" fmla="*/ 0 60000 65536"/>
                  <a:gd name="T19" fmla="*/ 0 60000 65536"/>
                  <a:gd name="T20" fmla="*/ 0 60000 65536"/>
                  <a:gd name="T21" fmla="*/ 0 w 1567"/>
                  <a:gd name="T22" fmla="*/ 0 h 2024"/>
                  <a:gd name="T23" fmla="*/ 1567 w 1567"/>
                  <a:gd name="T24" fmla="*/ 2024 h 20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7" h="2024">
                    <a:moveTo>
                      <a:pt x="1332" y="133"/>
                    </a:moveTo>
                    <a:lnTo>
                      <a:pt x="647" y="997"/>
                    </a:lnTo>
                    <a:lnTo>
                      <a:pt x="0" y="1661"/>
                    </a:lnTo>
                    <a:lnTo>
                      <a:pt x="0" y="2024"/>
                    </a:lnTo>
                    <a:lnTo>
                      <a:pt x="1567" y="531"/>
                    </a:lnTo>
                    <a:lnTo>
                      <a:pt x="1567" y="0"/>
                    </a:lnTo>
                    <a:lnTo>
                      <a:pt x="1332" y="133"/>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72" name="Freeform 576"/>
              <p:cNvSpPr/>
              <p:nvPr/>
            </p:nvSpPr>
            <p:spPr bwMode="auto">
              <a:xfrm>
                <a:off x="4049" y="2052"/>
                <a:ext cx="157" cy="156"/>
              </a:xfrm>
              <a:custGeom>
                <a:avLst/>
                <a:gdLst>
                  <a:gd name="T0" fmla="*/ 0 w 1567"/>
                  <a:gd name="T1" fmla="*/ 0 h 2024"/>
                  <a:gd name="T2" fmla="*/ 0 w 1567"/>
                  <a:gd name="T3" fmla="*/ 0 h 2024"/>
                  <a:gd name="T4" fmla="*/ 0 w 1567"/>
                  <a:gd name="T5" fmla="*/ 0 h 2024"/>
                  <a:gd name="T6" fmla="*/ 0 w 1567"/>
                  <a:gd name="T7" fmla="*/ 0 h 2024"/>
                  <a:gd name="T8" fmla="*/ 0 w 1567"/>
                  <a:gd name="T9" fmla="*/ 0 h 2024"/>
                  <a:gd name="T10" fmla="*/ 0 w 1567"/>
                  <a:gd name="T11" fmla="*/ 0 h 2024"/>
                  <a:gd name="T12" fmla="*/ 0 w 1567"/>
                  <a:gd name="T13" fmla="*/ 0 h 2024"/>
                  <a:gd name="T14" fmla="*/ 0 60000 65536"/>
                  <a:gd name="T15" fmla="*/ 0 60000 65536"/>
                  <a:gd name="T16" fmla="*/ 0 60000 65536"/>
                  <a:gd name="T17" fmla="*/ 0 60000 65536"/>
                  <a:gd name="T18" fmla="*/ 0 60000 65536"/>
                  <a:gd name="T19" fmla="*/ 0 60000 65536"/>
                  <a:gd name="T20" fmla="*/ 0 60000 65536"/>
                  <a:gd name="T21" fmla="*/ 0 w 1567"/>
                  <a:gd name="T22" fmla="*/ 0 h 2024"/>
                  <a:gd name="T23" fmla="*/ 1567 w 1567"/>
                  <a:gd name="T24" fmla="*/ 2024 h 20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7" h="2024">
                    <a:moveTo>
                      <a:pt x="1332" y="133"/>
                    </a:moveTo>
                    <a:lnTo>
                      <a:pt x="647" y="997"/>
                    </a:lnTo>
                    <a:lnTo>
                      <a:pt x="0" y="1661"/>
                    </a:lnTo>
                    <a:lnTo>
                      <a:pt x="0" y="2024"/>
                    </a:lnTo>
                    <a:lnTo>
                      <a:pt x="1567" y="531"/>
                    </a:lnTo>
                    <a:lnTo>
                      <a:pt x="1567" y="0"/>
                    </a:lnTo>
                    <a:lnTo>
                      <a:pt x="1332" y="133"/>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73" name="Freeform 577"/>
              <p:cNvSpPr/>
              <p:nvPr/>
            </p:nvSpPr>
            <p:spPr bwMode="auto">
              <a:xfrm>
                <a:off x="3696" y="2106"/>
                <a:ext cx="353" cy="101"/>
              </a:xfrm>
              <a:custGeom>
                <a:avLst/>
                <a:gdLst>
                  <a:gd name="T0" fmla="*/ 0 w 3534"/>
                  <a:gd name="T1" fmla="*/ 0 h 1320"/>
                  <a:gd name="T2" fmla="*/ 0 w 3534"/>
                  <a:gd name="T3" fmla="*/ 0 h 1320"/>
                  <a:gd name="T4" fmla="*/ 0 w 3534"/>
                  <a:gd name="T5" fmla="*/ 0 h 1320"/>
                  <a:gd name="T6" fmla="*/ 0 w 3534"/>
                  <a:gd name="T7" fmla="*/ 0 h 1320"/>
                  <a:gd name="T8" fmla="*/ 0 w 3534"/>
                  <a:gd name="T9" fmla="*/ 0 h 1320"/>
                  <a:gd name="T10" fmla="*/ 0 w 3534"/>
                  <a:gd name="T11" fmla="*/ 0 h 1320"/>
                  <a:gd name="T12" fmla="*/ 0 w 3534"/>
                  <a:gd name="T13" fmla="*/ 0 h 1320"/>
                  <a:gd name="T14" fmla="*/ 0 60000 65536"/>
                  <a:gd name="T15" fmla="*/ 0 60000 65536"/>
                  <a:gd name="T16" fmla="*/ 0 60000 65536"/>
                  <a:gd name="T17" fmla="*/ 0 60000 65536"/>
                  <a:gd name="T18" fmla="*/ 0 60000 65536"/>
                  <a:gd name="T19" fmla="*/ 0 60000 65536"/>
                  <a:gd name="T20" fmla="*/ 0 60000 65536"/>
                  <a:gd name="T21" fmla="*/ 0 w 3534"/>
                  <a:gd name="T22" fmla="*/ 0 h 1320"/>
                  <a:gd name="T23" fmla="*/ 3534 w 3534"/>
                  <a:gd name="T24" fmla="*/ 1320 h 1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4" h="1320">
                    <a:moveTo>
                      <a:pt x="0" y="28"/>
                    </a:moveTo>
                    <a:lnTo>
                      <a:pt x="0" y="257"/>
                    </a:lnTo>
                    <a:lnTo>
                      <a:pt x="3534" y="1320"/>
                    </a:lnTo>
                    <a:lnTo>
                      <a:pt x="3534" y="1090"/>
                    </a:lnTo>
                    <a:lnTo>
                      <a:pt x="3467" y="1033"/>
                    </a:lnTo>
                    <a:lnTo>
                      <a:pt x="93" y="0"/>
                    </a:lnTo>
                    <a:lnTo>
                      <a:pt x="0" y="28"/>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74" name="Freeform 578"/>
              <p:cNvSpPr/>
              <p:nvPr/>
            </p:nvSpPr>
            <p:spPr bwMode="auto">
              <a:xfrm>
                <a:off x="3696" y="2106"/>
                <a:ext cx="353" cy="101"/>
              </a:xfrm>
              <a:custGeom>
                <a:avLst/>
                <a:gdLst>
                  <a:gd name="T0" fmla="*/ 0 w 3534"/>
                  <a:gd name="T1" fmla="*/ 0 h 1320"/>
                  <a:gd name="T2" fmla="*/ 0 w 3534"/>
                  <a:gd name="T3" fmla="*/ 0 h 1320"/>
                  <a:gd name="T4" fmla="*/ 0 w 3534"/>
                  <a:gd name="T5" fmla="*/ 0 h 1320"/>
                  <a:gd name="T6" fmla="*/ 0 w 3534"/>
                  <a:gd name="T7" fmla="*/ 0 h 1320"/>
                  <a:gd name="T8" fmla="*/ 0 w 3534"/>
                  <a:gd name="T9" fmla="*/ 0 h 1320"/>
                  <a:gd name="T10" fmla="*/ 0 w 3534"/>
                  <a:gd name="T11" fmla="*/ 0 h 1320"/>
                  <a:gd name="T12" fmla="*/ 0 w 3534"/>
                  <a:gd name="T13" fmla="*/ 0 h 1320"/>
                  <a:gd name="T14" fmla="*/ 0 60000 65536"/>
                  <a:gd name="T15" fmla="*/ 0 60000 65536"/>
                  <a:gd name="T16" fmla="*/ 0 60000 65536"/>
                  <a:gd name="T17" fmla="*/ 0 60000 65536"/>
                  <a:gd name="T18" fmla="*/ 0 60000 65536"/>
                  <a:gd name="T19" fmla="*/ 0 60000 65536"/>
                  <a:gd name="T20" fmla="*/ 0 60000 65536"/>
                  <a:gd name="T21" fmla="*/ 0 w 3534"/>
                  <a:gd name="T22" fmla="*/ 0 h 1320"/>
                  <a:gd name="T23" fmla="*/ 3534 w 3534"/>
                  <a:gd name="T24" fmla="*/ 1320 h 1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4" h="1320">
                    <a:moveTo>
                      <a:pt x="0" y="28"/>
                    </a:moveTo>
                    <a:lnTo>
                      <a:pt x="0" y="257"/>
                    </a:lnTo>
                    <a:lnTo>
                      <a:pt x="3534" y="1320"/>
                    </a:lnTo>
                    <a:lnTo>
                      <a:pt x="3534" y="1090"/>
                    </a:lnTo>
                    <a:lnTo>
                      <a:pt x="3467" y="1033"/>
                    </a:lnTo>
                    <a:lnTo>
                      <a:pt x="93" y="0"/>
                    </a:lnTo>
                    <a:lnTo>
                      <a:pt x="0" y="28"/>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75" name="Freeform 579"/>
              <p:cNvSpPr/>
              <p:nvPr/>
            </p:nvSpPr>
            <p:spPr bwMode="auto">
              <a:xfrm>
                <a:off x="4130" y="2090"/>
                <a:ext cx="56" cy="47"/>
              </a:xfrm>
              <a:custGeom>
                <a:avLst/>
                <a:gdLst>
                  <a:gd name="T0" fmla="*/ 0 w 560"/>
                  <a:gd name="T1" fmla="*/ 0 h 618"/>
                  <a:gd name="T2" fmla="*/ 0 w 560"/>
                  <a:gd name="T3" fmla="*/ 0 h 618"/>
                  <a:gd name="T4" fmla="*/ 0 w 560"/>
                  <a:gd name="T5" fmla="*/ 0 h 618"/>
                  <a:gd name="T6" fmla="*/ 0 w 560"/>
                  <a:gd name="T7" fmla="*/ 0 h 618"/>
                  <a:gd name="T8" fmla="*/ 0 w 560"/>
                  <a:gd name="T9" fmla="*/ 0 h 618"/>
                  <a:gd name="T10" fmla="*/ 0 w 560"/>
                  <a:gd name="T11" fmla="*/ 0 h 618"/>
                  <a:gd name="T12" fmla="*/ 0 w 560"/>
                  <a:gd name="T13" fmla="*/ 0 h 618"/>
                  <a:gd name="T14" fmla="*/ 0 w 560"/>
                  <a:gd name="T15" fmla="*/ 0 h 618"/>
                  <a:gd name="T16" fmla="*/ 0 w 560"/>
                  <a:gd name="T17" fmla="*/ 0 h 618"/>
                  <a:gd name="T18" fmla="*/ 0 w 560"/>
                  <a:gd name="T19" fmla="*/ 0 h 618"/>
                  <a:gd name="T20" fmla="*/ 0 w 560"/>
                  <a:gd name="T21" fmla="*/ 0 h 618"/>
                  <a:gd name="T22" fmla="*/ 0 w 560"/>
                  <a:gd name="T23" fmla="*/ 0 h 618"/>
                  <a:gd name="T24" fmla="*/ 0 w 560"/>
                  <a:gd name="T25" fmla="*/ 0 h 6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618"/>
                  <a:gd name="T41" fmla="*/ 560 w 560"/>
                  <a:gd name="T42" fmla="*/ 618 h 6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618">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76" name="Freeform 580"/>
              <p:cNvSpPr/>
              <p:nvPr/>
            </p:nvSpPr>
            <p:spPr bwMode="auto">
              <a:xfrm>
                <a:off x="4130" y="2090"/>
                <a:ext cx="56" cy="47"/>
              </a:xfrm>
              <a:custGeom>
                <a:avLst/>
                <a:gdLst>
                  <a:gd name="T0" fmla="*/ 0 w 560"/>
                  <a:gd name="T1" fmla="*/ 0 h 618"/>
                  <a:gd name="T2" fmla="*/ 0 w 560"/>
                  <a:gd name="T3" fmla="*/ 0 h 618"/>
                  <a:gd name="T4" fmla="*/ 0 w 560"/>
                  <a:gd name="T5" fmla="*/ 0 h 618"/>
                  <a:gd name="T6" fmla="*/ 0 w 560"/>
                  <a:gd name="T7" fmla="*/ 0 h 618"/>
                  <a:gd name="T8" fmla="*/ 0 w 560"/>
                  <a:gd name="T9" fmla="*/ 0 h 618"/>
                  <a:gd name="T10" fmla="*/ 0 w 560"/>
                  <a:gd name="T11" fmla="*/ 0 h 618"/>
                  <a:gd name="T12" fmla="*/ 0 w 560"/>
                  <a:gd name="T13" fmla="*/ 0 h 618"/>
                  <a:gd name="T14" fmla="*/ 0 w 560"/>
                  <a:gd name="T15" fmla="*/ 0 h 618"/>
                  <a:gd name="T16" fmla="*/ 0 w 560"/>
                  <a:gd name="T17" fmla="*/ 0 h 618"/>
                  <a:gd name="T18" fmla="*/ 0 w 560"/>
                  <a:gd name="T19" fmla="*/ 0 h 618"/>
                  <a:gd name="T20" fmla="*/ 0 w 560"/>
                  <a:gd name="T21" fmla="*/ 0 h 618"/>
                  <a:gd name="T22" fmla="*/ 0 w 560"/>
                  <a:gd name="T23" fmla="*/ 0 h 618"/>
                  <a:gd name="T24" fmla="*/ 0 w 560"/>
                  <a:gd name="T25" fmla="*/ 0 h 6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618"/>
                  <a:gd name="T41" fmla="*/ 560 w 560"/>
                  <a:gd name="T42" fmla="*/ 618 h 6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618">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77" name="Line 581"/>
              <p:cNvSpPr>
                <a:spLocks noChangeShapeType="1"/>
              </p:cNvSpPr>
              <p:nvPr/>
            </p:nvSpPr>
            <p:spPr bwMode="auto">
              <a:xfrm flipH="1">
                <a:off x="4143" y="2126"/>
                <a:ext cx="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78" name="Line 582"/>
              <p:cNvSpPr>
                <a:spLocks noChangeShapeType="1"/>
              </p:cNvSpPr>
              <p:nvPr/>
            </p:nvSpPr>
            <p:spPr bwMode="auto">
              <a:xfrm>
                <a:off x="4167" y="2106"/>
                <a:ext cx="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79" name="Line 583"/>
              <p:cNvSpPr>
                <a:spLocks noChangeShapeType="1"/>
              </p:cNvSpPr>
              <p:nvPr/>
            </p:nvSpPr>
            <p:spPr bwMode="auto">
              <a:xfrm flipH="1">
                <a:off x="4166" y="2110"/>
                <a:ext cx="6"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80" name="Freeform 584"/>
              <p:cNvSpPr/>
              <p:nvPr/>
            </p:nvSpPr>
            <p:spPr bwMode="auto">
              <a:xfrm>
                <a:off x="4128" y="2128"/>
                <a:ext cx="3" cy="13"/>
              </a:xfrm>
              <a:custGeom>
                <a:avLst/>
                <a:gdLst>
                  <a:gd name="T0" fmla="*/ 0 w 37"/>
                  <a:gd name="T1" fmla="*/ 0 h 169"/>
                  <a:gd name="T2" fmla="*/ 0 w 37"/>
                  <a:gd name="T3" fmla="*/ 0 h 169"/>
                  <a:gd name="T4" fmla="*/ 0 w 37"/>
                  <a:gd name="T5" fmla="*/ 0 h 169"/>
                  <a:gd name="T6" fmla="*/ 0 w 37"/>
                  <a:gd name="T7" fmla="*/ 0 h 169"/>
                  <a:gd name="T8" fmla="*/ 0 w 37"/>
                  <a:gd name="T9" fmla="*/ 0 h 169"/>
                  <a:gd name="T10" fmla="*/ 0 60000 65536"/>
                  <a:gd name="T11" fmla="*/ 0 60000 65536"/>
                  <a:gd name="T12" fmla="*/ 0 60000 65536"/>
                  <a:gd name="T13" fmla="*/ 0 60000 65536"/>
                  <a:gd name="T14" fmla="*/ 0 60000 65536"/>
                  <a:gd name="T15" fmla="*/ 0 w 37"/>
                  <a:gd name="T16" fmla="*/ 0 h 169"/>
                  <a:gd name="T17" fmla="*/ 37 w 37"/>
                  <a:gd name="T18" fmla="*/ 169 h 169"/>
                </a:gdLst>
                <a:ahLst/>
                <a:cxnLst>
                  <a:cxn ang="T10">
                    <a:pos x="T0" y="T1"/>
                  </a:cxn>
                  <a:cxn ang="T11">
                    <a:pos x="T2" y="T3"/>
                  </a:cxn>
                  <a:cxn ang="T12">
                    <a:pos x="T4" y="T5"/>
                  </a:cxn>
                  <a:cxn ang="T13">
                    <a:pos x="T6" y="T7"/>
                  </a:cxn>
                  <a:cxn ang="T14">
                    <a:pos x="T8" y="T9"/>
                  </a:cxn>
                </a:cxnLst>
                <a:rect l="T15" t="T16" r="T17" b="T18"/>
                <a:pathLst>
                  <a:path w="37" h="169">
                    <a:moveTo>
                      <a:pt x="0" y="15"/>
                    </a:moveTo>
                    <a:lnTo>
                      <a:pt x="0" y="169"/>
                    </a:lnTo>
                    <a:lnTo>
                      <a:pt x="37" y="154"/>
                    </a:lnTo>
                    <a:lnTo>
                      <a:pt x="37" y="0"/>
                    </a:lnTo>
                    <a:lnTo>
                      <a:pt x="0" y="15"/>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81" name="Freeform 585"/>
              <p:cNvSpPr/>
              <p:nvPr/>
            </p:nvSpPr>
            <p:spPr bwMode="auto">
              <a:xfrm>
                <a:off x="4128" y="2128"/>
                <a:ext cx="3" cy="13"/>
              </a:xfrm>
              <a:custGeom>
                <a:avLst/>
                <a:gdLst>
                  <a:gd name="T0" fmla="*/ 0 w 37"/>
                  <a:gd name="T1" fmla="*/ 0 h 169"/>
                  <a:gd name="T2" fmla="*/ 0 w 37"/>
                  <a:gd name="T3" fmla="*/ 0 h 169"/>
                  <a:gd name="T4" fmla="*/ 0 w 37"/>
                  <a:gd name="T5" fmla="*/ 0 h 169"/>
                  <a:gd name="T6" fmla="*/ 0 w 37"/>
                  <a:gd name="T7" fmla="*/ 0 h 169"/>
                  <a:gd name="T8" fmla="*/ 0 w 37"/>
                  <a:gd name="T9" fmla="*/ 0 h 169"/>
                  <a:gd name="T10" fmla="*/ 0 60000 65536"/>
                  <a:gd name="T11" fmla="*/ 0 60000 65536"/>
                  <a:gd name="T12" fmla="*/ 0 60000 65536"/>
                  <a:gd name="T13" fmla="*/ 0 60000 65536"/>
                  <a:gd name="T14" fmla="*/ 0 60000 65536"/>
                  <a:gd name="T15" fmla="*/ 0 w 37"/>
                  <a:gd name="T16" fmla="*/ 0 h 169"/>
                  <a:gd name="T17" fmla="*/ 37 w 37"/>
                  <a:gd name="T18" fmla="*/ 169 h 169"/>
                </a:gdLst>
                <a:ahLst/>
                <a:cxnLst>
                  <a:cxn ang="T10">
                    <a:pos x="T0" y="T1"/>
                  </a:cxn>
                  <a:cxn ang="T11">
                    <a:pos x="T2" y="T3"/>
                  </a:cxn>
                  <a:cxn ang="T12">
                    <a:pos x="T4" y="T5"/>
                  </a:cxn>
                  <a:cxn ang="T13">
                    <a:pos x="T6" y="T7"/>
                  </a:cxn>
                  <a:cxn ang="T14">
                    <a:pos x="T8" y="T9"/>
                  </a:cxn>
                </a:cxnLst>
                <a:rect l="T15" t="T16" r="T17" b="T18"/>
                <a:pathLst>
                  <a:path w="37" h="169">
                    <a:moveTo>
                      <a:pt x="0" y="15"/>
                    </a:moveTo>
                    <a:lnTo>
                      <a:pt x="0" y="169"/>
                    </a:lnTo>
                    <a:lnTo>
                      <a:pt x="37" y="154"/>
                    </a:lnTo>
                    <a:lnTo>
                      <a:pt x="37" y="0"/>
                    </a:lnTo>
                    <a:lnTo>
                      <a:pt x="0" y="15"/>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82" name="Line 586"/>
              <p:cNvSpPr>
                <a:spLocks noChangeShapeType="1"/>
              </p:cNvSpPr>
              <p:nvPr/>
            </p:nvSpPr>
            <p:spPr bwMode="auto">
              <a:xfrm>
                <a:off x="3785" y="2052"/>
                <a:ext cx="343" cy="7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83" name="Freeform 587"/>
              <p:cNvSpPr/>
              <p:nvPr/>
            </p:nvSpPr>
            <p:spPr bwMode="auto">
              <a:xfrm>
                <a:off x="3696" y="2034"/>
                <a:ext cx="510" cy="155"/>
              </a:xfrm>
              <a:custGeom>
                <a:avLst/>
                <a:gdLst>
                  <a:gd name="T0" fmla="*/ 0 w 5101"/>
                  <a:gd name="T1" fmla="*/ 0 h 2021"/>
                  <a:gd name="T2" fmla="*/ 0 w 5101"/>
                  <a:gd name="T3" fmla="*/ 0 h 2021"/>
                  <a:gd name="T4" fmla="*/ 0 w 5101"/>
                  <a:gd name="T5" fmla="*/ 0 h 2021"/>
                  <a:gd name="T6" fmla="*/ 0 w 5101"/>
                  <a:gd name="T7" fmla="*/ 0 h 2021"/>
                  <a:gd name="T8" fmla="*/ 0 w 5101"/>
                  <a:gd name="T9" fmla="*/ 0 h 2021"/>
                  <a:gd name="T10" fmla="*/ 0 w 5101"/>
                  <a:gd name="T11" fmla="*/ 0 h 2021"/>
                  <a:gd name="T12" fmla="*/ 0 w 5101"/>
                  <a:gd name="T13" fmla="*/ 0 h 2021"/>
                  <a:gd name="T14" fmla="*/ 0 w 5101"/>
                  <a:gd name="T15" fmla="*/ 0 h 2021"/>
                  <a:gd name="T16" fmla="*/ 0 w 5101"/>
                  <a:gd name="T17" fmla="*/ 0 h 2021"/>
                  <a:gd name="T18" fmla="*/ 0 w 5101"/>
                  <a:gd name="T19" fmla="*/ 0 h 2021"/>
                  <a:gd name="T20" fmla="*/ 0 w 5101"/>
                  <a:gd name="T21" fmla="*/ 0 h 2021"/>
                  <a:gd name="T22" fmla="*/ 0 w 5101"/>
                  <a:gd name="T23" fmla="*/ 0 h 2021"/>
                  <a:gd name="T24" fmla="*/ 0 w 5101"/>
                  <a:gd name="T25" fmla="*/ 0 h 20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01"/>
                  <a:gd name="T40" fmla="*/ 0 h 2021"/>
                  <a:gd name="T41" fmla="*/ 5101 w 5101"/>
                  <a:gd name="T42" fmla="*/ 2021 h 20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01" h="2021">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84" name="Freeform 588"/>
              <p:cNvSpPr/>
              <p:nvPr/>
            </p:nvSpPr>
            <p:spPr bwMode="auto">
              <a:xfrm>
                <a:off x="3696" y="2034"/>
                <a:ext cx="510" cy="155"/>
              </a:xfrm>
              <a:custGeom>
                <a:avLst/>
                <a:gdLst>
                  <a:gd name="T0" fmla="*/ 0 w 5101"/>
                  <a:gd name="T1" fmla="*/ 0 h 2021"/>
                  <a:gd name="T2" fmla="*/ 0 w 5101"/>
                  <a:gd name="T3" fmla="*/ 0 h 2021"/>
                  <a:gd name="T4" fmla="*/ 0 w 5101"/>
                  <a:gd name="T5" fmla="*/ 0 h 2021"/>
                  <a:gd name="T6" fmla="*/ 0 w 5101"/>
                  <a:gd name="T7" fmla="*/ 0 h 2021"/>
                  <a:gd name="T8" fmla="*/ 0 w 5101"/>
                  <a:gd name="T9" fmla="*/ 0 h 2021"/>
                  <a:gd name="T10" fmla="*/ 0 w 5101"/>
                  <a:gd name="T11" fmla="*/ 0 h 2021"/>
                  <a:gd name="T12" fmla="*/ 0 w 5101"/>
                  <a:gd name="T13" fmla="*/ 0 h 2021"/>
                  <a:gd name="T14" fmla="*/ 0 w 5101"/>
                  <a:gd name="T15" fmla="*/ 0 h 2021"/>
                  <a:gd name="T16" fmla="*/ 0 w 5101"/>
                  <a:gd name="T17" fmla="*/ 0 h 2021"/>
                  <a:gd name="T18" fmla="*/ 0 w 5101"/>
                  <a:gd name="T19" fmla="*/ 0 h 2021"/>
                  <a:gd name="T20" fmla="*/ 0 w 5101"/>
                  <a:gd name="T21" fmla="*/ 0 h 2021"/>
                  <a:gd name="T22" fmla="*/ 0 w 5101"/>
                  <a:gd name="T23" fmla="*/ 0 h 2021"/>
                  <a:gd name="T24" fmla="*/ 0 w 5101"/>
                  <a:gd name="T25" fmla="*/ 0 h 20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01"/>
                  <a:gd name="T40" fmla="*/ 0 h 2021"/>
                  <a:gd name="T41" fmla="*/ 5101 w 5101"/>
                  <a:gd name="T42" fmla="*/ 2021 h 20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01" h="2021">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85" name="Freeform 589"/>
              <p:cNvSpPr/>
              <p:nvPr/>
            </p:nvSpPr>
            <p:spPr bwMode="auto">
              <a:xfrm>
                <a:off x="3794" y="2046"/>
                <a:ext cx="31" cy="10"/>
              </a:xfrm>
              <a:custGeom>
                <a:avLst/>
                <a:gdLst>
                  <a:gd name="T0" fmla="*/ 0 w 306"/>
                  <a:gd name="T1" fmla="*/ 0 h 139"/>
                  <a:gd name="T2" fmla="*/ 0 w 306"/>
                  <a:gd name="T3" fmla="*/ 0 h 139"/>
                  <a:gd name="T4" fmla="*/ 0 w 306"/>
                  <a:gd name="T5" fmla="*/ 0 h 139"/>
                  <a:gd name="T6" fmla="*/ 0 w 306"/>
                  <a:gd name="T7" fmla="*/ 0 h 139"/>
                  <a:gd name="T8" fmla="*/ 0 w 306"/>
                  <a:gd name="T9" fmla="*/ 0 h 139"/>
                  <a:gd name="T10" fmla="*/ 0 60000 65536"/>
                  <a:gd name="T11" fmla="*/ 0 60000 65536"/>
                  <a:gd name="T12" fmla="*/ 0 60000 65536"/>
                  <a:gd name="T13" fmla="*/ 0 60000 65536"/>
                  <a:gd name="T14" fmla="*/ 0 60000 65536"/>
                  <a:gd name="T15" fmla="*/ 0 w 306"/>
                  <a:gd name="T16" fmla="*/ 0 h 139"/>
                  <a:gd name="T17" fmla="*/ 306 w 306"/>
                  <a:gd name="T18" fmla="*/ 139 h 139"/>
                </a:gdLst>
                <a:ahLst/>
                <a:cxnLst>
                  <a:cxn ang="T10">
                    <a:pos x="T0" y="T1"/>
                  </a:cxn>
                  <a:cxn ang="T11">
                    <a:pos x="T2" y="T3"/>
                  </a:cxn>
                  <a:cxn ang="T12">
                    <a:pos x="T4" y="T5"/>
                  </a:cxn>
                  <a:cxn ang="T13">
                    <a:pos x="T6" y="T7"/>
                  </a:cxn>
                  <a:cxn ang="T14">
                    <a:pos x="T8" y="T9"/>
                  </a:cxn>
                </a:cxnLst>
                <a:rect l="T15" t="T16" r="T17" b="T18"/>
                <a:pathLst>
                  <a:path w="306" h="139">
                    <a:moveTo>
                      <a:pt x="117" y="0"/>
                    </a:moveTo>
                    <a:lnTo>
                      <a:pt x="0" y="82"/>
                    </a:lnTo>
                    <a:lnTo>
                      <a:pt x="191" y="139"/>
                    </a:lnTo>
                    <a:lnTo>
                      <a:pt x="306" y="51"/>
                    </a:lnTo>
                    <a:lnTo>
                      <a:pt x="117"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86" name="Freeform 590"/>
              <p:cNvSpPr/>
              <p:nvPr/>
            </p:nvSpPr>
            <p:spPr bwMode="auto">
              <a:xfrm>
                <a:off x="3794" y="2046"/>
                <a:ext cx="31" cy="10"/>
              </a:xfrm>
              <a:custGeom>
                <a:avLst/>
                <a:gdLst>
                  <a:gd name="T0" fmla="*/ 0 w 306"/>
                  <a:gd name="T1" fmla="*/ 0 h 139"/>
                  <a:gd name="T2" fmla="*/ 0 w 306"/>
                  <a:gd name="T3" fmla="*/ 0 h 139"/>
                  <a:gd name="T4" fmla="*/ 0 w 306"/>
                  <a:gd name="T5" fmla="*/ 0 h 139"/>
                  <a:gd name="T6" fmla="*/ 0 w 306"/>
                  <a:gd name="T7" fmla="*/ 0 h 139"/>
                  <a:gd name="T8" fmla="*/ 0 w 306"/>
                  <a:gd name="T9" fmla="*/ 0 h 139"/>
                  <a:gd name="T10" fmla="*/ 0 60000 65536"/>
                  <a:gd name="T11" fmla="*/ 0 60000 65536"/>
                  <a:gd name="T12" fmla="*/ 0 60000 65536"/>
                  <a:gd name="T13" fmla="*/ 0 60000 65536"/>
                  <a:gd name="T14" fmla="*/ 0 60000 65536"/>
                  <a:gd name="T15" fmla="*/ 0 w 306"/>
                  <a:gd name="T16" fmla="*/ 0 h 139"/>
                  <a:gd name="T17" fmla="*/ 306 w 306"/>
                  <a:gd name="T18" fmla="*/ 139 h 139"/>
                </a:gdLst>
                <a:ahLst/>
                <a:cxnLst>
                  <a:cxn ang="T10">
                    <a:pos x="T0" y="T1"/>
                  </a:cxn>
                  <a:cxn ang="T11">
                    <a:pos x="T2" y="T3"/>
                  </a:cxn>
                  <a:cxn ang="T12">
                    <a:pos x="T4" y="T5"/>
                  </a:cxn>
                  <a:cxn ang="T13">
                    <a:pos x="T6" y="T7"/>
                  </a:cxn>
                  <a:cxn ang="T14">
                    <a:pos x="T8" y="T9"/>
                  </a:cxn>
                </a:cxnLst>
                <a:rect l="T15" t="T16" r="T17" b="T18"/>
                <a:pathLst>
                  <a:path w="306" h="139">
                    <a:moveTo>
                      <a:pt x="117" y="0"/>
                    </a:moveTo>
                    <a:lnTo>
                      <a:pt x="0" y="82"/>
                    </a:lnTo>
                    <a:lnTo>
                      <a:pt x="191" y="139"/>
                    </a:lnTo>
                    <a:lnTo>
                      <a:pt x="306" y="51"/>
                    </a:lnTo>
                    <a:lnTo>
                      <a:pt x="117"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87" name="Freeform 591"/>
              <p:cNvSpPr/>
              <p:nvPr/>
            </p:nvSpPr>
            <p:spPr bwMode="auto">
              <a:xfrm>
                <a:off x="3748" y="2066"/>
                <a:ext cx="306" cy="97"/>
              </a:xfrm>
              <a:custGeom>
                <a:avLst/>
                <a:gdLst>
                  <a:gd name="T0" fmla="*/ 0 w 3060"/>
                  <a:gd name="T1" fmla="*/ 0 h 1260"/>
                  <a:gd name="T2" fmla="*/ 0 w 3060"/>
                  <a:gd name="T3" fmla="*/ 0 h 1260"/>
                  <a:gd name="T4" fmla="*/ 0 w 3060"/>
                  <a:gd name="T5" fmla="*/ 0 h 1260"/>
                  <a:gd name="T6" fmla="*/ 0 w 3060"/>
                  <a:gd name="T7" fmla="*/ 0 h 1260"/>
                  <a:gd name="T8" fmla="*/ 0 w 3060"/>
                  <a:gd name="T9" fmla="*/ 0 h 1260"/>
                  <a:gd name="T10" fmla="*/ 0 w 3060"/>
                  <a:gd name="T11" fmla="*/ 0 h 1260"/>
                  <a:gd name="T12" fmla="*/ 0 w 3060"/>
                  <a:gd name="T13" fmla="*/ 0 h 1260"/>
                  <a:gd name="T14" fmla="*/ 0 w 3060"/>
                  <a:gd name="T15" fmla="*/ 0 h 1260"/>
                  <a:gd name="T16" fmla="*/ 0 w 3060"/>
                  <a:gd name="T17" fmla="*/ 0 h 1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60"/>
                  <a:gd name="T28" fmla="*/ 0 h 1260"/>
                  <a:gd name="T29" fmla="*/ 3060 w 3060"/>
                  <a:gd name="T30" fmla="*/ 1260 h 12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60" h="1260">
                    <a:moveTo>
                      <a:pt x="401" y="0"/>
                    </a:moveTo>
                    <a:lnTo>
                      <a:pt x="225" y="139"/>
                    </a:lnTo>
                    <a:lnTo>
                      <a:pt x="189" y="235"/>
                    </a:lnTo>
                    <a:lnTo>
                      <a:pt x="0" y="457"/>
                    </a:lnTo>
                    <a:lnTo>
                      <a:pt x="2688" y="1260"/>
                    </a:lnTo>
                    <a:lnTo>
                      <a:pt x="2833" y="1106"/>
                    </a:lnTo>
                    <a:lnTo>
                      <a:pt x="3060" y="730"/>
                    </a:lnTo>
                    <a:lnTo>
                      <a:pt x="2973" y="693"/>
                    </a:lnTo>
                    <a:lnTo>
                      <a:pt x="401"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88" name="Freeform 592"/>
              <p:cNvSpPr/>
              <p:nvPr/>
            </p:nvSpPr>
            <p:spPr bwMode="auto">
              <a:xfrm>
                <a:off x="3748" y="2066"/>
                <a:ext cx="306" cy="97"/>
              </a:xfrm>
              <a:custGeom>
                <a:avLst/>
                <a:gdLst>
                  <a:gd name="T0" fmla="*/ 0 w 3060"/>
                  <a:gd name="T1" fmla="*/ 0 h 1260"/>
                  <a:gd name="T2" fmla="*/ 0 w 3060"/>
                  <a:gd name="T3" fmla="*/ 0 h 1260"/>
                  <a:gd name="T4" fmla="*/ 0 w 3060"/>
                  <a:gd name="T5" fmla="*/ 0 h 1260"/>
                  <a:gd name="T6" fmla="*/ 0 w 3060"/>
                  <a:gd name="T7" fmla="*/ 0 h 1260"/>
                  <a:gd name="T8" fmla="*/ 0 w 3060"/>
                  <a:gd name="T9" fmla="*/ 0 h 1260"/>
                  <a:gd name="T10" fmla="*/ 0 w 3060"/>
                  <a:gd name="T11" fmla="*/ 0 h 1260"/>
                  <a:gd name="T12" fmla="*/ 0 w 3060"/>
                  <a:gd name="T13" fmla="*/ 0 h 1260"/>
                  <a:gd name="T14" fmla="*/ 0 w 3060"/>
                  <a:gd name="T15" fmla="*/ 0 h 1260"/>
                  <a:gd name="T16" fmla="*/ 0 w 3060"/>
                  <a:gd name="T17" fmla="*/ 0 h 1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60"/>
                  <a:gd name="T28" fmla="*/ 0 h 1260"/>
                  <a:gd name="T29" fmla="*/ 3060 w 3060"/>
                  <a:gd name="T30" fmla="*/ 1260 h 12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60" h="1260">
                    <a:moveTo>
                      <a:pt x="401" y="0"/>
                    </a:moveTo>
                    <a:lnTo>
                      <a:pt x="225" y="139"/>
                    </a:lnTo>
                    <a:lnTo>
                      <a:pt x="189" y="235"/>
                    </a:lnTo>
                    <a:lnTo>
                      <a:pt x="0" y="457"/>
                    </a:lnTo>
                    <a:lnTo>
                      <a:pt x="2688" y="1260"/>
                    </a:lnTo>
                    <a:lnTo>
                      <a:pt x="2833" y="1106"/>
                    </a:lnTo>
                    <a:lnTo>
                      <a:pt x="3060" y="730"/>
                    </a:lnTo>
                    <a:lnTo>
                      <a:pt x="2973" y="693"/>
                    </a:lnTo>
                    <a:lnTo>
                      <a:pt x="401"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89" name="Line 593"/>
              <p:cNvSpPr>
                <a:spLocks noChangeShapeType="1"/>
              </p:cNvSpPr>
              <p:nvPr/>
            </p:nvSpPr>
            <p:spPr bwMode="auto">
              <a:xfrm>
                <a:off x="3783" y="2077"/>
                <a:ext cx="253" cy="5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90" name="Line 594"/>
              <p:cNvSpPr>
                <a:spLocks noChangeShapeType="1"/>
              </p:cNvSpPr>
              <p:nvPr/>
            </p:nvSpPr>
            <p:spPr bwMode="auto">
              <a:xfrm>
                <a:off x="3774" y="2084"/>
                <a:ext cx="250" cy="5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91" name="Line 595"/>
              <p:cNvSpPr>
                <a:spLocks noChangeShapeType="1"/>
              </p:cNvSpPr>
              <p:nvPr/>
            </p:nvSpPr>
            <p:spPr bwMode="auto">
              <a:xfrm>
                <a:off x="3765" y="2094"/>
                <a:ext cx="257" cy="5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92" name="Line 596"/>
              <p:cNvSpPr>
                <a:spLocks noChangeShapeType="1"/>
              </p:cNvSpPr>
              <p:nvPr/>
            </p:nvSpPr>
            <p:spPr bwMode="auto">
              <a:xfrm flipH="1">
                <a:off x="3790" y="2081"/>
                <a:ext cx="10"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93" name="Line 597"/>
              <p:cNvSpPr>
                <a:spLocks noChangeShapeType="1"/>
              </p:cNvSpPr>
              <p:nvPr/>
            </p:nvSpPr>
            <p:spPr bwMode="auto">
              <a:xfrm flipH="1">
                <a:off x="3813" y="2075"/>
                <a:ext cx="10"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94" name="Line 598"/>
              <p:cNvSpPr>
                <a:spLocks noChangeShapeType="1"/>
              </p:cNvSpPr>
              <p:nvPr/>
            </p:nvSpPr>
            <p:spPr bwMode="auto">
              <a:xfrm flipH="1">
                <a:off x="3794" y="2072"/>
                <a:ext cx="11"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95" name="Line 599"/>
              <p:cNvSpPr>
                <a:spLocks noChangeShapeType="1"/>
              </p:cNvSpPr>
              <p:nvPr/>
            </p:nvSpPr>
            <p:spPr bwMode="auto">
              <a:xfrm flipH="1">
                <a:off x="3831" y="2080"/>
                <a:ext cx="10"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96" name="Line 600"/>
              <p:cNvSpPr>
                <a:spLocks noChangeShapeType="1"/>
              </p:cNvSpPr>
              <p:nvPr/>
            </p:nvSpPr>
            <p:spPr bwMode="auto">
              <a:xfrm flipH="1">
                <a:off x="3850" y="2084"/>
                <a:ext cx="1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97" name="Line 601"/>
              <p:cNvSpPr>
                <a:spLocks noChangeShapeType="1"/>
              </p:cNvSpPr>
              <p:nvPr/>
            </p:nvSpPr>
            <p:spPr bwMode="auto">
              <a:xfrm flipH="1">
                <a:off x="3883" y="2111"/>
                <a:ext cx="13"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98" name="Line 602"/>
              <p:cNvSpPr>
                <a:spLocks noChangeShapeType="1"/>
              </p:cNvSpPr>
              <p:nvPr/>
            </p:nvSpPr>
            <p:spPr bwMode="auto">
              <a:xfrm flipH="1">
                <a:off x="3904" y="2115"/>
                <a:ext cx="11"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099" name="Line 603"/>
              <p:cNvSpPr>
                <a:spLocks noChangeShapeType="1"/>
              </p:cNvSpPr>
              <p:nvPr/>
            </p:nvSpPr>
            <p:spPr bwMode="auto">
              <a:xfrm flipH="1">
                <a:off x="3923" y="2119"/>
                <a:ext cx="12"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00" name="Line 604"/>
              <p:cNvSpPr>
                <a:spLocks noChangeShapeType="1"/>
              </p:cNvSpPr>
              <p:nvPr/>
            </p:nvSpPr>
            <p:spPr bwMode="auto">
              <a:xfrm flipH="1">
                <a:off x="3946" y="2124"/>
                <a:ext cx="14"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01" name="Line 605"/>
              <p:cNvSpPr>
                <a:spLocks noChangeShapeType="1"/>
              </p:cNvSpPr>
              <p:nvPr/>
            </p:nvSpPr>
            <p:spPr bwMode="auto">
              <a:xfrm flipH="1">
                <a:off x="3969" y="2129"/>
                <a:ext cx="12"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02" name="Line 606"/>
              <p:cNvSpPr>
                <a:spLocks noChangeShapeType="1"/>
              </p:cNvSpPr>
              <p:nvPr/>
            </p:nvSpPr>
            <p:spPr bwMode="auto">
              <a:xfrm flipH="1">
                <a:off x="3991" y="2134"/>
                <a:ext cx="12"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03" name="Line 607"/>
              <p:cNvSpPr>
                <a:spLocks noChangeShapeType="1"/>
              </p:cNvSpPr>
              <p:nvPr/>
            </p:nvSpPr>
            <p:spPr bwMode="auto">
              <a:xfrm flipH="1">
                <a:off x="3995" y="2122"/>
                <a:ext cx="13"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04" name="Line 608"/>
              <p:cNvSpPr>
                <a:spLocks noChangeShapeType="1"/>
              </p:cNvSpPr>
              <p:nvPr/>
            </p:nvSpPr>
            <p:spPr bwMode="auto">
              <a:xfrm flipH="1">
                <a:off x="3974" y="2118"/>
                <a:ext cx="13"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05" name="Line 609"/>
              <p:cNvSpPr>
                <a:spLocks noChangeShapeType="1"/>
              </p:cNvSpPr>
              <p:nvPr/>
            </p:nvSpPr>
            <p:spPr bwMode="auto">
              <a:xfrm flipH="1">
                <a:off x="3952" y="2114"/>
                <a:ext cx="12"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06" name="Line 610"/>
              <p:cNvSpPr>
                <a:spLocks noChangeShapeType="1"/>
              </p:cNvSpPr>
              <p:nvPr/>
            </p:nvSpPr>
            <p:spPr bwMode="auto">
              <a:xfrm flipH="1">
                <a:off x="3928" y="2110"/>
                <a:ext cx="13"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07" name="Line 611"/>
              <p:cNvSpPr>
                <a:spLocks noChangeShapeType="1"/>
              </p:cNvSpPr>
              <p:nvPr/>
            </p:nvSpPr>
            <p:spPr bwMode="auto">
              <a:xfrm flipH="1">
                <a:off x="3908" y="2105"/>
                <a:ext cx="13"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08" name="Line 612"/>
              <p:cNvSpPr>
                <a:spLocks noChangeShapeType="1"/>
              </p:cNvSpPr>
              <p:nvPr/>
            </p:nvSpPr>
            <p:spPr bwMode="auto">
              <a:xfrm flipH="1">
                <a:off x="3890" y="2101"/>
                <a:ext cx="11"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09" name="Line 613"/>
              <p:cNvSpPr>
                <a:spLocks noChangeShapeType="1"/>
              </p:cNvSpPr>
              <p:nvPr/>
            </p:nvSpPr>
            <p:spPr bwMode="auto">
              <a:xfrm flipH="1">
                <a:off x="3872" y="2088"/>
                <a:ext cx="11"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10" name="Line 614"/>
              <p:cNvSpPr>
                <a:spLocks noChangeShapeType="1"/>
              </p:cNvSpPr>
              <p:nvPr/>
            </p:nvSpPr>
            <p:spPr bwMode="auto">
              <a:xfrm flipH="1">
                <a:off x="3891" y="2092"/>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11" name="Line 615"/>
              <p:cNvSpPr>
                <a:spLocks noChangeShapeType="1"/>
              </p:cNvSpPr>
              <p:nvPr/>
            </p:nvSpPr>
            <p:spPr bwMode="auto">
              <a:xfrm flipH="1">
                <a:off x="3913" y="2097"/>
                <a:ext cx="10"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12" name="Line 616"/>
              <p:cNvSpPr>
                <a:spLocks noChangeShapeType="1"/>
              </p:cNvSpPr>
              <p:nvPr/>
            </p:nvSpPr>
            <p:spPr bwMode="auto">
              <a:xfrm flipH="1">
                <a:off x="3933" y="2101"/>
                <a:ext cx="1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13" name="Line 617"/>
              <p:cNvSpPr>
                <a:spLocks noChangeShapeType="1"/>
              </p:cNvSpPr>
              <p:nvPr/>
            </p:nvSpPr>
            <p:spPr bwMode="auto">
              <a:xfrm flipH="1">
                <a:off x="3954" y="2104"/>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14" name="Line 618"/>
              <p:cNvSpPr>
                <a:spLocks noChangeShapeType="1"/>
              </p:cNvSpPr>
              <p:nvPr/>
            </p:nvSpPr>
            <p:spPr bwMode="auto">
              <a:xfrm flipH="1">
                <a:off x="3974" y="2110"/>
                <a:ext cx="11"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15" name="Line 619"/>
              <p:cNvSpPr>
                <a:spLocks noChangeShapeType="1"/>
              </p:cNvSpPr>
              <p:nvPr/>
            </p:nvSpPr>
            <p:spPr bwMode="auto">
              <a:xfrm flipH="1">
                <a:off x="3997" y="2114"/>
                <a:ext cx="11"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16" name="Line 620"/>
              <p:cNvSpPr>
                <a:spLocks noChangeShapeType="1"/>
              </p:cNvSpPr>
              <p:nvPr/>
            </p:nvSpPr>
            <p:spPr bwMode="auto">
              <a:xfrm flipH="1">
                <a:off x="3877" y="2121"/>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17" name="Line 621"/>
              <p:cNvSpPr>
                <a:spLocks noChangeShapeType="1"/>
              </p:cNvSpPr>
              <p:nvPr/>
            </p:nvSpPr>
            <p:spPr bwMode="auto">
              <a:xfrm flipH="1">
                <a:off x="3898" y="2126"/>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18" name="Line 622"/>
              <p:cNvSpPr>
                <a:spLocks noChangeShapeType="1"/>
              </p:cNvSpPr>
              <p:nvPr/>
            </p:nvSpPr>
            <p:spPr bwMode="auto">
              <a:xfrm flipH="1">
                <a:off x="3916" y="2130"/>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19" name="Line 623"/>
              <p:cNvSpPr>
                <a:spLocks noChangeShapeType="1"/>
              </p:cNvSpPr>
              <p:nvPr/>
            </p:nvSpPr>
            <p:spPr bwMode="auto">
              <a:xfrm flipH="1">
                <a:off x="3941" y="2135"/>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20" name="Line 624"/>
              <p:cNvSpPr>
                <a:spLocks noChangeShapeType="1"/>
              </p:cNvSpPr>
              <p:nvPr/>
            </p:nvSpPr>
            <p:spPr bwMode="auto">
              <a:xfrm flipH="1">
                <a:off x="3961" y="2139"/>
                <a:ext cx="15"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21" name="Line 625"/>
              <p:cNvSpPr>
                <a:spLocks noChangeShapeType="1"/>
              </p:cNvSpPr>
              <p:nvPr/>
            </p:nvSpPr>
            <p:spPr bwMode="auto">
              <a:xfrm flipH="1">
                <a:off x="3987" y="2144"/>
                <a:ext cx="16" cy="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22" name="Line 626"/>
              <p:cNvSpPr>
                <a:spLocks noChangeShapeType="1"/>
              </p:cNvSpPr>
              <p:nvPr/>
            </p:nvSpPr>
            <p:spPr bwMode="auto">
              <a:xfrm flipH="1">
                <a:off x="3834" y="2111"/>
                <a:ext cx="15" cy="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23" name="Line 627"/>
              <p:cNvSpPr>
                <a:spLocks noChangeShapeType="1"/>
              </p:cNvSpPr>
              <p:nvPr/>
            </p:nvSpPr>
            <p:spPr bwMode="auto">
              <a:xfrm flipH="1">
                <a:off x="3855" y="2116"/>
                <a:ext cx="14" cy="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24" name="Line 628"/>
              <p:cNvSpPr>
                <a:spLocks noChangeShapeType="1"/>
              </p:cNvSpPr>
              <p:nvPr/>
            </p:nvSpPr>
            <p:spPr bwMode="auto">
              <a:xfrm flipH="1">
                <a:off x="4019" y="2118"/>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25" name="Line 629"/>
              <p:cNvSpPr>
                <a:spLocks noChangeShapeType="1"/>
              </p:cNvSpPr>
              <p:nvPr/>
            </p:nvSpPr>
            <p:spPr bwMode="auto">
              <a:xfrm flipH="1">
                <a:off x="3773" y="2098"/>
                <a:ext cx="12"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26" name="Line 630"/>
              <p:cNvSpPr>
                <a:spLocks noChangeShapeType="1"/>
              </p:cNvSpPr>
              <p:nvPr/>
            </p:nvSpPr>
            <p:spPr bwMode="auto">
              <a:xfrm flipH="1">
                <a:off x="3794" y="2103"/>
                <a:ext cx="12"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27" name="Line 631"/>
              <p:cNvSpPr>
                <a:spLocks noChangeShapeType="1"/>
              </p:cNvSpPr>
              <p:nvPr/>
            </p:nvSpPr>
            <p:spPr bwMode="auto">
              <a:xfrm flipH="1">
                <a:off x="3814" y="2108"/>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28" name="Line 632"/>
              <p:cNvSpPr>
                <a:spLocks noChangeShapeType="1"/>
              </p:cNvSpPr>
              <p:nvPr/>
            </p:nvSpPr>
            <p:spPr bwMode="auto">
              <a:xfrm flipH="1">
                <a:off x="3808" y="2084"/>
                <a:ext cx="11"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29" name="Line 633"/>
              <p:cNvSpPr>
                <a:spLocks noChangeShapeType="1"/>
              </p:cNvSpPr>
              <p:nvPr/>
            </p:nvSpPr>
            <p:spPr bwMode="auto">
              <a:xfrm flipH="1">
                <a:off x="3821" y="2098"/>
                <a:ext cx="13"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30" name="Line 634"/>
              <p:cNvSpPr>
                <a:spLocks noChangeShapeType="1"/>
              </p:cNvSpPr>
              <p:nvPr/>
            </p:nvSpPr>
            <p:spPr bwMode="auto">
              <a:xfrm flipH="1">
                <a:off x="3868" y="2097"/>
                <a:ext cx="11"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31" name="Line 635"/>
              <p:cNvSpPr>
                <a:spLocks noChangeShapeType="1"/>
              </p:cNvSpPr>
              <p:nvPr/>
            </p:nvSpPr>
            <p:spPr bwMode="auto">
              <a:xfrm flipH="1">
                <a:off x="3847" y="2092"/>
                <a:ext cx="11"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32" name="Line 636"/>
              <p:cNvSpPr>
                <a:spLocks noChangeShapeType="1"/>
              </p:cNvSpPr>
              <p:nvPr/>
            </p:nvSpPr>
            <p:spPr bwMode="auto">
              <a:xfrm flipH="1">
                <a:off x="3828" y="2089"/>
                <a:ext cx="11"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33" name="Line 637"/>
              <p:cNvSpPr>
                <a:spLocks noChangeShapeType="1"/>
              </p:cNvSpPr>
              <p:nvPr/>
            </p:nvSpPr>
            <p:spPr bwMode="auto">
              <a:xfrm flipH="1">
                <a:off x="3781" y="2089"/>
                <a:ext cx="13"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34" name="Line 638"/>
              <p:cNvSpPr>
                <a:spLocks noChangeShapeType="1"/>
              </p:cNvSpPr>
              <p:nvPr/>
            </p:nvSpPr>
            <p:spPr bwMode="auto">
              <a:xfrm flipH="1">
                <a:off x="3800" y="2092"/>
                <a:ext cx="12"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35" name="Line 639"/>
              <p:cNvSpPr>
                <a:spLocks noChangeShapeType="1"/>
              </p:cNvSpPr>
              <p:nvPr/>
            </p:nvSpPr>
            <p:spPr bwMode="auto">
              <a:xfrm flipH="1">
                <a:off x="3841" y="2101"/>
                <a:ext cx="13"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36" name="Line 640"/>
              <p:cNvSpPr>
                <a:spLocks noChangeShapeType="1"/>
              </p:cNvSpPr>
              <p:nvPr/>
            </p:nvSpPr>
            <p:spPr bwMode="auto">
              <a:xfrm flipH="1">
                <a:off x="3858" y="2105"/>
                <a:ext cx="14"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37" name="Line 641"/>
              <p:cNvSpPr>
                <a:spLocks noChangeShapeType="1"/>
              </p:cNvSpPr>
              <p:nvPr/>
            </p:nvSpPr>
            <p:spPr bwMode="auto">
              <a:xfrm flipH="1" flipV="1">
                <a:off x="4058" y="2146"/>
                <a:ext cx="19"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38" name="Line 642"/>
              <p:cNvSpPr>
                <a:spLocks noChangeShapeType="1"/>
              </p:cNvSpPr>
              <p:nvPr/>
            </p:nvSpPr>
            <p:spPr bwMode="auto">
              <a:xfrm>
                <a:off x="4077" y="2150"/>
                <a:ext cx="4"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39" name="Freeform 643"/>
              <p:cNvSpPr/>
              <p:nvPr/>
            </p:nvSpPr>
            <p:spPr bwMode="auto">
              <a:xfrm>
                <a:off x="4017" y="2122"/>
                <a:ext cx="86" cy="46"/>
              </a:xfrm>
              <a:custGeom>
                <a:avLst/>
                <a:gdLst>
                  <a:gd name="T0" fmla="*/ 0 w 860"/>
                  <a:gd name="T1" fmla="*/ 0 h 590"/>
                  <a:gd name="T2" fmla="*/ 0 w 860"/>
                  <a:gd name="T3" fmla="*/ 0 h 590"/>
                  <a:gd name="T4" fmla="*/ 0 w 860"/>
                  <a:gd name="T5" fmla="*/ 0 h 590"/>
                  <a:gd name="T6" fmla="*/ 0 w 860"/>
                  <a:gd name="T7" fmla="*/ 0 h 590"/>
                  <a:gd name="T8" fmla="*/ 0 w 860"/>
                  <a:gd name="T9" fmla="*/ 0 h 590"/>
                  <a:gd name="T10" fmla="*/ 0 w 860"/>
                  <a:gd name="T11" fmla="*/ 0 h 590"/>
                  <a:gd name="T12" fmla="*/ 0 w 860"/>
                  <a:gd name="T13" fmla="*/ 0 h 590"/>
                  <a:gd name="T14" fmla="*/ 0 w 860"/>
                  <a:gd name="T15" fmla="*/ 0 h 590"/>
                  <a:gd name="T16" fmla="*/ 0 w 860"/>
                  <a:gd name="T17" fmla="*/ 0 h 590"/>
                  <a:gd name="T18" fmla="*/ 0 w 860"/>
                  <a:gd name="T19" fmla="*/ 0 h 590"/>
                  <a:gd name="T20" fmla="*/ 0 w 860"/>
                  <a:gd name="T21" fmla="*/ 0 h 590"/>
                  <a:gd name="T22" fmla="*/ 0 w 860"/>
                  <a:gd name="T23" fmla="*/ 0 h 590"/>
                  <a:gd name="T24" fmla="*/ 0 w 860"/>
                  <a:gd name="T25" fmla="*/ 0 h 590"/>
                  <a:gd name="T26" fmla="*/ 0 w 860"/>
                  <a:gd name="T27" fmla="*/ 0 h 5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0"/>
                  <a:gd name="T43" fmla="*/ 0 h 590"/>
                  <a:gd name="T44" fmla="*/ 860 w 860"/>
                  <a:gd name="T45" fmla="*/ 590 h 5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0" h="59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140" name="Freeform 644"/>
              <p:cNvSpPr/>
              <p:nvPr/>
            </p:nvSpPr>
            <p:spPr bwMode="auto">
              <a:xfrm>
                <a:off x="4017" y="2122"/>
                <a:ext cx="86" cy="46"/>
              </a:xfrm>
              <a:custGeom>
                <a:avLst/>
                <a:gdLst>
                  <a:gd name="T0" fmla="*/ 0 w 860"/>
                  <a:gd name="T1" fmla="*/ 0 h 590"/>
                  <a:gd name="T2" fmla="*/ 0 w 860"/>
                  <a:gd name="T3" fmla="*/ 0 h 590"/>
                  <a:gd name="T4" fmla="*/ 0 w 860"/>
                  <a:gd name="T5" fmla="*/ 0 h 590"/>
                  <a:gd name="T6" fmla="*/ 0 w 860"/>
                  <a:gd name="T7" fmla="*/ 0 h 590"/>
                  <a:gd name="T8" fmla="*/ 0 w 860"/>
                  <a:gd name="T9" fmla="*/ 0 h 590"/>
                  <a:gd name="T10" fmla="*/ 0 w 860"/>
                  <a:gd name="T11" fmla="*/ 0 h 590"/>
                  <a:gd name="T12" fmla="*/ 0 w 860"/>
                  <a:gd name="T13" fmla="*/ 0 h 590"/>
                  <a:gd name="T14" fmla="*/ 0 w 860"/>
                  <a:gd name="T15" fmla="*/ 0 h 590"/>
                  <a:gd name="T16" fmla="*/ 0 w 860"/>
                  <a:gd name="T17" fmla="*/ 0 h 590"/>
                  <a:gd name="T18" fmla="*/ 0 w 860"/>
                  <a:gd name="T19" fmla="*/ 0 h 590"/>
                  <a:gd name="T20" fmla="*/ 0 w 860"/>
                  <a:gd name="T21" fmla="*/ 0 h 590"/>
                  <a:gd name="T22" fmla="*/ 0 w 860"/>
                  <a:gd name="T23" fmla="*/ 0 h 590"/>
                  <a:gd name="T24" fmla="*/ 0 w 860"/>
                  <a:gd name="T25" fmla="*/ 0 h 590"/>
                  <a:gd name="T26" fmla="*/ 0 w 860"/>
                  <a:gd name="T27" fmla="*/ 0 h 5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0"/>
                  <a:gd name="T43" fmla="*/ 0 h 590"/>
                  <a:gd name="T44" fmla="*/ 860 w 860"/>
                  <a:gd name="T45" fmla="*/ 590 h 5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0" h="59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141" name="Line 645"/>
              <p:cNvSpPr>
                <a:spLocks noChangeShapeType="1"/>
              </p:cNvSpPr>
              <p:nvPr/>
            </p:nvSpPr>
            <p:spPr bwMode="auto">
              <a:xfrm>
                <a:off x="4044" y="2130"/>
                <a:ext cx="45" cy="1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42" name="Line 646"/>
              <p:cNvSpPr>
                <a:spLocks noChangeShapeType="1"/>
              </p:cNvSpPr>
              <p:nvPr/>
            </p:nvSpPr>
            <p:spPr bwMode="auto">
              <a:xfrm flipH="1">
                <a:off x="4068" y="2133"/>
                <a:ext cx="31" cy="2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43" name="Line 647"/>
              <p:cNvSpPr>
                <a:spLocks noChangeShapeType="1"/>
              </p:cNvSpPr>
              <p:nvPr/>
            </p:nvSpPr>
            <p:spPr bwMode="auto">
              <a:xfrm flipH="1" flipV="1">
                <a:off x="4030" y="2150"/>
                <a:ext cx="36"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44" name="Line 648"/>
              <p:cNvSpPr>
                <a:spLocks noChangeShapeType="1"/>
              </p:cNvSpPr>
              <p:nvPr/>
            </p:nvSpPr>
            <p:spPr bwMode="auto">
              <a:xfrm>
                <a:off x="4068" y="2158"/>
                <a:ext cx="3"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45" name="Line 649"/>
              <p:cNvSpPr>
                <a:spLocks noChangeShapeType="1"/>
              </p:cNvSpPr>
              <p:nvPr/>
            </p:nvSpPr>
            <p:spPr bwMode="auto">
              <a:xfrm>
                <a:off x="4089" y="2141"/>
                <a:ext cx="3"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46" name="Line 650"/>
              <p:cNvSpPr>
                <a:spLocks noChangeShapeType="1"/>
              </p:cNvSpPr>
              <p:nvPr/>
            </p:nvSpPr>
            <p:spPr bwMode="auto">
              <a:xfrm flipH="1">
                <a:off x="4035" y="2129"/>
                <a:ext cx="45" cy="3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47" name="Line 651"/>
              <p:cNvSpPr>
                <a:spLocks noChangeShapeType="1"/>
              </p:cNvSpPr>
              <p:nvPr/>
            </p:nvSpPr>
            <p:spPr bwMode="auto">
              <a:xfrm>
                <a:off x="4048" y="2154"/>
                <a:ext cx="4"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48" name="Freeform 652"/>
              <p:cNvSpPr/>
              <p:nvPr/>
            </p:nvSpPr>
            <p:spPr bwMode="auto">
              <a:xfrm>
                <a:off x="3784" y="2059"/>
                <a:ext cx="332" cy="76"/>
              </a:xfrm>
              <a:custGeom>
                <a:avLst/>
                <a:gdLst>
                  <a:gd name="T0" fmla="*/ 0 w 3314"/>
                  <a:gd name="T1" fmla="*/ 0 h 988"/>
                  <a:gd name="T2" fmla="*/ 0 w 3314"/>
                  <a:gd name="T3" fmla="*/ 0 h 988"/>
                  <a:gd name="T4" fmla="*/ 0 w 3314"/>
                  <a:gd name="T5" fmla="*/ 0 h 988"/>
                  <a:gd name="T6" fmla="*/ 0 w 3314"/>
                  <a:gd name="T7" fmla="*/ 0 h 988"/>
                  <a:gd name="T8" fmla="*/ 0 w 3314"/>
                  <a:gd name="T9" fmla="*/ 0 h 988"/>
                  <a:gd name="T10" fmla="*/ 0 w 3314"/>
                  <a:gd name="T11" fmla="*/ 0 h 988"/>
                  <a:gd name="T12" fmla="*/ 0 w 3314"/>
                  <a:gd name="T13" fmla="*/ 0 h 988"/>
                  <a:gd name="T14" fmla="*/ 0 60000 65536"/>
                  <a:gd name="T15" fmla="*/ 0 60000 65536"/>
                  <a:gd name="T16" fmla="*/ 0 60000 65536"/>
                  <a:gd name="T17" fmla="*/ 0 60000 65536"/>
                  <a:gd name="T18" fmla="*/ 0 60000 65536"/>
                  <a:gd name="T19" fmla="*/ 0 60000 65536"/>
                  <a:gd name="T20" fmla="*/ 0 60000 65536"/>
                  <a:gd name="T21" fmla="*/ 0 w 3314"/>
                  <a:gd name="T22" fmla="*/ 0 h 988"/>
                  <a:gd name="T23" fmla="*/ 3314 w 3314"/>
                  <a:gd name="T24" fmla="*/ 988 h 9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4" h="988">
                    <a:moveTo>
                      <a:pt x="72" y="0"/>
                    </a:moveTo>
                    <a:lnTo>
                      <a:pt x="0" y="60"/>
                    </a:lnTo>
                    <a:lnTo>
                      <a:pt x="0" y="112"/>
                    </a:lnTo>
                    <a:lnTo>
                      <a:pt x="3241" y="988"/>
                    </a:lnTo>
                    <a:lnTo>
                      <a:pt x="3314" y="923"/>
                    </a:lnTo>
                    <a:lnTo>
                      <a:pt x="3286" y="841"/>
                    </a:lnTo>
                    <a:lnTo>
                      <a:pt x="72"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149" name="Freeform 653"/>
              <p:cNvSpPr/>
              <p:nvPr/>
            </p:nvSpPr>
            <p:spPr bwMode="auto">
              <a:xfrm>
                <a:off x="3784" y="2059"/>
                <a:ext cx="332" cy="76"/>
              </a:xfrm>
              <a:custGeom>
                <a:avLst/>
                <a:gdLst>
                  <a:gd name="T0" fmla="*/ 0 w 3314"/>
                  <a:gd name="T1" fmla="*/ 0 h 988"/>
                  <a:gd name="T2" fmla="*/ 0 w 3314"/>
                  <a:gd name="T3" fmla="*/ 0 h 988"/>
                  <a:gd name="T4" fmla="*/ 0 w 3314"/>
                  <a:gd name="T5" fmla="*/ 0 h 988"/>
                  <a:gd name="T6" fmla="*/ 0 w 3314"/>
                  <a:gd name="T7" fmla="*/ 0 h 988"/>
                  <a:gd name="T8" fmla="*/ 0 w 3314"/>
                  <a:gd name="T9" fmla="*/ 0 h 988"/>
                  <a:gd name="T10" fmla="*/ 0 w 3314"/>
                  <a:gd name="T11" fmla="*/ 0 h 988"/>
                  <a:gd name="T12" fmla="*/ 0 w 3314"/>
                  <a:gd name="T13" fmla="*/ 0 h 988"/>
                  <a:gd name="T14" fmla="*/ 0 60000 65536"/>
                  <a:gd name="T15" fmla="*/ 0 60000 65536"/>
                  <a:gd name="T16" fmla="*/ 0 60000 65536"/>
                  <a:gd name="T17" fmla="*/ 0 60000 65536"/>
                  <a:gd name="T18" fmla="*/ 0 60000 65536"/>
                  <a:gd name="T19" fmla="*/ 0 60000 65536"/>
                  <a:gd name="T20" fmla="*/ 0 60000 65536"/>
                  <a:gd name="T21" fmla="*/ 0 w 3314"/>
                  <a:gd name="T22" fmla="*/ 0 h 988"/>
                  <a:gd name="T23" fmla="*/ 3314 w 3314"/>
                  <a:gd name="T24" fmla="*/ 988 h 9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4" h="988">
                    <a:moveTo>
                      <a:pt x="72" y="0"/>
                    </a:moveTo>
                    <a:lnTo>
                      <a:pt x="0" y="60"/>
                    </a:lnTo>
                    <a:lnTo>
                      <a:pt x="0" y="112"/>
                    </a:lnTo>
                    <a:lnTo>
                      <a:pt x="3241" y="988"/>
                    </a:lnTo>
                    <a:lnTo>
                      <a:pt x="3314" y="923"/>
                    </a:lnTo>
                    <a:lnTo>
                      <a:pt x="3286" y="841"/>
                    </a:lnTo>
                    <a:lnTo>
                      <a:pt x="72"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150" name="Line 654"/>
              <p:cNvSpPr>
                <a:spLocks noChangeShapeType="1"/>
              </p:cNvSpPr>
              <p:nvPr/>
            </p:nvSpPr>
            <p:spPr bwMode="auto">
              <a:xfrm flipH="1">
                <a:off x="3936" y="2089"/>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51" name="Line 655"/>
              <p:cNvSpPr>
                <a:spLocks noChangeShapeType="1"/>
              </p:cNvSpPr>
              <p:nvPr/>
            </p:nvSpPr>
            <p:spPr bwMode="auto">
              <a:xfrm flipH="1">
                <a:off x="3913" y="2085"/>
                <a:ext cx="8"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52" name="Line 656"/>
              <p:cNvSpPr>
                <a:spLocks noChangeShapeType="1"/>
              </p:cNvSpPr>
              <p:nvPr/>
            </p:nvSpPr>
            <p:spPr bwMode="auto">
              <a:xfrm flipH="1">
                <a:off x="3896" y="2081"/>
                <a:ext cx="5"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53" name="Line 657"/>
              <p:cNvSpPr>
                <a:spLocks noChangeShapeType="1"/>
              </p:cNvSpPr>
              <p:nvPr/>
            </p:nvSpPr>
            <p:spPr bwMode="auto">
              <a:xfrm flipH="1">
                <a:off x="3873" y="2077"/>
                <a:ext cx="7"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54" name="Line 658"/>
              <p:cNvSpPr>
                <a:spLocks noChangeShapeType="1"/>
              </p:cNvSpPr>
              <p:nvPr/>
            </p:nvSpPr>
            <p:spPr bwMode="auto">
              <a:xfrm flipH="1">
                <a:off x="3852" y="2073"/>
                <a:ext cx="8"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55" name="Line 659"/>
              <p:cNvSpPr>
                <a:spLocks noChangeShapeType="1"/>
              </p:cNvSpPr>
              <p:nvPr/>
            </p:nvSpPr>
            <p:spPr bwMode="auto">
              <a:xfrm flipH="1">
                <a:off x="3837" y="2069"/>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56" name="Line 660"/>
              <p:cNvSpPr>
                <a:spLocks noChangeShapeType="1"/>
              </p:cNvSpPr>
              <p:nvPr/>
            </p:nvSpPr>
            <p:spPr bwMode="auto">
              <a:xfrm flipH="1">
                <a:off x="3817" y="2065"/>
                <a:ext cx="6"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57" name="Line 661"/>
              <p:cNvSpPr>
                <a:spLocks noChangeShapeType="1"/>
              </p:cNvSpPr>
              <p:nvPr/>
            </p:nvSpPr>
            <p:spPr bwMode="auto">
              <a:xfrm flipH="1">
                <a:off x="3797" y="2061"/>
                <a:ext cx="5"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58" name="Line 662"/>
              <p:cNvSpPr>
                <a:spLocks noChangeShapeType="1"/>
              </p:cNvSpPr>
              <p:nvPr/>
            </p:nvSpPr>
            <p:spPr bwMode="auto">
              <a:xfrm>
                <a:off x="3797" y="2066"/>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59" name="Line 663"/>
              <p:cNvSpPr>
                <a:spLocks noChangeShapeType="1"/>
              </p:cNvSpPr>
              <p:nvPr/>
            </p:nvSpPr>
            <p:spPr bwMode="auto">
              <a:xfrm>
                <a:off x="3817" y="2069"/>
                <a:ext cx="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60" name="Line 664"/>
              <p:cNvSpPr>
                <a:spLocks noChangeShapeType="1"/>
              </p:cNvSpPr>
              <p:nvPr/>
            </p:nvSpPr>
            <p:spPr bwMode="auto">
              <a:xfrm>
                <a:off x="3837" y="2074"/>
                <a:ext cx="1"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61" name="Line 665"/>
              <p:cNvSpPr>
                <a:spLocks noChangeShapeType="1"/>
              </p:cNvSpPr>
              <p:nvPr/>
            </p:nvSpPr>
            <p:spPr bwMode="auto">
              <a:xfrm>
                <a:off x="3852" y="2077"/>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62" name="Line 666"/>
              <p:cNvSpPr>
                <a:spLocks noChangeShapeType="1"/>
              </p:cNvSpPr>
              <p:nvPr/>
            </p:nvSpPr>
            <p:spPr bwMode="auto">
              <a:xfrm>
                <a:off x="3873" y="2081"/>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63" name="Line 667"/>
              <p:cNvSpPr>
                <a:spLocks noChangeShapeType="1"/>
              </p:cNvSpPr>
              <p:nvPr/>
            </p:nvSpPr>
            <p:spPr bwMode="auto">
              <a:xfrm>
                <a:off x="3896" y="2086"/>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64" name="Line 668"/>
              <p:cNvSpPr>
                <a:spLocks noChangeShapeType="1"/>
              </p:cNvSpPr>
              <p:nvPr/>
            </p:nvSpPr>
            <p:spPr bwMode="auto">
              <a:xfrm>
                <a:off x="3913" y="2090"/>
                <a:ext cx="1"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65" name="Line 669"/>
              <p:cNvSpPr>
                <a:spLocks noChangeShapeType="1"/>
              </p:cNvSpPr>
              <p:nvPr/>
            </p:nvSpPr>
            <p:spPr bwMode="auto">
              <a:xfrm flipV="1">
                <a:off x="4106" y="2123"/>
                <a:ext cx="6"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66" name="Line 670"/>
              <p:cNvSpPr>
                <a:spLocks noChangeShapeType="1"/>
              </p:cNvSpPr>
              <p:nvPr/>
            </p:nvSpPr>
            <p:spPr bwMode="auto">
              <a:xfrm>
                <a:off x="4106" y="2130"/>
                <a:ext cx="2"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67" name="Line 671"/>
              <p:cNvSpPr>
                <a:spLocks noChangeShapeType="1"/>
              </p:cNvSpPr>
              <p:nvPr/>
            </p:nvSpPr>
            <p:spPr bwMode="auto">
              <a:xfrm flipH="1">
                <a:off x="4089" y="2121"/>
                <a:ext cx="5"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68" name="Line 672"/>
              <p:cNvSpPr>
                <a:spLocks noChangeShapeType="1"/>
              </p:cNvSpPr>
              <p:nvPr/>
            </p:nvSpPr>
            <p:spPr bwMode="auto">
              <a:xfrm flipH="1">
                <a:off x="4043" y="2111"/>
                <a:ext cx="7"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69" name="Line 673"/>
              <p:cNvSpPr>
                <a:spLocks noChangeShapeType="1"/>
              </p:cNvSpPr>
              <p:nvPr/>
            </p:nvSpPr>
            <p:spPr bwMode="auto">
              <a:xfrm flipH="1">
                <a:off x="4065" y="2116"/>
                <a:ext cx="8"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70" name="Line 674"/>
              <p:cNvSpPr>
                <a:spLocks noChangeShapeType="1"/>
              </p:cNvSpPr>
              <p:nvPr/>
            </p:nvSpPr>
            <p:spPr bwMode="auto">
              <a:xfrm flipH="1">
                <a:off x="3999" y="2102"/>
                <a:ext cx="8"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71" name="Line 675"/>
              <p:cNvSpPr>
                <a:spLocks noChangeShapeType="1"/>
              </p:cNvSpPr>
              <p:nvPr/>
            </p:nvSpPr>
            <p:spPr bwMode="auto">
              <a:xfrm flipH="1">
                <a:off x="4022" y="2107"/>
                <a:ext cx="7"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72" name="Line 676"/>
              <p:cNvSpPr>
                <a:spLocks noChangeShapeType="1"/>
              </p:cNvSpPr>
              <p:nvPr/>
            </p:nvSpPr>
            <p:spPr bwMode="auto">
              <a:xfrm flipH="1">
                <a:off x="3979" y="2098"/>
                <a:ext cx="6"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73" name="Line 677"/>
              <p:cNvSpPr>
                <a:spLocks noChangeShapeType="1"/>
              </p:cNvSpPr>
              <p:nvPr/>
            </p:nvSpPr>
            <p:spPr bwMode="auto">
              <a:xfrm flipH="1">
                <a:off x="3956" y="2093"/>
                <a:ext cx="6"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74" name="Line 678"/>
              <p:cNvSpPr>
                <a:spLocks noChangeShapeType="1"/>
              </p:cNvSpPr>
              <p:nvPr/>
            </p:nvSpPr>
            <p:spPr bwMode="auto">
              <a:xfrm>
                <a:off x="3935" y="2095"/>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75" name="Line 679"/>
              <p:cNvSpPr>
                <a:spLocks noChangeShapeType="1"/>
              </p:cNvSpPr>
              <p:nvPr/>
            </p:nvSpPr>
            <p:spPr bwMode="auto">
              <a:xfrm>
                <a:off x="3956" y="2099"/>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76" name="Line 680"/>
              <p:cNvSpPr>
                <a:spLocks noChangeShapeType="1"/>
              </p:cNvSpPr>
              <p:nvPr/>
            </p:nvSpPr>
            <p:spPr bwMode="auto">
              <a:xfrm>
                <a:off x="3979" y="2104"/>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77" name="Line 681"/>
              <p:cNvSpPr>
                <a:spLocks noChangeShapeType="1"/>
              </p:cNvSpPr>
              <p:nvPr/>
            </p:nvSpPr>
            <p:spPr bwMode="auto">
              <a:xfrm>
                <a:off x="3999" y="2108"/>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78" name="Line 682"/>
              <p:cNvSpPr>
                <a:spLocks noChangeShapeType="1"/>
              </p:cNvSpPr>
              <p:nvPr/>
            </p:nvSpPr>
            <p:spPr bwMode="auto">
              <a:xfrm>
                <a:off x="4022" y="2113"/>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79" name="Line 683"/>
              <p:cNvSpPr>
                <a:spLocks noChangeShapeType="1"/>
              </p:cNvSpPr>
              <p:nvPr/>
            </p:nvSpPr>
            <p:spPr bwMode="auto">
              <a:xfrm>
                <a:off x="4042" y="2117"/>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80" name="Line 684"/>
              <p:cNvSpPr>
                <a:spLocks noChangeShapeType="1"/>
              </p:cNvSpPr>
              <p:nvPr/>
            </p:nvSpPr>
            <p:spPr bwMode="auto">
              <a:xfrm>
                <a:off x="4065" y="2121"/>
                <a:ext cx="1"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81" name="Line 685"/>
              <p:cNvSpPr>
                <a:spLocks noChangeShapeType="1"/>
              </p:cNvSpPr>
              <p:nvPr/>
            </p:nvSpPr>
            <p:spPr bwMode="auto">
              <a:xfrm>
                <a:off x="4089" y="2126"/>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82" name="Line 686"/>
              <p:cNvSpPr>
                <a:spLocks noChangeShapeType="1"/>
              </p:cNvSpPr>
              <p:nvPr/>
            </p:nvSpPr>
            <p:spPr bwMode="auto">
              <a:xfrm>
                <a:off x="3785" y="2063"/>
                <a:ext cx="321" cy="6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83" name="Freeform 687"/>
              <p:cNvSpPr/>
              <p:nvPr/>
            </p:nvSpPr>
            <p:spPr bwMode="auto">
              <a:xfrm>
                <a:off x="3729" y="2073"/>
                <a:ext cx="54" cy="31"/>
              </a:xfrm>
              <a:custGeom>
                <a:avLst/>
                <a:gdLst>
                  <a:gd name="T0" fmla="*/ 0 w 531"/>
                  <a:gd name="T1" fmla="*/ 0 h 406"/>
                  <a:gd name="T2" fmla="*/ 0 w 531"/>
                  <a:gd name="T3" fmla="*/ 0 h 406"/>
                  <a:gd name="T4" fmla="*/ 0 w 531"/>
                  <a:gd name="T5" fmla="*/ 0 h 406"/>
                  <a:gd name="T6" fmla="*/ 0 w 531"/>
                  <a:gd name="T7" fmla="*/ 0 h 406"/>
                  <a:gd name="T8" fmla="*/ 0 w 531"/>
                  <a:gd name="T9" fmla="*/ 0 h 406"/>
                  <a:gd name="T10" fmla="*/ 0 w 531"/>
                  <a:gd name="T11" fmla="*/ 0 h 406"/>
                  <a:gd name="T12" fmla="*/ 0 w 531"/>
                  <a:gd name="T13" fmla="*/ 0 h 406"/>
                  <a:gd name="T14" fmla="*/ 0 w 531"/>
                  <a:gd name="T15" fmla="*/ 0 h 406"/>
                  <a:gd name="T16" fmla="*/ 0 w 531"/>
                  <a:gd name="T17" fmla="*/ 0 h 406"/>
                  <a:gd name="T18" fmla="*/ 0 w 531"/>
                  <a:gd name="T19" fmla="*/ 0 h 406"/>
                  <a:gd name="T20" fmla="*/ 0 w 531"/>
                  <a:gd name="T21" fmla="*/ 0 h 4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406"/>
                  <a:gd name="T35" fmla="*/ 531 w 531"/>
                  <a:gd name="T36" fmla="*/ 406 h 4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406">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184" name="Freeform 688"/>
              <p:cNvSpPr/>
              <p:nvPr/>
            </p:nvSpPr>
            <p:spPr bwMode="auto">
              <a:xfrm>
                <a:off x="3729" y="2073"/>
                <a:ext cx="54" cy="31"/>
              </a:xfrm>
              <a:custGeom>
                <a:avLst/>
                <a:gdLst>
                  <a:gd name="T0" fmla="*/ 0 w 531"/>
                  <a:gd name="T1" fmla="*/ 0 h 406"/>
                  <a:gd name="T2" fmla="*/ 0 w 531"/>
                  <a:gd name="T3" fmla="*/ 0 h 406"/>
                  <a:gd name="T4" fmla="*/ 0 w 531"/>
                  <a:gd name="T5" fmla="*/ 0 h 406"/>
                  <a:gd name="T6" fmla="*/ 0 w 531"/>
                  <a:gd name="T7" fmla="*/ 0 h 406"/>
                  <a:gd name="T8" fmla="*/ 0 w 531"/>
                  <a:gd name="T9" fmla="*/ 0 h 406"/>
                  <a:gd name="T10" fmla="*/ 0 w 531"/>
                  <a:gd name="T11" fmla="*/ 0 h 406"/>
                  <a:gd name="T12" fmla="*/ 0 w 531"/>
                  <a:gd name="T13" fmla="*/ 0 h 406"/>
                  <a:gd name="T14" fmla="*/ 0 w 531"/>
                  <a:gd name="T15" fmla="*/ 0 h 406"/>
                  <a:gd name="T16" fmla="*/ 0 w 531"/>
                  <a:gd name="T17" fmla="*/ 0 h 406"/>
                  <a:gd name="T18" fmla="*/ 0 w 531"/>
                  <a:gd name="T19" fmla="*/ 0 h 406"/>
                  <a:gd name="T20" fmla="*/ 0 w 531"/>
                  <a:gd name="T21" fmla="*/ 0 h 4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1"/>
                  <a:gd name="T34" fmla="*/ 0 h 406"/>
                  <a:gd name="T35" fmla="*/ 531 w 531"/>
                  <a:gd name="T36" fmla="*/ 406 h 4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1" h="406">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185" name="Line 689"/>
              <p:cNvSpPr>
                <a:spLocks noChangeShapeType="1"/>
              </p:cNvSpPr>
              <p:nvPr/>
            </p:nvSpPr>
            <p:spPr bwMode="auto">
              <a:xfrm flipH="1" flipV="1">
                <a:off x="3756" y="2080"/>
                <a:ext cx="14"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86" name="Line 690"/>
              <p:cNvSpPr>
                <a:spLocks noChangeShapeType="1"/>
              </p:cNvSpPr>
              <p:nvPr/>
            </p:nvSpPr>
            <p:spPr bwMode="auto">
              <a:xfrm>
                <a:off x="3740" y="2089"/>
                <a:ext cx="19" cy="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87" name="Line 691"/>
              <p:cNvSpPr>
                <a:spLocks noChangeShapeType="1"/>
              </p:cNvSpPr>
              <p:nvPr/>
            </p:nvSpPr>
            <p:spPr bwMode="auto">
              <a:xfrm flipV="1">
                <a:off x="3740" y="2089"/>
                <a:ext cx="4" cy="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88" name="Freeform 692"/>
              <p:cNvSpPr/>
              <p:nvPr/>
            </p:nvSpPr>
            <p:spPr bwMode="auto">
              <a:xfrm>
                <a:off x="3717" y="2097"/>
                <a:ext cx="95" cy="30"/>
              </a:xfrm>
              <a:custGeom>
                <a:avLst/>
                <a:gdLst>
                  <a:gd name="T0" fmla="*/ 0 w 947"/>
                  <a:gd name="T1" fmla="*/ 0 h 398"/>
                  <a:gd name="T2" fmla="*/ 0 w 947"/>
                  <a:gd name="T3" fmla="*/ 0 h 398"/>
                  <a:gd name="T4" fmla="*/ 0 w 947"/>
                  <a:gd name="T5" fmla="*/ 0 h 398"/>
                  <a:gd name="T6" fmla="*/ 0 w 947"/>
                  <a:gd name="T7" fmla="*/ 0 h 398"/>
                  <a:gd name="T8" fmla="*/ 0 w 947"/>
                  <a:gd name="T9" fmla="*/ 0 h 398"/>
                  <a:gd name="T10" fmla="*/ 0 w 947"/>
                  <a:gd name="T11" fmla="*/ 0 h 398"/>
                  <a:gd name="T12" fmla="*/ 0 w 947"/>
                  <a:gd name="T13" fmla="*/ 0 h 398"/>
                  <a:gd name="T14" fmla="*/ 0 60000 65536"/>
                  <a:gd name="T15" fmla="*/ 0 60000 65536"/>
                  <a:gd name="T16" fmla="*/ 0 60000 65536"/>
                  <a:gd name="T17" fmla="*/ 0 60000 65536"/>
                  <a:gd name="T18" fmla="*/ 0 60000 65536"/>
                  <a:gd name="T19" fmla="*/ 0 60000 65536"/>
                  <a:gd name="T20" fmla="*/ 0 60000 65536"/>
                  <a:gd name="T21" fmla="*/ 0 w 947"/>
                  <a:gd name="T22" fmla="*/ 0 h 398"/>
                  <a:gd name="T23" fmla="*/ 947 w 947"/>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7" h="398">
                    <a:moveTo>
                      <a:pt x="109" y="0"/>
                    </a:moveTo>
                    <a:lnTo>
                      <a:pt x="0" y="81"/>
                    </a:lnTo>
                    <a:lnTo>
                      <a:pt x="0" y="147"/>
                    </a:lnTo>
                    <a:lnTo>
                      <a:pt x="858" y="398"/>
                    </a:lnTo>
                    <a:lnTo>
                      <a:pt x="858" y="332"/>
                    </a:lnTo>
                    <a:lnTo>
                      <a:pt x="947" y="258"/>
                    </a:lnTo>
                    <a:lnTo>
                      <a:pt x="109"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189" name="Freeform 693"/>
              <p:cNvSpPr/>
              <p:nvPr/>
            </p:nvSpPr>
            <p:spPr bwMode="auto">
              <a:xfrm>
                <a:off x="3717" y="2097"/>
                <a:ext cx="95" cy="30"/>
              </a:xfrm>
              <a:custGeom>
                <a:avLst/>
                <a:gdLst>
                  <a:gd name="T0" fmla="*/ 0 w 947"/>
                  <a:gd name="T1" fmla="*/ 0 h 398"/>
                  <a:gd name="T2" fmla="*/ 0 w 947"/>
                  <a:gd name="T3" fmla="*/ 0 h 398"/>
                  <a:gd name="T4" fmla="*/ 0 w 947"/>
                  <a:gd name="T5" fmla="*/ 0 h 398"/>
                  <a:gd name="T6" fmla="*/ 0 w 947"/>
                  <a:gd name="T7" fmla="*/ 0 h 398"/>
                  <a:gd name="T8" fmla="*/ 0 w 947"/>
                  <a:gd name="T9" fmla="*/ 0 h 398"/>
                  <a:gd name="T10" fmla="*/ 0 w 947"/>
                  <a:gd name="T11" fmla="*/ 0 h 398"/>
                  <a:gd name="T12" fmla="*/ 0 w 947"/>
                  <a:gd name="T13" fmla="*/ 0 h 398"/>
                  <a:gd name="T14" fmla="*/ 0 60000 65536"/>
                  <a:gd name="T15" fmla="*/ 0 60000 65536"/>
                  <a:gd name="T16" fmla="*/ 0 60000 65536"/>
                  <a:gd name="T17" fmla="*/ 0 60000 65536"/>
                  <a:gd name="T18" fmla="*/ 0 60000 65536"/>
                  <a:gd name="T19" fmla="*/ 0 60000 65536"/>
                  <a:gd name="T20" fmla="*/ 0 60000 65536"/>
                  <a:gd name="T21" fmla="*/ 0 w 947"/>
                  <a:gd name="T22" fmla="*/ 0 h 398"/>
                  <a:gd name="T23" fmla="*/ 947 w 947"/>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7" h="398">
                    <a:moveTo>
                      <a:pt x="109" y="0"/>
                    </a:moveTo>
                    <a:lnTo>
                      <a:pt x="0" y="81"/>
                    </a:lnTo>
                    <a:lnTo>
                      <a:pt x="0" y="147"/>
                    </a:lnTo>
                    <a:lnTo>
                      <a:pt x="858" y="398"/>
                    </a:lnTo>
                    <a:lnTo>
                      <a:pt x="858" y="332"/>
                    </a:lnTo>
                    <a:lnTo>
                      <a:pt x="947" y="258"/>
                    </a:lnTo>
                    <a:lnTo>
                      <a:pt x="109"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190" name="Line 694"/>
              <p:cNvSpPr>
                <a:spLocks noChangeShapeType="1"/>
              </p:cNvSpPr>
              <p:nvPr/>
            </p:nvSpPr>
            <p:spPr bwMode="auto">
              <a:xfrm>
                <a:off x="3734" y="2107"/>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91" name="Line 695"/>
              <p:cNvSpPr>
                <a:spLocks noChangeShapeType="1"/>
              </p:cNvSpPr>
              <p:nvPr/>
            </p:nvSpPr>
            <p:spPr bwMode="auto">
              <a:xfrm>
                <a:off x="3750" y="2111"/>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92" name="Line 696"/>
              <p:cNvSpPr>
                <a:spLocks noChangeShapeType="1"/>
              </p:cNvSpPr>
              <p:nvPr/>
            </p:nvSpPr>
            <p:spPr bwMode="auto">
              <a:xfrm>
                <a:off x="3773" y="2117"/>
                <a:ext cx="1"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93" name="Line 697"/>
              <p:cNvSpPr>
                <a:spLocks noChangeShapeType="1"/>
              </p:cNvSpPr>
              <p:nvPr/>
            </p:nvSpPr>
            <p:spPr bwMode="auto">
              <a:xfrm flipV="1">
                <a:off x="3734" y="2101"/>
                <a:ext cx="10"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94" name="Line 698"/>
              <p:cNvSpPr>
                <a:spLocks noChangeShapeType="1"/>
              </p:cNvSpPr>
              <p:nvPr/>
            </p:nvSpPr>
            <p:spPr bwMode="auto">
              <a:xfrm flipV="1">
                <a:off x="3750" y="2104"/>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95" name="Line 699"/>
              <p:cNvSpPr>
                <a:spLocks noChangeShapeType="1"/>
              </p:cNvSpPr>
              <p:nvPr/>
            </p:nvSpPr>
            <p:spPr bwMode="auto">
              <a:xfrm flipV="1">
                <a:off x="3773" y="2110"/>
                <a:ext cx="10"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96" name="Line 700"/>
              <p:cNvSpPr>
                <a:spLocks noChangeShapeType="1"/>
              </p:cNvSpPr>
              <p:nvPr/>
            </p:nvSpPr>
            <p:spPr bwMode="auto">
              <a:xfrm>
                <a:off x="3718" y="2103"/>
                <a:ext cx="85" cy="1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197" name="Freeform 701"/>
              <p:cNvSpPr/>
              <p:nvPr/>
            </p:nvSpPr>
            <p:spPr bwMode="auto">
              <a:xfrm>
                <a:off x="3928" y="2143"/>
                <a:ext cx="133" cy="40"/>
              </a:xfrm>
              <a:custGeom>
                <a:avLst/>
                <a:gdLst>
                  <a:gd name="T0" fmla="*/ 0 w 1327"/>
                  <a:gd name="T1" fmla="*/ 0 h 517"/>
                  <a:gd name="T2" fmla="*/ 0 w 1327"/>
                  <a:gd name="T3" fmla="*/ 0 h 517"/>
                  <a:gd name="T4" fmla="*/ 0 w 1327"/>
                  <a:gd name="T5" fmla="*/ 0 h 517"/>
                  <a:gd name="T6" fmla="*/ 0 w 1327"/>
                  <a:gd name="T7" fmla="*/ 0 h 517"/>
                  <a:gd name="T8" fmla="*/ 0 w 1327"/>
                  <a:gd name="T9" fmla="*/ 0 h 517"/>
                  <a:gd name="T10" fmla="*/ 0 w 1327"/>
                  <a:gd name="T11" fmla="*/ 0 h 517"/>
                  <a:gd name="T12" fmla="*/ 0 w 1327"/>
                  <a:gd name="T13" fmla="*/ 0 h 517"/>
                  <a:gd name="T14" fmla="*/ 0 60000 65536"/>
                  <a:gd name="T15" fmla="*/ 0 60000 65536"/>
                  <a:gd name="T16" fmla="*/ 0 60000 65536"/>
                  <a:gd name="T17" fmla="*/ 0 60000 65536"/>
                  <a:gd name="T18" fmla="*/ 0 60000 65536"/>
                  <a:gd name="T19" fmla="*/ 0 60000 65536"/>
                  <a:gd name="T20" fmla="*/ 0 60000 65536"/>
                  <a:gd name="T21" fmla="*/ 0 w 1327"/>
                  <a:gd name="T22" fmla="*/ 0 h 517"/>
                  <a:gd name="T23" fmla="*/ 1327 w 1327"/>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7" h="517">
                    <a:moveTo>
                      <a:pt x="67" y="0"/>
                    </a:moveTo>
                    <a:lnTo>
                      <a:pt x="0" y="82"/>
                    </a:lnTo>
                    <a:lnTo>
                      <a:pt x="0" y="148"/>
                    </a:lnTo>
                    <a:lnTo>
                      <a:pt x="1212" y="517"/>
                    </a:lnTo>
                    <a:lnTo>
                      <a:pt x="1327" y="406"/>
                    </a:lnTo>
                    <a:lnTo>
                      <a:pt x="1290" y="333"/>
                    </a:lnTo>
                    <a:lnTo>
                      <a:pt x="67"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198" name="Freeform 702"/>
              <p:cNvSpPr/>
              <p:nvPr/>
            </p:nvSpPr>
            <p:spPr bwMode="auto">
              <a:xfrm>
                <a:off x="3928" y="2143"/>
                <a:ext cx="133" cy="40"/>
              </a:xfrm>
              <a:custGeom>
                <a:avLst/>
                <a:gdLst>
                  <a:gd name="T0" fmla="*/ 0 w 1327"/>
                  <a:gd name="T1" fmla="*/ 0 h 517"/>
                  <a:gd name="T2" fmla="*/ 0 w 1327"/>
                  <a:gd name="T3" fmla="*/ 0 h 517"/>
                  <a:gd name="T4" fmla="*/ 0 w 1327"/>
                  <a:gd name="T5" fmla="*/ 0 h 517"/>
                  <a:gd name="T6" fmla="*/ 0 w 1327"/>
                  <a:gd name="T7" fmla="*/ 0 h 517"/>
                  <a:gd name="T8" fmla="*/ 0 w 1327"/>
                  <a:gd name="T9" fmla="*/ 0 h 517"/>
                  <a:gd name="T10" fmla="*/ 0 w 1327"/>
                  <a:gd name="T11" fmla="*/ 0 h 517"/>
                  <a:gd name="T12" fmla="*/ 0 w 1327"/>
                  <a:gd name="T13" fmla="*/ 0 h 517"/>
                  <a:gd name="T14" fmla="*/ 0 60000 65536"/>
                  <a:gd name="T15" fmla="*/ 0 60000 65536"/>
                  <a:gd name="T16" fmla="*/ 0 60000 65536"/>
                  <a:gd name="T17" fmla="*/ 0 60000 65536"/>
                  <a:gd name="T18" fmla="*/ 0 60000 65536"/>
                  <a:gd name="T19" fmla="*/ 0 60000 65536"/>
                  <a:gd name="T20" fmla="*/ 0 60000 65536"/>
                  <a:gd name="T21" fmla="*/ 0 w 1327"/>
                  <a:gd name="T22" fmla="*/ 0 h 517"/>
                  <a:gd name="T23" fmla="*/ 1327 w 1327"/>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7" h="517">
                    <a:moveTo>
                      <a:pt x="67" y="0"/>
                    </a:moveTo>
                    <a:lnTo>
                      <a:pt x="0" y="82"/>
                    </a:lnTo>
                    <a:lnTo>
                      <a:pt x="0" y="148"/>
                    </a:lnTo>
                    <a:lnTo>
                      <a:pt x="1212" y="517"/>
                    </a:lnTo>
                    <a:lnTo>
                      <a:pt x="1327" y="406"/>
                    </a:lnTo>
                    <a:lnTo>
                      <a:pt x="1290" y="333"/>
                    </a:lnTo>
                    <a:lnTo>
                      <a:pt x="67"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199" name="Line 703"/>
              <p:cNvSpPr>
                <a:spLocks noChangeShapeType="1"/>
              </p:cNvSpPr>
              <p:nvPr/>
            </p:nvSpPr>
            <p:spPr bwMode="auto">
              <a:xfrm flipV="1">
                <a:off x="4030" y="2165"/>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00" name="Line 704"/>
              <p:cNvSpPr>
                <a:spLocks noChangeShapeType="1"/>
              </p:cNvSpPr>
              <p:nvPr/>
            </p:nvSpPr>
            <p:spPr bwMode="auto">
              <a:xfrm flipV="1">
                <a:off x="4007" y="2160"/>
                <a:ext cx="10"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01" name="Line 705"/>
              <p:cNvSpPr>
                <a:spLocks noChangeShapeType="1"/>
              </p:cNvSpPr>
              <p:nvPr/>
            </p:nvSpPr>
            <p:spPr bwMode="auto">
              <a:xfrm flipV="1">
                <a:off x="3985" y="2155"/>
                <a:ext cx="7"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02" name="Line 706"/>
              <p:cNvSpPr>
                <a:spLocks noChangeShapeType="1"/>
              </p:cNvSpPr>
              <p:nvPr/>
            </p:nvSpPr>
            <p:spPr bwMode="auto">
              <a:xfrm flipV="1">
                <a:off x="3960" y="2150"/>
                <a:ext cx="8"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03" name="Line 707"/>
              <p:cNvSpPr>
                <a:spLocks noChangeShapeType="1"/>
              </p:cNvSpPr>
              <p:nvPr/>
            </p:nvSpPr>
            <p:spPr bwMode="auto">
              <a:xfrm>
                <a:off x="3960" y="2157"/>
                <a:ext cx="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04" name="Line 708"/>
              <p:cNvSpPr>
                <a:spLocks noChangeShapeType="1"/>
              </p:cNvSpPr>
              <p:nvPr/>
            </p:nvSpPr>
            <p:spPr bwMode="auto">
              <a:xfrm>
                <a:off x="3984" y="2162"/>
                <a:ext cx="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05" name="Line 709"/>
              <p:cNvSpPr>
                <a:spLocks noChangeShapeType="1"/>
              </p:cNvSpPr>
              <p:nvPr/>
            </p:nvSpPr>
            <p:spPr bwMode="auto">
              <a:xfrm>
                <a:off x="4007" y="2168"/>
                <a:ext cx="1"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06" name="Line 710"/>
              <p:cNvSpPr>
                <a:spLocks noChangeShapeType="1"/>
              </p:cNvSpPr>
              <p:nvPr/>
            </p:nvSpPr>
            <p:spPr bwMode="auto">
              <a:xfrm>
                <a:off x="4030" y="2172"/>
                <a:ext cx="1" cy="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07" name="Line 711"/>
              <p:cNvSpPr>
                <a:spLocks noChangeShapeType="1"/>
              </p:cNvSpPr>
              <p:nvPr/>
            </p:nvSpPr>
            <p:spPr bwMode="auto">
              <a:xfrm>
                <a:off x="3928" y="2149"/>
                <a:ext cx="118" cy="2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08" name="Line 712"/>
              <p:cNvSpPr>
                <a:spLocks noChangeShapeType="1"/>
              </p:cNvSpPr>
              <p:nvPr/>
            </p:nvSpPr>
            <p:spPr bwMode="auto">
              <a:xfrm flipV="1">
                <a:off x="4047" y="2169"/>
                <a:ext cx="9"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09" name="Line 713"/>
              <p:cNvSpPr>
                <a:spLocks noChangeShapeType="1"/>
              </p:cNvSpPr>
              <p:nvPr/>
            </p:nvSpPr>
            <p:spPr bwMode="auto">
              <a:xfrm>
                <a:off x="4046" y="2176"/>
                <a:ext cx="3"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10" name="Freeform 714"/>
              <p:cNvSpPr/>
              <p:nvPr/>
            </p:nvSpPr>
            <p:spPr bwMode="auto">
              <a:xfrm>
                <a:off x="3801" y="2116"/>
                <a:ext cx="137" cy="40"/>
              </a:xfrm>
              <a:custGeom>
                <a:avLst/>
                <a:gdLst>
                  <a:gd name="T0" fmla="*/ 0 w 1369"/>
                  <a:gd name="T1" fmla="*/ 0 h 524"/>
                  <a:gd name="T2" fmla="*/ 0 w 1369"/>
                  <a:gd name="T3" fmla="*/ 0 h 524"/>
                  <a:gd name="T4" fmla="*/ 0 w 1369"/>
                  <a:gd name="T5" fmla="*/ 0 h 524"/>
                  <a:gd name="T6" fmla="*/ 0 w 1369"/>
                  <a:gd name="T7" fmla="*/ 0 h 524"/>
                  <a:gd name="T8" fmla="*/ 0 w 1369"/>
                  <a:gd name="T9" fmla="*/ 0 h 524"/>
                  <a:gd name="T10" fmla="*/ 0 w 1369"/>
                  <a:gd name="T11" fmla="*/ 0 h 524"/>
                  <a:gd name="T12" fmla="*/ 0 w 1369"/>
                  <a:gd name="T13" fmla="*/ 0 h 524"/>
                  <a:gd name="T14" fmla="*/ 0 60000 65536"/>
                  <a:gd name="T15" fmla="*/ 0 60000 65536"/>
                  <a:gd name="T16" fmla="*/ 0 60000 65536"/>
                  <a:gd name="T17" fmla="*/ 0 60000 65536"/>
                  <a:gd name="T18" fmla="*/ 0 60000 65536"/>
                  <a:gd name="T19" fmla="*/ 0 60000 65536"/>
                  <a:gd name="T20" fmla="*/ 0 60000 65536"/>
                  <a:gd name="T21" fmla="*/ 0 w 1369"/>
                  <a:gd name="T22" fmla="*/ 0 h 524"/>
                  <a:gd name="T23" fmla="*/ 1369 w 1369"/>
                  <a:gd name="T24" fmla="*/ 524 h 5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524">
                    <a:moveTo>
                      <a:pt x="102" y="0"/>
                    </a:moveTo>
                    <a:lnTo>
                      <a:pt x="0" y="82"/>
                    </a:lnTo>
                    <a:lnTo>
                      <a:pt x="0" y="141"/>
                    </a:lnTo>
                    <a:lnTo>
                      <a:pt x="1295" y="524"/>
                    </a:lnTo>
                    <a:lnTo>
                      <a:pt x="1295" y="443"/>
                    </a:lnTo>
                    <a:lnTo>
                      <a:pt x="1369" y="363"/>
                    </a:lnTo>
                    <a:lnTo>
                      <a:pt x="102"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11" name="Freeform 715"/>
              <p:cNvSpPr/>
              <p:nvPr/>
            </p:nvSpPr>
            <p:spPr bwMode="auto">
              <a:xfrm>
                <a:off x="3801" y="2116"/>
                <a:ext cx="137" cy="40"/>
              </a:xfrm>
              <a:custGeom>
                <a:avLst/>
                <a:gdLst>
                  <a:gd name="T0" fmla="*/ 0 w 1369"/>
                  <a:gd name="T1" fmla="*/ 0 h 524"/>
                  <a:gd name="T2" fmla="*/ 0 w 1369"/>
                  <a:gd name="T3" fmla="*/ 0 h 524"/>
                  <a:gd name="T4" fmla="*/ 0 w 1369"/>
                  <a:gd name="T5" fmla="*/ 0 h 524"/>
                  <a:gd name="T6" fmla="*/ 0 w 1369"/>
                  <a:gd name="T7" fmla="*/ 0 h 524"/>
                  <a:gd name="T8" fmla="*/ 0 w 1369"/>
                  <a:gd name="T9" fmla="*/ 0 h 524"/>
                  <a:gd name="T10" fmla="*/ 0 w 1369"/>
                  <a:gd name="T11" fmla="*/ 0 h 524"/>
                  <a:gd name="T12" fmla="*/ 0 w 1369"/>
                  <a:gd name="T13" fmla="*/ 0 h 524"/>
                  <a:gd name="T14" fmla="*/ 0 60000 65536"/>
                  <a:gd name="T15" fmla="*/ 0 60000 65536"/>
                  <a:gd name="T16" fmla="*/ 0 60000 65536"/>
                  <a:gd name="T17" fmla="*/ 0 60000 65536"/>
                  <a:gd name="T18" fmla="*/ 0 60000 65536"/>
                  <a:gd name="T19" fmla="*/ 0 60000 65536"/>
                  <a:gd name="T20" fmla="*/ 0 60000 65536"/>
                  <a:gd name="T21" fmla="*/ 0 w 1369"/>
                  <a:gd name="T22" fmla="*/ 0 h 524"/>
                  <a:gd name="T23" fmla="*/ 1369 w 1369"/>
                  <a:gd name="T24" fmla="*/ 524 h 5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524">
                    <a:moveTo>
                      <a:pt x="102" y="0"/>
                    </a:moveTo>
                    <a:lnTo>
                      <a:pt x="0" y="82"/>
                    </a:lnTo>
                    <a:lnTo>
                      <a:pt x="0" y="141"/>
                    </a:lnTo>
                    <a:lnTo>
                      <a:pt x="1295" y="524"/>
                    </a:lnTo>
                    <a:lnTo>
                      <a:pt x="1295" y="443"/>
                    </a:lnTo>
                    <a:lnTo>
                      <a:pt x="1369" y="363"/>
                    </a:lnTo>
                    <a:lnTo>
                      <a:pt x="102"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12" name="Line 716"/>
              <p:cNvSpPr>
                <a:spLocks noChangeShapeType="1"/>
              </p:cNvSpPr>
              <p:nvPr/>
            </p:nvSpPr>
            <p:spPr bwMode="auto">
              <a:xfrm flipH="1" flipV="1">
                <a:off x="3801" y="2122"/>
                <a:ext cx="128" cy="2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13" name="Line 717"/>
              <p:cNvSpPr>
                <a:spLocks noChangeShapeType="1"/>
              </p:cNvSpPr>
              <p:nvPr/>
            </p:nvSpPr>
            <p:spPr bwMode="auto">
              <a:xfrm>
                <a:off x="4128" y="2128"/>
                <a:ext cx="1" cy="2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14" name="Freeform 718"/>
              <p:cNvSpPr/>
              <p:nvPr/>
            </p:nvSpPr>
            <p:spPr bwMode="auto">
              <a:xfrm>
                <a:off x="4089" y="2069"/>
                <a:ext cx="25" cy="26"/>
              </a:xfrm>
              <a:custGeom>
                <a:avLst/>
                <a:gdLst>
                  <a:gd name="T0" fmla="*/ 0 w 255"/>
                  <a:gd name="T1" fmla="*/ 0 h 338"/>
                  <a:gd name="T2" fmla="*/ 0 w 255"/>
                  <a:gd name="T3" fmla="*/ 0 h 338"/>
                  <a:gd name="T4" fmla="*/ 0 w 255"/>
                  <a:gd name="T5" fmla="*/ 0 h 338"/>
                  <a:gd name="T6" fmla="*/ 0 w 255"/>
                  <a:gd name="T7" fmla="*/ 0 h 338"/>
                  <a:gd name="T8" fmla="*/ 0 w 255"/>
                  <a:gd name="T9" fmla="*/ 0 h 338"/>
                  <a:gd name="T10" fmla="*/ 0 w 255"/>
                  <a:gd name="T11" fmla="*/ 0 h 338"/>
                  <a:gd name="T12" fmla="*/ 0 60000 65536"/>
                  <a:gd name="T13" fmla="*/ 0 60000 65536"/>
                  <a:gd name="T14" fmla="*/ 0 60000 65536"/>
                  <a:gd name="T15" fmla="*/ 0 60000 65536"/>
                  <a:gd name="T16" fmla="*/ 0 60000 65536"/>
                  <a:gd name="T17" fmla="*/ 0 60000 65536"/>
                  <a:gd name="T18" fmla="*/ 0 w 255"/>
                  <a:gd name="T19" fmla="*/ 0 h 338"/>
                  <a:gd name="T20" fmla="*/ 255 w 255"/>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255" h="338">
                    <a:moveTo>
                      <a:pt x="124" y="117"/>
                    </a:moveTo>
                    <a:lnTo>
                      <a:pt x="0" y="258"/>
                    </a:lnTo>
                    <a:lnTo>
                      <a:pt x="59" y="338"/>
                    </a:lnTo>
                    <a:lnTo>
                      <a:pt x="241" y="213"/>
                    </a:lnTo>
                    <a:lnTo>
                      <a:pt x="255" y="0"/>
                    </a:lnTo>
                    <a:lnTo>
                      <a:pt x="124" y="117"/>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15" name="Freeform 719"/>
              <p:cNvSpPr/>
              <p:nvPr/>
            </p:nvSpPr>
            <p:spPr bwMode="auto">
              <a:xfrm>
                <a:off x="4089" y="2069"/>
                <a:ext cx="25" cy="26"/>
              </a:xfrm>
              <a:custGeom>
                <a:avLst/>
                <a:gdLst>
                  <a:gd name="T0" fmla="*/ 0 w 255"/>
                  <a:gd name="T1" fmla="*/ 0 h 338"/>
                  <a:gd name="T2" fmla="*/ 0 w 255"/>
                  <a:gd name="T3" fmla="*/ 0 h 338"/>
                  <a:gd name="T4" fmla="*/ 0 w 255"/>
                  <a:gd name="T5" fmla="*/ 0 h 338"/>
                  <a:gd name="T6" fmla="*/ 0 w 255"/>
                  <a:gd name="T7" fmla="*/ 0 h 338"/>
                  <a:gd name="T8" fmla="*/ 0 w 255"/>
                  <a:gd name="T9" fmla="*/ 0 h 338"/>
                  <a:gd name="T10" fmla="*/ 0 w 255"/>
                  <a:gd name="T11" fmla="*/ 0 h 338"/>
                  <a:gd name="T12" fmla="*/ 0 60000 65536"/>
                  <a:gd name="T13" fmla="*/ 0 60000 65536"/>
                  <a:gd name="T14" fmla="*/ 0 60000 65536"/>
                  <a:gd name="T15" fmla="*/ 0 60000 65536"/>
                  <a:gd name="T16" fmla="*/ 0 60000 65536"/>
                  <a:gd name="T17" fmla="*/ 0 60000 65536"/>
                  <a:gd name="T18" fmla="*/ 0 w 255"/>
                  <a:gd name="T19" fmla="*/ 0 h 338"/>
                  <a:gd name="T20" fmla="*/ 255 w 255"/>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255" h="338">
                    <a:moveTo>
                      <a:pt x="124" y="117"/>
                    </a:moveTo>
                    <a:lnTo>
                      <a:pt x="0" y="258"/>
                    </a:lnTo>
                    <a:lnTo>
                      <a:pt x="59" y="338"/>
                    </a:lnTo>
                    <a:lnTo>
                      <a:pt x="241" y="213"/>
                    </a:lnTo>
                    <a:lnTo>
                      <a:pt x="255" y="0"/>
                    </a:lnTo>
                    <a:lnTo>
                      <a:pt x="124" y="117"/>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16" name="Freeform 720"/>
              <p:cNvSpPr/>
              <p:nvPr/>
            </p:nvSpPr>
            <p:spPr bwMode="auto">
              <a:xfrm>
                <a:off x="3815" y="2011"/>
                <a:ext cx="303" cy="64"/>
              </a:xfrm>
              <a:custGeom>
                <a:avLst/>
                <a:gdLst>
                  <a:gd name="T0" fmla="*/ 0 w 3031"/>
                  <a:gd name="T1" fmla="*/ 0 h 820"/>
                  <a:gd name="T2" fmla="*/ 0 w 3031"/>
                  <a:gd name="T3" fmla="*/ 0 h 820"/>
                  <a:gd name="T4" fmla="*/ 0 w 3031"/>
                  <a:gd name="T5" fmla="*/ 0 h 820"/>
                  <a:gd name="T6" fmla="*/ 0 w 3031"/>
                  <a:gd name="T7" fmla="*/ 0 h 820"/>
                  <a:gd name="T8" fmla="*/ 0 w 3031"/>
                  <a:gd name="T9" fmla="*/ 0 h 820"/>
                  <a:gd name="T10" fmla="*/ 0 w 3031"/>
                  <a:gd name="T11" fmla="*/ 0 h 820"/>
                  <a:gd name="T12" fmla="*/ 0 w 3031"/>
                  <a:gd name="T13" fmla="*/ 0 h 820"/>
                  <a:gd name="T14" fmla="*/ 0 w 3031"/>
                  <a:gd name="T15" fmla="*/ 0 h 820"/>
                  <a:gd name="T16" fmla="*/ 0 w 3031"/>
                  <a:gd name="T17" fmla="*/ 0 h 8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31"/>
                  <a:gd name="T28" fmla="*/ 0 h 820"/>
                  <a:gd name="T29" fmla="*/ 3031 w 3031"/>
                  <a:gd name="T30" fmla="*/ 820 h 8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31" h="820">
                    <a:moveTo>
                      <a:pt x="0" y="199"/>
                    </a:moveTo>
                    <a:lnTo>
                      <a:pt x="45" y="318"/>
                    </a:lnTo>
                    <a:lnTo>
                      <a:pt x="511" y="437"/>
                    </a:lnTo>
                    <a:lnTo>
                      <a:pt x="629" y="199"/>
                    </a:lnTo>
                    <a:lnTo>
                      <a:pt x="3009" y="820"/>
                    </a:lnTo>
                    <a:lnTo>
                      <a:pt x="3031" y="628"/>
                    </a:lnTo>
                    <a:lnTo>
                      <a:pt x="496" y="0"/>
                    </a:lnTo>
                    <a:lnTo>
                      <a:pt x="379" y="281"/>
                    </a:lnTo>
                    <a:lnTo>
                      <a:pt x="0" y="199"/>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17" name="Freeform 721"/>
              <p:cNvSpPr/>
              <p:nvPr/>
            </p:nvSpPr>
            <p:spPr bwMode="auto">
              <a:xfrm>
                <a:off x="3815" y="2011"/>
                <a:ext cx="303" cy="64"/>
              </a:xfrm>
              <a:custGeom>
                <a:avLst/>
                <a:gdLst>
                  <a:gd name="T0" fmla="*/ 0 w 3031"/>
                  <a:gd name="T1" fmla="*/ 0 h 820"/>
                  <a:gd name="T2" fmla="*/ 0 w 3031"/>
                  <a:gd name="T3" fmla="*/ 0 h 820"/>
                  <a:gd name="T4" fmla="*/ 0 w 3031"/>
                  <a:gd name="T5" fmla="*/ 0 h 820"/>
                  <a:gd name="T6" fmla="*/ 0 w 3031"/>
                  <a:gd name="T7" fmla="*/ 0 h 820"/>
                  <a:gd name="T8" fmla="*/ 0 w 3031"/>
                  <a:gd name="T9" fmla="*/ 0 h 820"/>
                  <a:gd name="T10" fmla="*/ 0 w 3031"/>
                  <a:gd name="T11" fmla="*/ 0 h 820"/>
                  <a:gd name="T12" fmla="*/ 0 w 3031"/>
                  <a:gd name="T13" fmla="*/ 0 h 820"/>
                  <a:gd name="T14" fmla="*/ 0 w 3031"/>
                  <a:gd name="T15" fmla="*/ 0 h 820"/>
                  <a:gd name="T16" fmla="*/ 0 w 3031"/>
                  <a:gd name="T17" fmla="*/ 0 h 8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31"/>
                  <a:gd name="T28" fmla="*/ 0 h 820"/>
                  <a:gd name="T29" fmla="*/ 3031 w 3031"/>
                  <a:gd name="T30" fmla="*/ 820 h 8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31" h="820">
                    <a:moveTo>
                      <a:pt x="0" y="199"/>
                    </a:moveTo>
                    <a:lnTo>
                      <a:pt x="45" y="318"/>
                    </a:lnTo>
                    <a:lnTo>
                      <a:pt x="511" y="437"/>
                    </a:lnTo>
                    <a:lnTo>
                      <a:pt x="629" y="199"/>
                    </a:lnTo>
                    <a:lnTo>
                      <a:pt x="3009" y="820"/>
                    </a:lnTo>
                    <a:lnTo>
                      <a:pt x="3031" y="628"/>
                    </a:lnTo>
                    <a:lnTo>
                      <a:pt x="496" y="0"/>
                    </a:lnTo>
                    <a:lnTo>
                      <a:pt x="379" y="281"/>
                    </a:lnTo>
                    <a:lnTo>
                      <a:pt x="0" y="199"/>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18" name="Line 722"/>
              <p:cNvSpPr>
                <a:spLocks noChangeShapeType="1"/>
              </p:cNvSpPr>
              <p:nvPr/>
            </p:nvSpPr>
            <p:spPr bwMode="auto">
              <a:xfrm>
                <a:off x="3868" y="2017"/>
                <a:ext cx="9"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19" name="Freeform 723"/>
              <p:cNvSpPr/>
              <p:nvPr/>
            </p:nvSpPr>
            <p:spPr bwMode="auto">
              <a:xfrm>
                <a:off x="3862" y="2025"/>
                <a:ext cx="248" cy="56"/>
              </a:xfrm>
              <a:custGeom>
                <a:avLst/>
                <a:gdLst>
                  <a:gd name="T0" fmla="*/ 0 w 2479"/>
                  <a:gd name="T1" fmla="*/ 0 h 722"/>
                  <a:gd name="T2" fmla="*/ 0 w 2479"/>
                  <a:gd name="T3" fmla="*/ 0 h 722"/>
                  <a:gd name="T4" fmla="*/ 0 w 2479"/>
                  <a:gd name="T5" fmla="*/ 0 h 722"/>
                  <a:gd name="T6" fmla="*/ 0 w 2479"/>
                  <a:gd name="T7" fmla="*/ 0 h 722"/>
                  <a:gd name="T8" fmla="*/ 0 w 2479"/>
                  <a:gd name="T9" fmla="*/ 0 h 722"/>
                  <a:gd name="T10" fmla="*/ 0 w 2479"/>
                  <a:gd name="T11" fmla="*/ 0 h 722"/>
                  <a:gd name="T12" fmla="*/ 0 60000 65536"/>
                  <a:gd name="T13" fmla="*/ 0 60000 65536"/>
                  <a:gd name="T14" fmla="*/ 0 60000 65536"/>
                  <a:gd name="T15" fmla="*/ 0 60000 65536"/>
                  <a:gd name="T16" fmla="*/ 0 60000 65536"/>
                  <a:gd name="T17" fmla="*/ 0 60000 65536"/>
                  <a:gd name="T18" fmla="*/ 0 w 2479"/>
                  <a:gd name="T19" fmla="*/ 0 h 722"/>
                  <a:gd name="T20" fmla="*/ 2479 w 2479"/>
                  <a:gd name="T21" fmla="*/ 722 h 722"/>
                </a:gdLst>
                <a:ahLst/>
                <a:cxnLst>
                  <a:cxn ang="T12">
                    <a:pos x="T0" y="T1"/>
                  </a:cxn>
                  <a:cxn ang="T13">
                    <a:pos x="T2" y="T3"/>
                  </a:cxn>
                  <a:cxn ang="T14">
                    <a:pos x="T4" y="T5"/>
                  </a:cxn>
                  <a:cxn ang="T15">
                    <a:pos x="T6" y="T7"/>
                  </a:cxn>
                  <a:cxn ang="T16">
                    <a:pos x="T8" y="T9"/>
                  </a:cxn>
                  <a:cxn ang="T17">
                    <a:pos x="T10" y="T11"/>
                  </a:cxn>
                </a:cxnLst>
                <a:rect l="T18" t="T19" r="T20" b="T21"/>
                <a:pathLst>
                  <a:path w="2479" h="722">
                    <a:moveTo>
                      <a:pt x="146" y="0"/>
                    </a:moveTo>
                    <a:lnTo>
                      <a:pt x="0" y="102"/>
                    </a:lnTo>
                    <a:lnTo>
                      <a:pt x="342" y="227"/>
                    </a:lnTo>
                    <a:lnTo>
                      <a:pt x="2353" y="722"/>
                    </a:lnTo>
                    <a:lnTo>
                      <a:pt x="2479" y="610"/>
                    </a:lnTo>
                    <a:lnTo>
                      <a:pt x="146"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20" name="Freeform 724"/>
              <p:cNvSpPr/>
              <p:nvPr/>
            </p:nvSpPr>
            <p:spPr bwMode="auto">
              <a:xfrm>
                <a:off x="3862" y="2025"/>
                <a:ext cx="248" cy="56"/>
              </a:xfrm>
              <a:custGeom>
                <a:avLst/>
                <a:gdLst>
                  <a:gd name="T0" fmla="*/ 0 w 2479"/>
                  <a:gd name="T1" fmla="*/ 0 h 722"/>
                  <a:gd name="T2" fmla="*/ 0 w 2479"/>
                  <a:gd name="T3" fmla="*/ 0 h 722"/>
                  <a:gd name="T4" fmla="*/ 0 w 2479"/>
                  <a:gd name="T5" fmla="*/ 0 h 722"/>
                  <a:gd name="T6" fmla="*/ 0 w 2479"/>
                  <a:gd name="T7" fmla="*/ 0 h 722"/>
                  <a:gd name="T8" fmla="*/ 0 w 2479"/>
                  <a:gd name="T9" fmla="*/ 0 h 722"/>
                  <a:gd name="T10" fmla="*/ 0 w 2479"/>
                  <a:gd name="T11" fmla="*/ 0 h 722"/>
                  <a:gd name="T12" fmla="*/ 0 60000 65536"/>
                  <a:gd name="T13" fmla="*/ 0 60000 65536"/>
                  <a:gd name="T14" fmla="*/ 0 60000 65536"/>
                  <a:gd name="T15" fmla="*/ 0 60000 65536"/>
                  <a:gd name="T16" fmla="*/ 0 60000 65536"/>
                  <a:gd name="T17" fmla="*/ 0 60000 65536"/>
                  <a:gd name="T18" fmla="*/ 0 w 2479"/>
                  <a:gd name="T19" fmla="*/ 0 h 722"/>
                  <a:gd name="T20" fmla="*/ 2479 w 2479"/>
                  <a:gd name="T21" fmla="*/ 722 h 722"/>
                </a:gdLst>
                <a:ahLst/>
                <a:cxnLst>
                  <a:cxn ang="T12">
                    <a:pos x="T0" y="T1"/>
                  </a:cxn>
                  <a:cxn ang="T13">
                    <a:pos x="T2" y="T3"/>
                  </a:cxn>
                  <a:cxn ang="T14">
                    <a:pos x="T4" y="T5"/>
                  </a:cxn>
                  <a:cxn ang="T15">
                    <a:pos x="T6" y="T7"/>
                  </a:cxn>
                  <a:cxn ang="T16">
                    <a:pos x="T8" y="T9"/>
                  </a:cxn>
                  <a:cxn ang="T17">
                    <a:pos x="T10" y="T11"/>
                  </a:cxn>
                </a:cxnLst>
                <a:rect l="T18" t="T19" r="T20" b="T21"/>
                <a:pathLst>
                  <a:path w="2479" h="722">
                    <a:moveTo>
                      <a:pt x="146" y="0"/>
                    </a:moveTo>
                    <a:lnTo>
                      <a:pt x="0" y="102"/>
                    </a:lnTo>
                    <a:lnTo>
                      <a:pt x="342" y="227"/>
                    </a:lnTo>
                    <a:lnTo>
                      <a:pt x="2353" y="722"/>
                    </a:lnTo>
                    <a:lnTo>
                      <a:pt x="2479" y="610"/>
                    </a:lnTo>
                    <a:lnTo>
                      <a:pt x="146"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21" name="Freeform 725"/>
              <p:cNvSpPr/>
              <p:nvPr/>
            </p:nvSpPr>
            <p:spPr bwMode="auto">
              <a:xfrm>
                <a:off x="3860" y="2033"/>
                <a:ext cx="239" cy="62"/>
              </a:xfrm>
              <a:custGeom>
                <a:avLst/>
                <a:gdLst>
                  <a:gd name="T0" fmla="*/ 0 w 2397"/>
                  <a:gd name="T1" fmla="*/ 0 h 804"/>
                  <a:gd name="T2" fmla="*/ 0 w 2397"/>
                  <a:gd name="T3" fmla="*/ 0 h 804"/>
                  <a:gd name="T4" fmla="*/ 0 w 2397"/>
                  <a:gd name="T5" fmla="*/ 0 h 804"/>
                  <a:gd name="T6" fmla="*/ 0 w 2397"/>
                  <a:gd name="T7" fmla="*/ 0 h 804"/>
                  <a:gd name="T8" fmla="*/ 0 w 2397"/>
                  <a:gd name="T9" fmla="*/ 0 h 804"/>
                  <a:gd name="T10" fmla="*/ 0 60000 65536"/>
                  <a:gd name="T11" fmla="*/ 0 60000 65536"/>
                  <a:gd name="T12" fmla="*/ 0 60000 65536"/>
                  <a:gd name="T13" fmla="*/ 0 60000 65536"/>
                  <a:gd name="T14" fmla="*/ 0 60000 65536"/>
                  <a:gd name="T15" fmla="*/ 0 w 2397"/>
                  <a:gd name="T16" fmla="*/ 0 h 804"/>
                  <a:gd name="T17" fmla="*/ 2397 w 2397"/>
                  <a:gd name="T18" fmla="*/ 804 h 804"/>
                </a:gdLst>
                <a:ahLst/>
                <a:cxnLst>
                  <a:cxn ang="T10">
                    <a:pos x="T0" y="T1"/>
                  </a:cxn>
                  <a:cxn ang="T11">
                    <a:pos x="T2" y="T3"/>
                  </a:cxn>
                  <a:cxn ang="T12">
                    <a:pos x="T4" y="T5"/>
                  </a:cxn>
                  <a:cxn ang="T13">
                    <a:pos x="T6" y="T7"/>
                  </a:cxn>
                  <a:cxn ang="T14">
                    <a:pos x="T8" y="T9"/>
                  </a:cxn>
                </a:cxnLst>
                <a:rect l="T15" t="T16" r="T17" b="T18"/>
                <a:pathLst>
                  <a:path w="2397" h="804">
                    <a:moveTo>
                      <a:pt x="22" y="0"/>
                    </a:moveTo>
                    <a:lnTo>
                      <a:pt x="0" y="207"/>
                    </a:lnTo>
                    <a:lnTo>
                      <a:pt x="2347" y="804"/>
                    </a:lnTo>
                    <a:lnTo>
                      <a:pt x="2397" y="591"/>
                    </a:lnTo>
                    <a:lnTo>
                      <a:pt x="22"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22" name="Freeform 726"/>
              <p:cNvSpPr/>
              <p:nvPr/>
            </p:nvSpPr>
            <p:spPr bwMode="auto">
              <a:xfrm>
                <a:off x="3860" y="2033"/>
                <a:ext cx="239" cy="62"/>
              </a:xfrm>
              <a:custGeom>
                <a:avLst/>
                <a:gdLst>
                  <a:gd name="T0" fmla="*/ 0 w 2397"/>
                  <a:gd name="T1" fmla="*/ 0 h 804"/>
                  <a:gd name="T2" fmla="*/ 0 w 2397"/>
                  <a:gd name="T3" fmla="*/ 0 h 804"/>
                  <a:gd name="T4" fmla="*/ 0 w 2397"/>
                  <a:gd name="T5" fmla="*/ 0 h 804"/>
                  <a:gd name="T6" fmla="*/ 0 w 2397"/>
                  <a:gd name="T7" fmla="*/ 0 h 804"/>
                  <a:gd name="T8" fmla="*/ 0 w 2397"/>
                  <a:gd name="T9" fmla="*/ 0 h 804"/>
                  <a:gd name="T10" fmla="*/ 0 60000 65536"/>
                  <a:gd name="T11" fmla="*/ 0 60000 65536"/>
                  <a:gd name="T12" fmla="*/ 0 60000 65536"/>
                  <a:gd name="T13" fmla="*/ 0 60000 65536"/>
                  <a:gd name="T14" fmla="*/ 0 60000 65536"/>
                  <a:gd name="T15" fmla="*/ 0 w 2397"/>
                  <a:gd name="T16" fmla="*/ 0 h 804"/>
                  <a:gd name="T17" fmla="*/ 2397 w 2397"/>
                  <a:gd name="T18" fmla="*/ 804 h 804"/>
                </a:gdLst>
                <a:ahLst/>
                <a:cxnLst>
                  <a:cxn ang="T10">
                    <a:pos x="T0" y="T1"/>
                  </a:cxn>
                  <a:cxn ang="T11">
                    <a:pos x="T2" y="T3"/>
                  </a:cxn>
                  <a:cxn ang="T12">
                    <a:pos x="T4" y="T5"/>
                  </a:cxn>
                  <a:cxn ang="T13">
                    <a:pos x="T6" y="T7"/>
                  </a:cxn>
                  <a:cxn ang="T14">
                    <a:pos x="T8" y="T9"/>
                  </a:cxn>
                </a:cxnLst>
                <a:rect l="T15" t="T16" r="T17" b="T18"/>
                <a:pathLst>
                  <a:path w="2397" h="804">
                    <a:moveTo>
                      <a:pt x="22" y="0"/>
                    </a:moveTo>
                    <a:lnTo>
                      <a:pt x="0" y="207"/>
                    </a:lnTo>
                    <a:lnTo>
                      <a:pt x="2347" y="804"/>
                    </a:lnTo>
                    <a:lnTo>
                      <a:pt x="2397" y="591"/>
                    </a:lnTo>
                    <a:lnTo>
                      <a:pt x="22"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23" name="Freeform 727"/>
              <p:cNvSpPr/>
              <p:nvPr/>
            </p:nvSpPr>
            <p:spPr bwMode="auto">
              <a:xfrm>
                <a:off x="3974" y="2051"/>
                <a:ext cx="16" cy="8"/>
              </a:xfrm>
              <a:custGeom>
                <a:avLst/>
                <a:gdLst>
                  <a:gd name="T0" fmla="*/ 0 w 154"/>
                  <a:gd name="T1" fmla="*/ 0 h 104"/>
                  <a:gd name="T2" fmla="*/ 0 w 154"/>
                  <a:gd name="T3" fmla="*/ 0 h 104"/>
                  <a:gd name="T4" fmla="*/ 0 w 154"/>
                  <a:gd name="T5" fmla="*/ 0 h 104"/>
                  <a:gd name="T6" fmla="*/ 0 w 154"/>
                  <a:gd name="T7" fmla="*/ 0 h 104"/>
                  <a:gd name="T8" fmla="*/ 0 w 154"/>
                  <a:gd name="T9" fmla="*/ 0 h 104"/>
                  <a:gd name="T10" fmla="*/ 0 w 154"/>
                  <a:gd name="T11" fmla="*/ 0 h 104"/>
                  <a:gd name="T12" fmla="*/ 0 w 154"/>
                  <a:gd name="T13" fmla="*/ 0 h 104"/>
                  <a:gd name="T14" fmla="*/ 0 w 154"/>
                  <a:gd name="T15" fmla="*/ 0 h 104"/>
                  <a:gd name="T16" fmla="*/ 0 w 154"/>
                  <a:gd name="T17" fmla="*/ 0 h 104"/>
                  <a:gd name="T18" fmla="*/ 0 w 154"/>
                  <a:gd name="T19" fmla="*/ 0 h 104"/>
                  <a:gd name="T20" fmla="*/ 0 w 154"/>
                  <a:gd name="T21" fmla="*/ 0 h 104"/>
                  <a:gd name="T22" fmla="*/ 0 w 154"/>
                  <a:gd name="T23" fmla="*/ 0 h 104"/>
                  <a:gd name="T24" fmla="*/ 0 w 154"/>
                  <a:gd name="T25" fmla="*/ 0 h 104"/>
                  <a:gd name="T26" fmla="*/ 0 w 154"/>
                  <a:gd name="T27" fmla="*/ 0 h 104"/>
                  <a:gd name="T28" fmla="*/ 0 w 154"/>
                  <a:gd name="T29" fmla="*/ 0 h 104"/>
                  <a:gd name="T30" fmla="*/ 0 w 154"/>
                  <a:gd name="T31" fmla="*/ 0 h 104"/>
                  <a:gd name="T32" fmla="*/ 0 w 154"/>
                  <a:gd name="T33" fmla="*/ 0 h 104"/>
                  <a:gd name="T34" fmla="*/ 0 w 154"/>
                  <a:gd name="T35" fmla="*/ 0 h 104"/>
                  <a:gd name="T36" fmla="*/ 0 w 154"/>
                  <a:gd name="T37" fmla="*/ 0 h 104"/>
                  <a:gd name="T38" fmla="*/ 0 w 154"/>
                  <a:gd name="T39" fmla="*/ 0 h 104"/>
                  <a:gd name="T40" fmla="*/ 0 w 154"/>
                  <a:gd name="T41" fmla="*/ 0 h 104"/>
                  <a:gd name="T42" fmla="*/ 0 w 154"/>
                  <a:gd name="T43" fmla="*/ 0 h 104"/>
                  <a:gd name="T44" fmla="*/ 0 w 154"/>
                  <a:gd name="T45" fmla="*/ 0 h 1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4"/>
                  <a:gd name="T70" fmla="*/ 0 h 104"/>
                  <a:gd name="T71" fmla="*/ 154 w 154"/>
                  <a:gd name="T72" fmla="*/ 104 h 1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4" h="104">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24" name="Freeform 728"/>
              <p:cNvSpPr/>
              <p:nvPr/>
            </p:nvSpPr>
            <p:spPr bwMode="auto">
              <a:xfrm>
                <a:off x="3974" y="2051"/>
                <a:ext cx="16" cy="8"/>
              </a:xfrm>
              <a:custGeom>
                <a:avLst/>
                <a:gdLst>
                  <a:gd name="T0" fmla="*/ 0 w 154"/>
                  <a:gd name="T1" fmla="*/ 0 h 104"/>
                  <a:gd name="T2" fmla="*/ 0 w 154"/>
                  <a:gd name="T3" fmla="*/ 0 h 104"/>
                  <a:gd name="T4" fmla="*/ 0 w 154"/>
                  <a:gd name="T5" fmla="*/ 0 h 104"/>
                  <a:gd name="T6" fmla="*/ 0 w 154"/>
                  <a:gd name="T7" fmla="*/ 0 h 104"/>
                  <a:gd name="T8" fmla="*/ 0 w 154"/>
                  <a:gd name="T9" fmla="*/ 0 h 104"/>
                  <a:gd name="T10" fmla="*/ 0 w 154"/>
                  <a:gd name="T11" fmla="*/ 0 h 104"/>
                  <a:gd name="T12" fmla="*/ 0 w 154"/>
                  <a:gd name="T13" fmla="*/ 0 h 104"/>
                  <a:gd name="T14" fmla="*/ 0 w 154"/>
                  <a:gd name="T15" fmla="*/ 0 h 104"/>
                  <a:gd name="T16" fmla="*/ 0 w 154"/>
                  <a:gd name="T17" fmla="*/ 0 h 104"/>
                  <a:gd name="T18" fmla="*/ 0 w 154"/>
                  <a:gd name="T19" fmla="*/ 0 h 104"/>
                  <a:gd name="T20" fmla="*/ 0 w 154"/>
                  <a:gd name="T21" fmla="*/ 0 h 104"/>
                  <a:gd name="T22" fmla="*/ 0 w 154"/>
                  <a:gd name="T23" fmla="*/ 0 h 104"/>
                  <a:gd name="T24" fmla="*/ 0 w 154"/>
                  <a:gd name="T25" fmla="*/ 0 h 104"/>
                  <a:gd name="T26" fmla="*/ 0 w 154"/>
                  <a:gd name="T27" fmla="*/ 0 h 104"/>
                  <a:gd name="T28" fmla="*/ 0 w 154"/>
                  <a:gd name="T29" fmla="*/ 0 h 104"/>
                  <a:gd name="T30" fmla="*/ 0 w 154"/>
                  <a:gd name="T31" fmla="*/ 0 h 104"/>
                  <a:gd name="T32" fmla="*/ 0 w 154"/>
                  <a:gd name="T33" fmla="*/ 0 h 104"/>
                  <a:gd name="T34" fmla="*/ 0 w 154"/>
                  <a:gd name="T35" fmla="*/ 0 h 104"/>
                  <a:gd name="T36" fmla="*/ 0 w 154"/>
                  <a:gd name="T37" fmla="*/ 0 h 104"/>
                  <a:gd name="T38" fmla="*/ 0 w 154"/>
                  <a:gd name="T39" fmla="*/ 0 h 104"/>
                  <a:gd name="T40" fmla="*/ 0 w 154"/>
                  <a:gd name="T41" fmla="*/ 0 h 104"/>
                  <a:gd name="T42" fmla="*/ 0 w 154"/>
                  <a:gd name="T43" fmla="*/ 0 h 104"/>
                  <a:gd name="T44" fmla="*/ 0 w 154"/>
                  <a:gd name="T45" fmla="*/ 0 h 1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4"/>
                  <a:gd name="T70" fmla="*/ 0 h 104"/>
                  <a:gd name="T71" fmla="*/ 154 w 154"/>
                  <a:gd name="T72" fmla="*/ 104 h 1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4" h="104">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25" name="Freeform 729"/>
              <p:cNvSpPr/>
              <p:nvPr/>
            </p:nvSpPr>
            <p:spPr bwMode="auto">
              <a:xfrm>
                <a:off x="3885" y="2033"/>
                <a:ext cx="10" cy="10"/>
              </a:xfrm>
              <a:custGeom>
                <a:avLst/>
                <a:gdLst>
                  <a:gd name="T0" fmla="*/ 0 w 96"/>
                  <a:gd name="T1" fmla="*/ 0 h 125"/>
                  <a:gd name="T2" fmla="*/ 0 w 96"/>
                  <a:gd name="T3" fmla="*/ 0 h 125"/>
                  <a:gd name="T4" fmla="*/ 0 w 96"/>
                  <a:gd name="T5" fmla="*/ 0 h 125"/>
                  <a:gd name="T6" fmla="*/ 0 w 96"/>
                  <a:gd name="T7" fmla="*/ 0 h 125"/>
                  <a:gd name="T8" fmla="*/ 0 w 96"/>
                  <a:gd name="T9" fmla="*/ 0 h 125"/>
                  <a:gd name="T10" fmla="*/ 0 w 96"/>
                  <a:gd name="T11" fmla="*/ 0 h 125"/>
                  <a:gd name="T12" fmla="*/ 0 w 96"/>
                  <a:gd name="T13" fmla="*/ 0 h 125"/>
                  <a:gd name="T14" fmla="*/ 0 w 96"/>
                  <a:gd name="T15" fmla="*/ 0 h 125"/>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125"/>
                  <a:gd name="T26" fmla="*/ 96 w 96"/>
                  <a:gd name="T27" fmla="*/ 125 h 1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125">
                    <a:moveTo>
                      <a:pt x="67" y="0"/>
                    </a:moveTo>
                    <a:lnTo>
                      <a:pt x="0" y="60"/>
                    </a:lnTo>
                    <a:lnTo>
                      <a:pt x="0" y="119"/>
                    </a:lnTo>
                    <a:lnTo>
                      <a:pt x="22" y="125"/>
                    </a:lnTo>
                    <a:lnTo>
                      <a:pt x="22" y="66"/>
                    </a:lnTo>
                    <a:lnTo>
                      <a:pt x="31" y="66"/>
                    </a:lnTo>
                    <a:lnTo>
                      <a:pt x="96" y="0"/>
                    </a:lnTo>
                    <a:lnTo>
                      <a:pt x="67"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26" name="Line 730"/>
              <p:cNvSpPr>
                <a:spLocks noChangeShapeType="1"/>
              </p:cNvSpPr>
              <p:nvPr/>
            </p:nvSpPr>
            <p:spPr bwMode="auto">
              <a:xfrm flipV="1">
                <a:off x="3900" y="2036"/>
                <a:ext cx="7"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27" name="Line 731"/>
              <p:cNvSpPr>
                <a:spLocks noChangeShapeType="1"/>
              </p:cNvSpPr>
              <p:nvPr/>
            </p:nvSpPr>
            <p:spPr bwMode="auto">
              <a:xfrm>
                <a:off x="3907" y="2036"/>
                <a:ext cx="2"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28" name="Line 732"/>
              <p:cNvSpPr>
                <a:spLocks noChangeShapeType="1"/>
              </p:cNvSpPr>
              <p:nvPr/>
            </p:nvSpPr>
            <p:spPr bwMode="auto">
              <a:xfrm flipH="1">
                <a:off x="3905" y="2037"/>
                <a:ext cx="6"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29" name="Line 733"/>
              <p:cNvSpPr>
                <a:spLocks noChangeShapeType="1"/>
              </p:cNvSpPr>
              <p:nvPr/>
            </p:nvSpPr>
            <p:spPr bwMode="auto">
              <a:xfrm flipV="1">
                <a:off x="3938" y="2043"/>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30" name="Line 734"/>
              <p:cNvSpPr>
                <a:spLocks noChangeShapeType="1"/>
              </p:cNvSpPr>
              <p:nvPr/>
            </p:nvSpPr>
            <p:spPr bwMode="auto">
              <a:xfrm>
                <a:off x="3944" y="2043"/>
                <a:ext cx="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31" name="Line 735"/>
              <p:cNvSpPr>
                <a:spLocks noChangeShapeType="1"/>
              </p:cNvSpPr>
              <p:nvPr/>
            </p:nvSpPr>
            <p:spPr bwMode="auto">
              <a:xfrm flipH="1">
                <a:off x="3942" y="2043"/>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32" name="Line 736"/>
              <p:cNvSpPr>
                <a:spLocks noChangeShapeType="1"/>
              </p:cNvSpPr>
              <p:nvPr/>
            </p:nvSpPr>
            <p:spPr bwMode="auto">
              <a:xfrm flipV="1">
                <a:off x="3948" y="2045"/>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33" name="Line 737"/>
              <p:cNvSpPr>
                <a:spLocks noChangeShapeType="1"/>
              </p:cNvSpPr>
              <p:nvPr/>
            </p:nvSpPr>
            <p:spPr bwMode="auto">
              <a:xfrm>
                <a:off x="3954" y="2045"/>
                <a:ext cx="3"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34" name="Line 738"/>
              <p:cNvSpPr>
                <a:spLocks noChangeShapeType="1"/>
              </p:cNvSpPr>
              <p:nvPr/>
            </p:nvSpPr>
            <p:spPr bwMode="auto">
              <a:xfrm flipH="1">
                <a:off x="3951" y="2046"/>
                <a:ext cx="6"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35" name="Line 739"/>
              <p:cNvSpPr>
                <a:spLocks noChangeShapeType="1"/>
              </p:cNvSpPr>
              <p:nvPr/>
            </p:nvSpPr>
            <p:spPr bwMode="auto">
              <a:xfrm flipV="1">
                <a:off x="3909" y="2038"/>
                <a:ext cx="8"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36" name="Line 740"/>
              <p:cNvSpPr>
                <a:spLocks noChangeShapeType="1"/>
              </p:cNvSpPr>
              <p:nvPr/>
            </p:nvSpPr>
            <p:spPr bwMode="auto">
              <a:xfrm>
                <a:off x="3917" y="2038"/>
                <a:ext cx="3"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37" name="Line 741"/>
              <p:cNvSpPr>
                <a:spLocks noChangeShapeType="1"/>
              </p:cNvSpPr>
              <p:nvPr/>
            </p:nvSpPr>
            <p:spPr bwMode="auto">
              <a:xfrm flipH="1">
                <a:off x="3914" y="2039"/>
                <a:ext cx="6" cy="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38" name="Line 742"/>
              <p:cNvSpPr>
                <a:spLocks noChangeShapeType="1"/>
              </p:cNvSpPr>
              <p:nvPr/>
            </p:nvSpPr>
            <p:spPr bwMode="auto">
              <a:xfrm flipV="1">
                <a:off x="3917" y="2039"/>
                <a:ext cx="8"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39" name="Line 743"/>
              <p:cNvSpPr>
                <a:spLocks noChangeShapeType="1"/>
              </p:cNvSpPr>
              <p:nvPr/>
            </p:nvSpPr>
            <p:spPr bwMode="auto">
              <a:xfrm>
                <a:off x="3925" y="2039"/>
                <a:ext cx="3" cy="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40" name="Line 744"/>
              <p:cNvSpPr>
                <a:spLocks noChangeShapeType="1"/>
              </p:cNvSpPr>
              <p:nvPr/>
            </p:nvSpPr>
            <p:spPr bwMode="auto">
              <a:xfrm flipH="1">
                <a:off x="3923" y="2041"/>
                <a:ext cx="5" cy="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41" name="Line 745"/>
              <p:cNvSpPr>
                <a:spLocks noChangeShapeType="1"/>
              </p:cNvSpPr>
              <p:nvPr/>
            </p:nvSpPr>
            <p:spPr bwMode="auto">
              <a:xfrm flipV="1">
                <a:off x="3928" y="2041"/>
                <a:ext cx="6"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42" name="Line 746"/>
              <p:cNvSpPr>
                <a:spLocks noChangeShapeType="1"/>
              </p:cNvSpPr>
              <p:nvPr/>
            </p:nvSpPr>
            <p:spPr bwMode="auto">
              <a:xfrm>
                <a:off x="3934" y="2041"/>
                <a:ext cx="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43" name="Line 747"/>
              <p:cNvSpPr>
                <a:spLocks noChangeShapeType="1"/>
              </p:cNvSpPr>
              <p:nvPr/>
            </p:nvSpPr>
            <p:spPr bwMode="auto">
              <a:xfrm flipH="1">
                <a:off x="3931" y="2042"/>
                <a:ext cx="7"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44" name="Freeform 748"/>
              <p:cNvSpPr/>
              <p:nvPr/>
            </p:nvSpPr>
            <p:spPr bwMode="auto">
              <a:xfrm>
                <a:off x="3874" y="2031"/>
                <a:ext cx="9" cy="11"/>
              </a:xfrm>
              <a:custGeom>
                <a:avLst/>
                <a:gdLst>
                  <a:gd name="T0" fmla="*/ 0 w 93"/>
                  <a:gd name="T1" fmla="*/ 0 h 141"/>
                  <a:gd name="T2" fmla="*/ 0 w 93"/>
                  <a:gd name="T3" fmla="*/ 0 h 141"/>
                  <a:gd name="T4" fmla="*/ 0 w 93"/>
                  <a:gd name="T5" fmla="*/ 0 h 141"/>
                  <a:gd name="T6" fmla="*/ 0 w 93"/>
                  <a:gd name="T7" fmla="*/ 0 h 141"/>
                  <a:gd name="T8" fmla="*/ 0 w 93"/>
                  <a:gd name="T9" fmla="*/ 0 h 141"/>
                  <a:gd name="T10" fmla="*/ 0 w 93"/>
                  <a:gd name="T11" fmla="*/ 0 h 141"/>
                  <a:gd name="T12" fmla="*/ 0 w 93"/>
                  <a:gd name="T13" fmla="*/ 0 h 141"/>
                  <a:gd name="T14" fmla="*/ 0 60000 65536"/>
                  <a:gd name="T15" fmla="*/ 0 60000 65536"/>
                  <a:gd name="T16" fmla="*/ 0 60000 65536"/>
                  <a:gd name="T17" fmla="*/ 0 60000 65536"/>
                  <a:gd name="T18" fmla="*/ 0 60000 65536"/>
                  <a:gd name="T19" fmla="*/ 0 60000 65536"/>
                  <a:gd name="T20" fmla="*/ 0 60000 65536"/>
                  <a:gd name="T21" fmla="*/ 0 w 93"/>
                  <a:gd name="T22" fmla="*/ 0 h 141"/>
                  <a:gd name="T23" fmla="*/ 93 w 93"/>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141">
                    <a:moveTo>
                      <a:pt x="65" y="0"/>
                    </a:moveTo>
                    <a:lnTo>
                      <a:pt x="0" y="59"/>
                    </a:lnTo>
                    <a:lnTo>
                      <a:pt x="0" y="141"/>
                    </a:lnTo>
                    <a:lnTo>
                      <a:pt x="28" y="141"/>
                    </a:lnTo>
                    <a:lnTo>
                      <a:pt x="28" y="68"/>
                    </a:lnTo>
                    <a:lnTo>
                      <a:pt x="93" y="8"/>
                    </a:lnTo>
                    <a:lnTo>
                      <a:pt x="65"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45" name="Freeform 749"/>
              <p:cNvSpPr/>
              <p:nvPr/>
            </p:nvSpPr>
            <p:spPr bwMode="auto">
              <a:xfrm>
                <a:off x="4104" y="2077"/>
                <a:ext cx="55" cy="21"/>
              </a:xfrm>
              <a:custGeom>
                <a:avLst/>
                <a:gdLst>
                  <a:gd name="T0" fmla="*/ 0 w 553"/>
                  <a:gd name="T1" fmla="*/ 0 h 272"/>
                  <a:gd name="T2" fmla="*/ 0 w 553"/>
                  <a:gd name="T3" fmla="*/ 0 h 272"/>
                  <a:gd name="T4" fmla="*/ 0 w 553"/>
                  <a:gd name="T5" fmla="*/ 0 h 272"/>
                  <a:gd name="T6" fmla="*/ 0 w 553"/>
                  <a:gd name="T7" fmla="*/ 0 h 272"/>
                  <a:gd name="T8" fmla="*/ 0 w 553"/>
                  <a:gd name="T9" fmla="*/ 0 h 272"/>
                  <a:gd name="T10" fmla="*/ 0 w 553"/>
                  <a:gd name="T11" fmla="*/ 0 h 272"/>
                  <a:gd name="T12" fmla="*/ 0 w 553"/>
                  <a:gd name="T13" fmla="*/ 0 h 272"/>
                  <a:gd name="T14" fmla="*/ 0 w 553"/>
                  <a:gd name="T15" fmla="*/ 0 h 272"/>
                  <a:gd name="T16" fmla="*/ 0 w 553"/>
                  <a:gd name="T17" fmla="*/ 0 h 272"/>
                  <a:gd name="T18" fmla="*/ 0 w 553"/>
                  <a:gd name="T19" fmla="*/ 0 h 272"/>
                  <a:gd name="T20" fmla="*/ 0 w 553"/>
                  <a:gd name="T21" fmla="*/ 0 h 272"/>
                  <a:gd name="T22" fmla="*/ 0 w 553"/>
                  <a:gd name="T23" fmla="*/ 0 h 272"/>
                  <a:gd name="T24" fmla="*/ 0 w 553"/>
                  <a:gd name="T25" fmla="*/ 0 h 272"/>
                  <a:gd name="T26" fmla="*/ 0 w 553"/>
                  <a:gd name="T27" fmla="*/ 0 h 272"/>
                  <a:gd name="T28" fmla="*/ 0 w 553"/>
                  <a:gd name="T29" fmla="*/ 0 h 272"/>
                  <a:gd name="T30" fmla="*/ 0 w 553"/>
                  <a:gd name="T31" fmla="*/ 0 h 272"/>
                  <a:gd name="T32" fmla="*/ 0 w 553"/>
                  <a:gd name="T33" fmla="*/ 0 h 272"/>
                  <a:gd name="T34" fmla="*/ 0 w 553"/>
                  <a:gd name="T35" fmla="*/ 0 h 272"/>
                  <a:gd name="T36" fmla="*/ 0 w 553"/>
                  <a:gd name="T37" fmla="*/ 0 h 272"/>
                  <a:gd name="T38" fmla="*/ 0 w 553"/>
                  <a:gd name="T39" fmla="*/ 0 h 272"/>
                  <a:gd name="T40" fmla="*/ 0 w 553"/>
                  <a:gd name="T41" fmla="*/ 0 h 272"/>
                  <a:gd name="T42" fmla="*/ 0 w 553"/>
                  <a:gd name="T43" fmla="*/ 0 h 272"/>
                  <a:gd name="T44" fmla="*/ 0 w 553"/>
                  <a:gd name="T45" fmla="*/ 0 h 272"/>
                  <a:gd name="T46" fmla="*/ 0 w 553"/>
                  <a:gd name="T47" fmla="*/ 0 h 272"/>
                  <a:gd name="T48" fmla="*/ 0 w 553"/>
                  <a:gd name="T49" fmla="*/ 0 h 272"/>
                  <a:gd name="T50" fmla="*/ 0 w 553"/>
                  <a:gd name="T51" fmla="*/ 0 h 272"/>
                  <a:gd name="T52" fmla="*/ 0 w 553"/>
                  <a:gd name="T53" fmla="*/ 0 h 272"/>
                  <a:gd name="T54" fmla="*/ 0 w 553"/>
                  <a:gd name="T55" fmla="*/ 0 h 272"/>
                  <a:gd name="T56" fmla="*/ 0 w 553"/>
                  <a:gd name="T57" fmla="*/ 0 h 272"/>
                  <a:gd name="T58" fmla="*/ 0 w 553"/>
                  <a:gd name="T59" fmla="*/ 0 h 272"/>
                  <a:gd name="T60" fmla="*/ 0 w 553"/>
                  <a:gd name="T61" fmla="*/ 0 h 272"/>
                  <a:gd name="T62" fmla="*/ 0 w 553"/>
                  <a:gd name="T63" fmla="*/ 0 h 272"/>
                  <a:gd name="T64" fmla="*/ 0 w 553"/>
                  <a:gd name="T65" fmla="*/ 0 h 272"/>
                  <a:gd name="T66" fmla="*/ 0 w 553"/>
                  <a:gd name="T67" fmla="*/ 0 h 272"/>
                  <a:gd name="T68" fmla="*/ 0 w 553"/>
                  <a:gd name="T69" fmla="*/ 0 h 272"/>
                  <a:gd name="T70" fmla="*/ 0 w 553"/>
                  <a:gd name="T71" fmla="*/ 0 h 272"/>
                  <a:gd name="T72" fmla="*/ 0 w 553"/>
                  <a:gd name="T73" fmla="*/ 0 h 272"/>
                  <a:gd name="T74" fmla="*/ 0 w 553"/>
                  <a:gd name="T75" fmla="*/ 0 h 272"/>
                  <a:gd name="T76" fmla="*/ 0 w 553"/>
                  <a:gd name="T77" fmla="*/ 0 h 272"/>
                  <a:gd name="T78" fmla="*/ 0 w 553"/>
                  <a:gd name="T79" fmla="*/ 0 h 272"/>
                  <a:gd name="T80" fmla="*/ 0 w 553"/>
                  <a:gd name="T81" fmla="*/ 0 h 272"/>
                  <a:gd name="T82" fmla="*/ 0 w 553"/>
                  <a:gd name="T83" fmla="*/ 0 h 272"/>
                  <a:gd name="T84" fmla="*/ 0 w 553"/>
                  <a:gd name="T85" fmla="*/ 0 h 272"/>
                  <a:gd name="T86" fmla="*/ 0 w 553"/>
                  <a:gd name="T87" fmla="*/ 0 h 272"/>
                  <a:gd name="T88" fmla="*/ 0 w 553"/>
                  <a:gd name="T89" fmla="*/ 0 h 272"/>
                  <a:gd name="T90" fmla="*/ 0 w 553"/>
                  <a:gd name="T91" fmla="*/ 0 h 272"/>
                  <a:gd name="T92" fmla="*/ 0 w 553"/>
                  <a:gd name="T93" fmla="*/ 0 h 272"/>
                  <a:gd name="T94" fmla="*/ 0 w 553"/>
                  <a:gd name="T95" fmla="*/ 0 h 272"/>
                  <a:gd name="T96" fmla="*/ 0 w 553"/>
                  <a:gd name="T97" fmla="*/ 0 h 272"/>
                  <a:gd name="T98" fmla="*/ 0 w 553"/>
                  <a:gd name="T99" fmla="*/ 0 h 272"/>
                  <a:gd name="T100" fmla="*/ 0 w 553"/>
                  <a:gd name="T101" fmla="*/ 0 h 272"/>
                  <a:gd name="T102" fmla="*/ 0 w 553"/>
                  <a:gd name="T103" fmla="*/ 0 h 2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
                  <a:gd name="T157" fmla="*/ 0 h 272"/>
                  <a:gd name="T158" fmla="*/ 553 w 553"/>
                  <a:gd name="T159" fmla="*/ 272 h 2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 h="272">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46" name="Freeform 750"/>
              <p:cNvSpPr/>
              <p:nvPr/>
            </p:nvSpPr>
            <p:spPr bwMode="auto">
              <a:xfrm>
                <a:off x="4104" y="2077"/>
                <a:ext cx="55" cy="21"/>
              </a:xfrm>
              <a:custGeom>
                <a:avLst/>
                <a:gdLst>
                  <a:gd name="T0" fmla="*/ 0 w 553"/>
                  <a:gd name="T1" fmla="*/ 0 h 272"/>
                  <a:gd name="T2" fmla="*/ 0 w 553"/>
                  <a:gd name="T3" fmla="*/ 0 h 272"/>
                  <a:gd name="T4" fmla="*/ 0 w 553"/>
                  <a:gd name="T5" fmla="*/ 0 h 272"/>
                  <a:gd name="T6" fmla="*/ 0 w 553"/>
                  <a:gd name="T7" fmla="*/ 0 h 272"/>
                  <a:gd name="T8" fmla="*/ 0 w 553"/>
                  <a:gd name="T9" fmla="*/ 0 h 272"/>
                  <a:gd name="T10" fmla="*/ 0 w 553"/>
                  <a:gd name="T11" fmla="*/ 0 h 272"/>
                  <a:gd name="T12" fmla="*/ 0 w 553"/>
                  <a:gd name="T13" fmla="*/ 0 h 272"/>
                  <a:gd name="T14" fmla="*/ 0 w 553"/>
                  <a:gd name="T15" fmla="*/ 0 h 272"/>
                  <a:gd name="T16" fmla="*/ 0 w 553"/>
                  <a:gd name="T17" fmla="*/ 0 h 272"/>
                  <a:gd name="T18" fmla="*/ 0 w 553"/>
                  <a:gd name="T19" fmla="*/ 0 h 272"/>
                  <a:gd name="T20" fmla="*/ 0 w 553"/>
                  <a:gd name="T21" fmla="*/ 0 h 272"/>
                  <a:gd name="T22" fmla="*/ 0 w 553"/>
                  <a:gd name="T23" fmla="*/ 0 h 272"/>
                  <a:gd name="T24" fmla="*/ 0 w 553"/>
                  <a:gd name="T25" fmla="*/ 0 h 272"/>
                  <a:gd name="T26" fmla="*/ 0 w 553"/>
                  <a:gd name="T27" fmla="*/ 0 h 272"/>
                  <a:gd name="T28" fmla="*/ 0 w 553"/>
                  <a:gd name="T29" fmla="*/ 0 h 272"/>
                  <a:gd name="T30" fmla="*/ 0 w 553"/>
                  <a:gd name="T31" fmla="*/ 0 h 272"/>
                  <a:gd name="T32" fmla="*/ 0 w 553"/>
                  <a:gd name="T33" fmla="*/ 0 h 272"/>
                  <a:gd name="T34" fmla="*/ 0 w 553"/>
                  <a:gd name="T35" fmla="*/ 0 h 272"/>
                  <a:gd name="T36" fmla="*/ 0 w 553"/>
                  <a:gd name="T37" fmla="*/ 0 h 272"/>
                  <a:gd name="T38" fmla="*/ 0 w 553"/>
                  <a:gd name="T39" fmla="*/ 0 h 272"/>
                  <a:gd name="T40" fmla="*/ 0 w 553"/>
                  <a:gd name="T41" fmla="*/ 0 h 272"/>
                  <a:gd name="T42" fmla="*/ 0 w 553"/>
                  <a:gd name="T43" fmla="*/ 0 h 272"/>
                  <a:gd name="T44" fmla="*/ 0 w 553"/>
                  <a:gd name="T45" fmla="*/ 0 h 272"/>
                  <a:gd name="T46" fmla="*/ 0 w 553"/>
                  <a:gd name="T47" fmla="*/ 0 h 272"/>
                  <a:gd name="T48" fmla="*/ 0 w 553"/>
                  <a:gd name="T49" fmla="*/ 0 h 272"/>
                  <a:gd name="T50" fmla="*/ 0 w 553"/>
                  <a:gd name="T51" fmla="*/ 0 h 272"/>
                  <a:gd name="T52" fmla="*/ 0 w 553"/>
                  <a:gd name="T53" fmla="*/ 0 h 272"/>
                  <a:gd name="T54" fmla="*/ 0 w 553"/>
                  <a:gd name="T55" fmla="*/ 0 h 272"/>
                  <a:gd name="T56" fmla="*/ 0 w 553"/>
                  <a:gd name="T57" fmla="*/ 0 h 272"/>
                  <a:gd name="T58" fmla="*/ 0 w 553"/>
                  <a:gd name="T59" fmla="*/ 0 h 272"/>
                  <a:gd name="T60" fmla="*/ 0 w 553"/>
                  <a:gd name="T61" fmla="*/ 0 h 272"/>
                  <a:gd name="T62" fmla="*/ 0 w 553"/>
                  <a:gd name="T63" fmla="*/ 0 h 272"/>
                  <a:gd name="T64" fmla="*/ 0 w 553"/>
                  <a:gd name="T65" fmla="*/ 0 h 272"/>
                  <a:gd name="T66" fmla="*/ 0 w 553"/>
                  <a:gd name="T67" fmla="*/ 0 h 272"/>
                  <a:gd name="T68" fmla="*/ 0 w 553"/>
                  <a:gd name="T69" fmla="*/ 0 h 272"/>
                  <a:gd name="T70" fmla="*/ 0 w 553"/>
                  <a:gd name="T71" fmla="*/ 0 h 272"/>
                  <a:gd name="T72" fmla="*/ 0 w 553"/>
                  <a:gd name="T73" fmla="*/ 0 h 272"/>
                  <a:gd name="T74" fmla="*/ 0 w 553"/>
                  <a:gd name="T75" fmla="*/ 0 h 272"/>
                  <a:gd name="T76" fmla="*/ 0 w 553"/>
                  <a:gd name="T77" fmla="*/ 0 h 272"/>
                  <a:gd name="T78" fmla="*/ 0 w 553"/>
                  <a:gd name="T79" fmla="*/ 0 h 272"/>
                  <a:gd name="T80" fmla="*/ 0 w 553"/>
                  <a:gd name="T81" fmla="*/ 0 h 272"/>
                  <a:gd name="T82" fmla="*/ 0 w 553"/>
                  <a:gd name="T83" fmla="*/ 0 h 272"/>
                  <a:gd name="T84" fmla="*/ 0 w 553"/>
                  <a:gd name="T85" fmla="*/ 0 h 272"/>
                  <a:gd name="T86" fmla="*/ 0 w 553"/>
                  <a:gd name="T87" fmla="*/ 0 h 272"/>
                  <a:gd name="T88" fmla="*/ 0 w 553"/>
                  <a:gd name="T89" fmla="*/ 0 h 272"/>
                  <a:gd name="T90" fmla="*/ 0 w 553"/>
                  <a:gd name="T91" fmla="*/ 0 h 272"/>
                  <a:gd name="T92" fmla="*/ 0 w 553"/>
                  <a:gd name="T93" fmla="*/ 0 h 272"/>
                  <a:gd name="T94" fmla="*/ 0 w 553"/>
                  <a:gd name="T95" fmla="*/ 0 h 272"/>
                  <a:gd name="T96" fmla="*/ 0 w 553"/>
                  <a:gd name="T97" fmla="*/ 0 h 272"/>
                  <a:gd name="T98" fmla="*/ 0 w 553"/>
                  <a:gd name="T99" fmla="*/ 0 h 272"/>
                  <a:gd name="T100" fmla="*/ 0 w 553"/>
                  <a:gd name="T101" fmla="*/ 0 h 272"/>
                  <a:gd name="T102" fmla="*/ 0 w 553"/>
                  <a:gd name="T103" fmla="*/ 0 h 2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3"/>
                  <a:gd name="T157" fmla="*/ 0 h 272"/>
                  <a:gd name="T158" fmla="*/ 553 w 553"/>
                  <a:gd name="T159" fmla="*/ 272 h 2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3" h="272">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47" name="Freeform 751"/>
              <p:cNvSpPr/>
              <p:nvPr/>
            </p:nvSpPr>
            <p:spPr bwMode="auto">
              <a:xfrm>
                <a:off x="4148" y="1936"/>
                <a:ext cx="76" cy="162"/>
              </a:xfrm>
              <a:custGeom>
                <a:avLst/>
                <a:gdLst>
                  <a:gd name="T0" fmla="*/ 0 w 763"/>
                  <a:gd name="T1" fmla="*/ 0 h 2103"/>
                  <a:gd name="T2" fmla="*/ 0 w 763"/>
                  <a:gd name="T3" fmla="*/ 0 h 2103"/>
                  <a:gd name="T4" fmla="*/ 0 w 763"/>
                  <a:gd name="T5" fmla="*/ 0 h 2103"/>
                  <a:gd name="T6" fmla="*/ 0 w 763"/>
                  <a:gd name="T7" fmla="*/ 0 h 2103"/>
                  <a:gd name="T8" fmla="*/ 0 w 763"/>
                  <a:gd name="T9" fmla="*/ 0 h 2103"/>
                  <a:gd name="T10" fmla="*/ 0 w 763"/>
                  <a:gd name="T11" fmla="*/ 0 h 2103"/>
                  <a:gd name="T12" fmla="*/ 0 w 763"/>
                  <a:gd name="T13" fmla="*/ 0 h 2103"/>
                  <a:gd name="T14" fmla="*/ 0 w 763"/>
                  <a:gd name="T15" fmla="*/ 0 h 2103"/>
                  <a:gd name="T16" fmla="*/ 0 w 763"/>
                  <a:gd name="T17" fmla="*/ 0 h 2103"/>
                  <a:gd name="T18" fmla="*/ 0 w 763"/>
                  <a:gd name="T19" fmla="*/ 0 h 2103"/>
                  <a:gd name="T20" fmla="*/ 0 w 763"/>
                  <a:gd name="T21" fmla="*/ 0 h 2103"/>
                  <a:gd name="T22" fmla="*/ 0 w 763"/>
                  <a:gd name="T23" fmla="*/ 0 h 2103"/>
                  <a:gd name="T24" fmla="*/ 0 w 763"/>
                  <a:gd name="T25" fmla="*/ 0 h 2103"/>
                  <a:gd name="T26" fmla="*/ 0 w 763"/>
                  <a:gd name="T27" fmla="*/ 0 h 2103"/>
                  <a:gd name="T28" fmla="*/ 0 w 763"/>
                  <a:gd name="T29" fmla="*/ 0 h 2103"/>
                  <a:gd name="T30" fmla="*/ 0 w 763"/>
                  <a:gd name="T31" fmla="*/ 0 h 2103"/>
                  <a:gd name="T32" fmla="*/ 0 w 763"/>
                  <a:gd name="T33" fmla="*/ 0 h 2103"/>
                  <a:gd name="T34" fmla="*/ 0 w 763"/>
                  <a:gd name="T35" fmla="*/ 0 h 2103"/>
                  <a:gd name="T36" fmla="*/ 0 w 763"/>
                  <a:gd name="T37" fmla="*/ 0 h 2103"/>
                  <a:gd name="T38" fmla="*/ 0 w 763"/>
                  <a:gd name="T39" fmla="*/ 0 h 21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3"/>
                  <a:gd name="T61" fmla="*/ 0 h 2103"/>
                  <a:gd name="T62" fmla="*/ 763 w 763"/>
                  <a:gd name="T63" fmla="*/ 2103 h 21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3" h="2103">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48" name="Freeform 752"/>
              <p:cNvSpPr/>
              <p:nvPr/>
            </p:nvSpPr>
            <p:spPr bwMode="auto">
              <a:xfrm>
                <a:off x="4148" y="1936"/>
                <a:ext cx="76" cy="162"/>
              </a:xfrm>
              <a:custGeom>
                <a:avLst/>
                <a:gdLst>
                  <a:gd name="T0" fmla="*/ 0 w 763"/>
                  <a:gd name="T1" fmla="*/ 0 h 2103"/>
                  <a:gd name="T2" fmla="*/ 0 w 763"/>
                  <a:gd name="T3" fmla="*/ 0 h 2103"/>
                  <a:gd name="T4" fmla="*/ 0 w 763"/>
                  <a:gd name="T5" fmla="*/ 0 h 2103"/>
                  <a:gd name="T6" fmla="*/ 0 w 763"/>
                  <a:gd name="T7" fmla="*/ 0 h 2103"/>
                  <a:gd name="T8" fmla="*/ 0 w 763"/>
                  <a:gd name="T9" fmla="*/ 0 h 2103"/>
                  <a:gd name="T10" fmla="*/ 0 w 763"/>
                  <a:gd name="T11" fmla="*/ 0 h 2103"/>
                  <a:gd name="T12" fmla="*/ 0 w 763"/>
                  <a:gd name="T13" fmla="*/ 0 h 2103"/>
                  <a:gd name="T14" fmla="*/ 0 w 763"/>
                  <a:gd name="T15" fmla="*/ 0 h 2103"/>
                  <a:gd name="T16" fmla="*/ 0 w 763"/>
                  <a:gd name="T17" fmla="*/ 0 h 2103"/>
                  <a:gd name="T18" fmla="*/ 0 w 763"/>
                  <a:gd name="T19" fmla="*/ 0 h 2103"/>
                  <a:gd name="T20" fmla="*/ 0 w 763"/>
                  <a:gd name="T21" fmla="*/ 0 h 2103"/>
                  <a:gd name="T22" fmla="*/ 0 w 763"/>
                  <a:gd name="T23" fmla="*/ 0 h 2103"/>
                  <a:gd name="T24" fmla="*/ 0 w 763"/>
                  <a:gd name="T25" fmla="*/ 0 h 2103"/>
                  <a:gd name="T26" fmla="*/ 0 w 763"/>
                  <a:gd name="T27" fmla="*/ 0 h 2103"/>
                  <a:gd name="T28" fmla="*/ 0 w 763"/>
                  <a:gd name="T29" fmla="*/ 0 h 2103"/>
                  <a:gd name="T30" fmla="*/ 0 w 763"/>
                  <a:gd name="T31" fmla="*/ 0 h 2103"/>
                  <a:gd name="T32" fmla="*/ 0 w 763"/>
                  <a:gd name="T33" fmla="*/ 0 h 2103"/>
                  <a:gd name="T34" fmla="*/ 0 w 763"/>
                  <a:gd name="T35" fmla="*/ 0 h 2103"/>
                  <a:gd name="T36" fmla="*/ 0 w 763"/>
                  <a:gd name="T37" fmla="*/ 0 h 2103"/>
                  <a:gd name="T38" fmla="*/ 0 w 763"/>
                  <a:gd name="T39" fmla="*/ 0 h 210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3"/>
                  <a:gd name="T61" fmla="*/ 0 h 2103"/>
                  <a:gd name="T62" fmla="*/ 763 w 763"/>
                  <a:gd name="T63" fmla="*/ 2103 h 210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3" h="2103">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49" name="Freeform 753"/>
              <p:cNvSpPr/>
              <p:nvPr/>
            </p:nvSpPr>
            <p:spPr bwMode="auto">
              <a:xfrm>
                <a:off x="3815" y="1882"/>
                <a:ext cx="403" cy="208"/>
              </a:xfrm>
              <a:custGeom>
                <a:avLst/>
                <a:gdLst>
                  <a:gd name="T0" fmla="*/ 0 w 4037"/>
                  <a:gd name="T1" fmla="*/ 0 h 2709"/>
                  <a:gd name="T2" fmla="*/ 0 w 4037"/>
                  <a:gd name="T3" fmla="*/ 0 h 2709"/>
                  <a:gd name="T4" fmla="*/ 0 w 4037"/>
                  <a:gd name="T5" fmla="*/ 0 h 2709"/>
                  <a:gd name="T6" fmla="*/ 0 w 4037"/>
                  <a:gd name="T7" fmla="*/ 0 h 2709"/>
                  <a:gd name="T8" fmla="*/ 0 w 4037"/>
                  <a:gd name="T9" fmla="*/ 0 h 2709"/>
                  <a:gd name="T10" fmla="*/ 0 w 4037"/>
                  <a:gd name="T11" fmla="*/ 0 h 2709"/>
                  <a:gd name="T12" fmla="*/ 0 w 4037"/>
                  <a:gd name="T13" fmla="*/ 0 h 2709"/>
                  <a:gd name="T14" fmla="*/ 0 w 4037"/>
                  <a:gd name="T15" fmla="*/ 0 h 2709"/>
                  <a:gd name="T16" fmla="*/ 0 w 4037"/>
                  <a:gd name="T17" fmla="*/ 0 h 2709"/>
                  <a:gd name="T18" fmla="*/ 0 w 4037"/>
                  <a:gd name="T19" fmla="*/ 0 h 2709"/>
                  <a:gd name="T20" fmla="*/ 0 w 4037"/>
                  <a:gd name="T21" fmla="*/ 0 h 2709"/>
                  <a:gd name="T22" fmla="*/ 0 w 4037"/>
                  <a:gd name="T23" fmla="*/ 0 h 2709"/>
                  <a:gd name="T24" fmla="*/ 0 w 4037"/>
                  <a:gd name="T25" fmla="*/ 0 h 2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7"/>
                  <a:gd name="T40" fmla="*/ 0 h 2709"/>
                  <a:gd name="T41" fmla="*/ 4037 w 4037"/>
                  <a:gd name="T42" fmla="*/ 2709 h 2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7" h="2709">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50" name="Freeform 754"/>
              <p:cNvSpPr/>
              <p:nvPr/>
            </p:nvSpPr>
            <p:spPr bwMode="auto">
              <a:xfrm>
                <a:off x="3815" y="1882"/>
                <a:ext cx="403" cy="208"/>
              </a:xfrm>
              <a:custGeom>
                <a:avLst/>
                <a:gdLst>
                  <a:gd name="T0" fmla="*/ 0 w 4037"/>
                  <a:gd name="T1" fmla="*/ 0 h 2709"/>
                  <a:gd name="T2" fmla="*/ 0 w 4037"/>
                  <a:gd name="T3" fmla="*/ 0 h 2709"/>
                  <a:gd name="T4" fmla="*/ 0 w 4037"/>
                  <a:gd name="T5" fmla="*/ 0 h 2709"/>
                  <a:gd name="T6" fmla="*/ 0 w 4037"/>
                  <a:gd name="T7" fmla="*/ 0 h 2709"/>
                  <a:gd name="T8" fmla="*/ 0 w 4037"/>
                  <a:gd name="T9" fmla="*/ 0 h 2709"/>
                  <a:gd name="T10" fmla="*/ 0 w 4037"/>
                  <a:gd name="T11" fmla="*/ 0 h 2709"/>
                  <a:gd name="T12" fmla="*/ 0 w 4037"/>
                  <a:gd name="T13" fmla="*/ 0 h 2709"/>
                  <a:gd name="T14" fmla="*/ 0 w 4037"/>
                  <a:gd name="T15" fmla="*/ 0 h 2709"/>
                  <a:gd name="T16" fmla="*/ 0 w 4037"/>
                  <a:gd name="T17" fmla="*/ 0 h 2709"/>
                  <a:gd name="T18" fmla="*/ 0 w 4037"/>
                  <a:gd name="T19" fmla="*/ 0 h 2709"/>
                  <a:gd name="T20" fmla="*/ 0 w 4037"/>
                  <a:gd name="T21" fmla="*/ 0 h 2709"/>
                  <a:gd name="T22" fmla="*/ 0 w 4037"/>
                  <a:gd name="T23" fmla="*/ 0 h 2709"/>
                  <a:gd name="T24" fmla="*/ 0 w 4037"/>
                  <a:gd name="T25" fmla="*/ 0 h 2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7"/>
                  <a:gd name="T40" fmla="*/ 0 h 2709"/>
                  <a:gd name="T41" fmla="*/ 4037 w 4037"/>
                  <a:gd name="T42" fmla="*/ 2709 h 2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7" h="2709">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51" name="Line 755"/>
              <p:cNvSpPr>
                <a:spLocks noChangeShapeType="1"/>
              </p:cNvSpPr>
              <p:nvPr/>
            </p:nvSpPr>
            <p:spPr bwMode="auto">
              <a:xfrm>
                <a:off x="3823" y="2008"/>
                <a:ext cx="43" cy="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52" name="Line 756"/>
              <p:cNvSpPr>
                <a:spLocks noChangeShapeType="1"/>
              </p:cNvSpPr>
              <p:nvPr/>
            </p:nvSpPr>
            <p:spPr bwMode="auto">
              <a:xfrm>
                <a:off x="4116" y="2063"/>
                <a:ext cx="42" cy="9"/>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53" name="Freeform 757"/>
              <p:cNvSpPr/>
              <p:nvPr/>
            </p:nvSpPr>
            <p:spPr bwMode="auto">
              <a:xfrm>
                <a:off x="3835" y="1886"/>
                <a:ext cx="93" cy="93"/>
              </a:xfrm>
              <a:custGeom>
                <a:avLst/>
                <a:gdLst>
                  <a:gd name="T0" fmla="*/ 0 w 931"/>
                  <a:gd name="T1" fmla="*/ 0 h 1202"/>
                  <a:gd name="T2" fmla="*/ 0 w 931"/>
                  <a:gd name="T3" fmla="*/ 0 h 1202"/>
                  <a:gd name="T4" fmla="*/ 0 w 931"/>
                  <a:gd name="T5" fmla="*/ 0 h 1202"/>
                  <a:gd name="T6" fmla="*/ 0 w 931"/>
                  <a:gd name="T7" fmla="*/ 0 h 1202"/>
                  <a:gd name="T8" fmla="*/ 0 w 931"/>
                  <a:gd name="T9" fmla="*/ 0 h 1202"/>
                  <a:gd name="T10" fmla="*/ 0 w 931"/>
                  <a:gd name="T11" fmla="*/ 0 h 1202"/>
                  <a:gd name="T12" fmla="*/ 0 w 931"/>
                  <a:gd name="T13" fmla="*/ 0 h 1202"/>
                  <a:gd name="T14" fmla="*/ 0 w 931"/>
                  <a:gd name="T15" fmla="*/ 0 h 1202"/>
                  <a:gd name="T16" fmla="*/ 0 w 931"/>
                  <a:gd name="T17" fmla="*/ 0 h 1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1"/>
                  <a:gd name="T28" fmla="*/ 0 h 1202"/>
                  <a:gd name="T29" fmla="*/ 931 w 931"/>
                  <a:gd name="T30" fmla="*/ 1202 h 1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1" h="1202">
                    <a:moveTo>
                      <a:pt x="931" y="58"/>
                    </a:moveTo>
                    <a:lnTo>
                      <a:pt x="443" y="0"/>
                    </a:lnTo>
                    <a:lnTo>
                      <a:pt x="43" y="1086"/>
                    </a:lnTo>
                    <a:lnTo>
                      <a:pt x="0" y="1077"/>
                    </a:lnTo>
                    <a:lnTo>
                      <a:pt x="23" y="1202"/>
                    </a:lnTo>
                    <a:lnTo>
                      <a:pt x="59" y="1202"/>
                    </a:lnTo>
                    <a:lnTo>
                      <a:pt x="488" y="52"/>
                    </a:lnTo>
                    <a:lnTo>
                      <a:pt x="918" y="118"/>
                    </a:lnTo>
                    <a:lnTo>
                      <a:pt x="931" y="58"/>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54" name="Freeform 758"/>
              <p:cNvSpPr/>
              <p:nvPr/>
            </p:nvSpPr>
            <p:spPr bwMode="auto">
              <a:xfrm>
                <a:off x="3835" y="1886"/>
                <a:ext cx="93" cy="93"/>
              </a:xfrm>
              <a:custGeom>
                <a:avLst/>
                <a:gdLst>
                  <a:gd name="T0" fmla="*/ 0 w 931"/>
                  <a:gd name="T1" fmla="*/ 0 h 1202"/>
                  <a:gd name="T2" fmla="*/ 0 w 931"/>
                  <a:gd name="T3" fmla="*/ 0 h 1202"/>
                  <a:gd name="T4" fmla="*/ 0 w 931"/>
                  <a:gd name="T5" fmla="*/ 0 h 1202"/>
                  <a:gd name="T6" fmla="*/ 0 w 931"/>
                  <a:gd name="T7" fmla="*/ 0 h 1202"/>
                  <a:gd name="T8" fmla="*/ 0 w 931"/>
                  <a:gd name="T9" fmla="*/ 0 h 1202"/>
                  <a:gd name="T10" fmla="*/ 0 w 931"/>
                  <a:gd name="T11" fmla="*/ 0 h 1202"/>
                  <a:gd name="T12" fmla="*/ 0 w 931"/>
                  <a:gd name="T13" fmla="*/ 0 h 1202"/>
                  <a:gd name="T14" fmla="*/ 0 w 931"/>
                  <a:gd name="T15" fmla="*/ 0 h 1202"/>
                  <a:gd name="T16" fmla="*/ 0 w 931"/>
                  <a:gd name="T17" fmla="*/ 0 h 1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1"/>
                  <a:gd name="T28" fmla="*/ 0 h 1202"/>
                  <a:gd name="T29" fmla="*/ 931 w 931"/>
                  <a:gd name="T30" fmla="*/ 1202 h 1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1" h="1202">
                    <a:moveTo>
                      <a:pt x="931" y="58"/>
                    </a:moveTo>
                    <a:lnTo>
                      <a:pt x="443" y="0"/>
                    </a:lnTo>
                    <a:lnTo>
                      <a:pt x="43" y="1086"/>
                    </a:lnTo>
                    <a:lnTo>
                      <a:pt x="0" y="1077"/>
                    </a:lnTo>
                    <a:lnTo>
                      <a:pt x="23" y="1202"/>
                    </a:lnTo>
                    <a:lnTo>
                      <a:pt x="59" y="1202"/>
                    </a:lnTo>
                    <a:lnTo>
                      <a:pt x="488" y="52"/>
                    </a:lnTo>
                    <a:lnTo>
                      <a:pt x="918" y="118"/>
                    </a:lnTo>
                    <a:lnTo>
                      <a:pt x="931" y="58"/>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55" name="Line 759"/>
              <p:cNvSpPr>
                <a:spLocks noChangeShapeType="1"/>
              </p:cNvSpPr>
              <p:nvPr/>
            </p:nvSpPr>
            <p:spPr bwMode="auto">
              <a:xfrm>
                <a:off x="3839" y="1969"/>
                <a:ext cx="1" cy="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56" name="Freeform 760"/>
              <p:cNvSpPr/>
              <p:nvPr/>
            </p:nvSpPr>
            <p:spPr bwMode="auto">
              <a:xfrm>
                <a:off x="4172" y="1928"/>
                <a:ext cx="47" cy="99"/>
              </a:xfrm>
              <a:custGeom>
                <a:avLst/>
                <a:gdLst>
                  <a:gd name="T0" fmla="*/ 0 w 466"/>
                  <a:gd name="T1" fmla="*/ 0 h 1284"/>
                  <a:gd name="T2" fmla="*/ 0 w 466"/>
                  <a:gd name="T3" fmla="*/ 0 h 1284"/>
                  <a:gd name="T4" fmla="*/ 0 w 466"/>
                  <a:gd name="T5" fmla="*/ 0 h 1284"/>
                  <a:gd name="T6" fmla="*/ 0 w 466"/>
                  <a:gd name="T7" fmla="*/ 0 h 1284"/>
                  <a:gd name="T8" fmla="*/ 0 w 466"/>
                  <a:gd name="T9" fmla="*/ 0 h 1284"/>
                  <a:gd name="T10" fmla="*/ 0 w 466"/>
                  <a:gd name="T11" fmla="*/ 0 h 1284"/>
                  <a:gd name="T12" fmla="*/ 0 w 466"/>
                  <a:gd name="T13" fmla="*/ 0 h 1284"/>
                  <a:gd name="T14" fmla="*/ 0 w 466"/>
                  <a:gd name="T15" fmla="*/ 0 h 1284"/>
                  <a:gd name="T16" fmla="*/ 0 w 466"/>
                  <a:gd name="T17" fmla="*/ 0 h 1284"/>
                  <a:gd name="T18" fmla="*/ 0 w 466"/>
                  <a:gd name="T19" fmla="*/ 0 h 1284"/>
                  <a:gd name="T20" fmla="*/ 0 w 466"/>
                  <a:gd name="T21" fmla="*/ 0 h 1284"/>
                  <a:gd name="T22" fmla="*/ 0 w 466"/>
                  <a:gd name="T23" fmla="*/ 0 h 1284"/>
                  <a:gd name="T24" fmla="*/ 0 w 466"/>
                  <a:gd name="T25" fmla="*/ 0 h 1284"/>
                  <a:gd name="T26" fmla="*/ 0 w 466"/>
                  <a:gd name="T27" fmla="*/ 0 h 1284"/>
                  <a:gd name="T28" fmla="*/ 0 w 466"/>
                  <a:gd name="T29" fmla="*/ 0 h 1284"/>
                  <a:gd name="T30" fmla="*/ 0 w 466"/>
                  <a:gd name="T31" fmla="*/ 0 h 1284"/>
                  <a:gd name="T32" fmla="*/ 0 w 466"/>
                  <a:gd name="T33" fmla="*/ 0 h 1284"/>
                  <a:gd name="T34" fmla="*/ 0 w 466"/>
                  <a:gd name="T35" fmla="*/ 0 h 1284"/>
                  <a:gd name="T36" fmla="*/ 0 w 466"/>
                  <a:gd name="T37" fmla="*/ 0 h 1284"/>
                  <a:gd name="T38" fmla="*/ 0 w 466"/>
                  <a:gd name="T39" fmla="*/ 0 h 1284"/>
                  <a:gd name="T40" fmla="*/ 0 w 466"/>
                  <a:gd name="T41" fmla="*/ 0 h 1284"/>
                  <a:gd name="T42" fmla="*/ 0 w 466"/>
                  <a:gd name="T43" fmla="*/ 0 h 1284"/>
                  <a:gd name="T44" fmla="*/ 0 w 466"/>
                  <a:gd name="T45" fmla="*/ 0 h 1284"/>
                  <a:gd name="T46" fmla="*/ 0 w 466"/>
                  <a:gd name="T47" fmla="*/ 0 h 1284"/>
                  <a:gd name="T48" fmla="*/ 0 w 466"/>
                  <a:gd name="T49" fmla="*/ 0 h 1284"/>
                  <a:gd name="T50" fmla="*/ 0 w 466"/>
                  <a:gd name="T51" fmla="*/ 0 h 1284"/>
                  <a:gd name="T52" fmla="*/ 0 w 466"/>
                  <a:gd name="T53" fmla="*/ 0 h 1284"/>
                  <a:gd name="T54" fmla="*/ 0 w 466"/>
                  <a:gd name="T55" fmla="*/ 0 h 1284"/>
                  <a:gd name="T56" fmla="*/ 0 w 466"/>
                  <a:gd name="T57" fmla="*/ 0 h 1284"/>
                  <a:gd name="T58" fmla="*/ 0 w 466"/>
                  <a:gd name="T59" fmla="*/ 0 h 1284"/>
                  <a:gd name="T60" fmla="*/ 0 w 466"/>
                  <a:gd name="T61" fmla="*/ 0 h 1284"/>
                  <a:gd name="T62" fmla="*/ 0 w 466"/>
                  <a:gd name="T63" fmla="*/ 0 h 1284"/>
                  <a:gd name="T64" fmla="*/ 0 w 466"/>
                  <a:gd name="T65" fmla="*/ 0 h 1284"/>
                  <a:gd name="T66" fmla="*/ 0 w 466"/>
                  <a:gd name="T67" fmla="*/ 0 h 1284"/>
                  <a:gd name="T68" fmla="*/ 0 w 466"/>
                  <a:gd name="T69" fmla="*/ 0 h 1284"/>
                  <a:gd name="T70" fmla="*/ 0 w 466"/>
                  <a:gd name="T71" fmla="*/ 0 h 1284"/>
                  <a:gd name="T72" fmla="*/ 0 w 466"/>
                  <a:gd name="T73" fmla="*/ 0 h 1284"/>
                  <a:gd name="T74" fmla="*/ 0 w 466"/>
                  <a:gd name="T75" fmla="*/ 0 h 1284"/>
                  <a:gd name="T76" fmla="*/ 0 w 466"/>
                  <a:gd name="T77" fmla="*/ 0 h 1284"/>
                  <a:gd name="T78" fmla="*/ 0 w 466"/>
                  <a:gd name="T79" fmla="*/ 0 h 1284"/>
                  <a:gd name="T80" fmla="*/ 0 w 466"/>
                  <a:gd name="T81" fmla="*/ 0 h 1284"/>
                  <a:gd name="T82" fmla="*/ 0 w 466"/>
                  <a:gd name="T83" fmla="*/ 0 h 1284"/>
                  <a:gd name="T84" fmla="*/ 0 w 466"/>
                  <a:gd name="T85" fmla="*/ 0 h 1284"/>
                  <a:gd name="T86" fmla="*/ 0 w 466"/>
                  <a:gd name="T87" fmla="*/ 0 h 1284"/>
                  <a:gd name="T88" fmla="*/ 0 w 466"/>
                  <a:gd name="T89" fmla="*/ 0 h 1284"/>
                  <a:gd name="T90" fmla="*/ 0 w 466"/>
                  <a:gd name="T91" fmla="*/ 0 h 1284"/>
                  <a:gd name="T92" fmla="*/ 0 w 466"/>
                  <a:gd name="T93" fmla="*/ 0 h 1284"/>
                  <a:gd name="T94" fmla="*/ 0 w 466"/>
                  <a:gd name="T95" fmla="*/ 0 h 1284"/>
                  <a:gd name="T96" fmla="*/ 0 w 466"/>
                  <a:gd name="T97" fmla="*/ 0 h 1284"/>
                  <a:gd name="T98" fmla="*/ 0 w 466"/>
                  <a:gd name="T99" fmla="*/ 0 h 1284"/>
                  <a:gd name="T100" fmla="*/ 0 w 466"/>
                  <a:gd name="T101" fmla="*/ 0 h 1284"/>
                  <a:gd name="T102" fmla="*/ 0 w 466"/>
                  <a:gd name="T103" fmla="*/ 0 h 1284"/>
                  <a:gd name="T104" fmla="*/ 0 w 466"/>
                  <a:gd name="T105" fmla="*/ 0 h 1284"/>
                  <a:gd name="T106" fmla="*/ 0 w 466"/>
                  <a:gd name="T107" fmla="*/ 0 h 1284"/>
                  <a:gd name="T108" fmla="*/ 0 w 466"/>
                  <a:gd name="T109" fmla="*/ 0 h 1284"/>
                  <a:gd name="T110" fmla="*/ 0 w 466"/>
                  <a:gd name="T111" fmla="*/ 0 h 1284"/>
                  <a:gd name="T112" fmla="*/ 0 w 466"/>
                  <a:gd name="T113" fmla="*/ 0 h 12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66"/>
                  <a:gd name="T172" fmla="*/ 0 h 1284"/>
                  <a:gd name="T173" fmla="*/ 466 w 466"/>
                  <a:gd name="T174" fmla="*/ 1284 h 128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66" h="1284">
                    <a:moveTo>
                      <a:pt x="59" y="0"/>
                    </a:moveTo>
                    <a:lnTo>
                      <a:pt x="50" y="0"/>
                    </a:lnTo>
                    <a:lnTo>
                      <a:pt x="50" y="24"/>
                    </a:lnTo>
                    <a:lnTo>
                      <a:pt x="37" y="24"/>
                    </a:lnTo>
                    <a:lnTo>
                      <a:pt x="37" y="38"/>
                    </a:lnTo>
                    <a:lnTo>
                      <a:pt x="65" y="38"/>
                    </a:lnTo>
                    <a:lnTo>
                      <a:pt x="65" y="46"/>
                    </a:lnTo>
                    <a:lnTo>
                      <a:pt x="102" y="46"/>
                    </a:lnTo>
                    <a:lnTo>
                      <a:pt x="102" y="52"/>
                    </a:lnTo>
                    <a:lnTo>
                      <a:pt x="132" y="52"/>
                    </a:lnTo>
                    <a:lnTo>
                      <a:pt x="132" y="60"/>
                    </a:lnTo>
                    <a:lnTo>
                      <a:pt x="168" y="60"/>
                    </a:lnTo>
                    <a:lnTo>
                      <a:pt x="168" y="66"/>
                    </a:lnTo>
                    <a:lnTo>
                      <a:pt x="196" y="66"/>
                    </a:lnTo>
                    <a:lnTo>
                      <a:pt x="196" y="75"/>
                    </a:lnTo>
                    <a:lnTo>
                      <a:pt x="227" y="75"/>
                    </a:lnTo>
                    <a:lnTo>
                      <a:pt x="227" y="83"/>
                    </a:lnTo>
                    <a:lnTo>
                      <a:pt x="255" y="83"/>
                    </a:lnTo>
                    <a:lnTo>
                      <a:pt x="255" y="97"/>
                    </a:lnTo>
                    <a:lnTo>
                      <a:pt x="283" y="97"/>
                    </a:lnTo>
                    <a:lnTo>
                      <a:pt x="283" y="103"/>
                    </a:lnTo>
                    <a:lnTo>
                      <a:pt x="320" y="103"/>
                    </a:lnTo>
                    <a:lnTo>
                      <a:pt x="320" y="112"/>
                    </a:lnTo>
                    <a:lnTo>
                      <a:pt x="342" y="112"/>
                    </a:lnTo>
                    <a:lnTo>
                      <a:pt x="342" y="119"/>
                    </a:lnTo>
                    <a:lnTo>
                      <a:pt x="387" y="119"/>
                    </a:lnTo>
                    <a:lnTo>
                      <a:pt x="387" y="134"/>
                    </a:lnTo>
                    <a:lnTo>
                      <a:pt x="409" y="134"/>
                    </a:lnTo>
                    <a:lnTo>
                      <a:pt x="409" y="149"/>
                    </a:lnTo>
                    <a:lnTo>
                      <a:pt x="401" y="149"/>
                    </a:lnTo>
                    <a:lnTo>
                      <a:pt x="401" y="178"/>
                    </a:lnTo>
                    <a:lnTo>
                      <a:pt x="393" y="178"/>
                    </a:lnTo>
                    <a:lnTo>
                      <a:pt x="393" y="200"/>
                    </a:lnTo>
                    <a:lnTo>
                      <a:pt x="387" y="200"/>
                    </a:lnTo>
                    <a:lnTo>
                      <a:pt x="387" y="222"/>
                    </a:lnTo>
                    <a:lnTo>
                      <a:pt x="372" y="222"/>
                    </a:lnTo>
                    <a:lnTo>
                      <a:pt x="372" y="251"/>
                    </a:lnTo>
                    <a:lnTo>
                      <a:pt x="365" y="251"/>
                    </a:lnTo>
                    <a:lnTo>
                      <a:pt x="365" y="273"/>
                    </a:lnTo>
                    <a:lnTo>
                      <a:pt x="350" y="273"/>
                    </a:lnTo>
                    <a:lnTo>
                      <a:pt x="350" y="297"/>
                    </a:lnTo>
                    <a:lnTo>
                      <a:pt x="342" y="297"/>
                    </a:lnTo>
                    <a:lnTo>
                      <a:pt x="342" y="319"/>
                    </a:lnTo>
                    <a:lnTo>
                      <a:pt x="337" y="319"/>
                    </a:lnTo>
                    <a:lnTo>
                      <a:pt x="337" y="370"/>
                    </a:lnTo>
                    <a:lnTo>
                      <a:pt x="320" y="370"/>
                    </a:lnTo>
                    <a:lnTo>
                      <a:pt x="320" y="398"/>
                    </a:lnTo>
                    <a:lnTo>
                      <a:pt x="314" y="398"/>
                    </a:lnTo>
                    <a:lnTo>
                      <a:pt x="314" y="421"/>
                    </a:lnTo>
                    <a:lnTo>
                      <a:pt x="300" y="421"/>
                    </a:lnTo>
                    <a:lnTo>
                      <a:pt x="300" y="436"/>
                    </a:lnTo>
                    <a:lnTo>
                      <a:pt x="292" y="436"/>
                    </a:lnTo>
                    <a:lnTo>
                      <a:pt x="292" y="473"/>
                    </a:lnTo>
                    <a:lnTo>
                      <a:pt x="283" y="473"/>
                    </a:lnTo>
                    <a:lnTo>
                      <a:pt x="283" y="495"/>
                    </a:lnTo>
                    <a:lnTo>
                      <a:pt x="278" y="495"/>
                    </a:lnTo>
                    <a:lnTo>
                      <a:pt x="278" y="517"/>
                    </a:lnTo>
                    <a:lnTo>
                      <a:pt x="263" y="517"/>
                    </a:lnTo>
                    <a:lnTo>
                      <a:pt x="263" y="541"/>
                    </a:lnTo>
                    <a:lnTo>
                      <a:pt x="255" y="541"/>
                    </a:lnTo>
                    <a:lnTo>
                      <a:pt x="255" y="569"/>
                    </a:lnTo>
                    <a:lnTo>
                      <a:pt x="247" y="569"/>
                    </a:lnTo>
                    <a:lnTo>
                      <a:pt x="247" y="600"/>
                    </a:lnTo>
                    <a:lnTo>
                      <a:pt x="233" y="600"/>
                    </a:lnTo>
                    <a:lnTo>
                      <a:pt x="233" y="614"/>
                    </a:lnTo>
                    <a:lnTo>
                      <a:pt x="227" y="614"/>
                    </a:lnTo>
                    <a:lnTo>
                      <a:pt x="227" y="642"/>
                    </a:lnTo>
                    <a:lnTo>
                      <a:pt x="219" y="642"/>
                    </a:lnTo>
                    <a:lnTo>
                      <a:pt x="219" y="693"/>
                    </a:lnTo>
                    <a:lnTo>
                      <a:pt x="204" y="693"/>
                    </a:lnTo>
                    <a:lnTo>
                      <a:pt x="204" y="717"/>
                    </a:lnTo>
                    <a:lnTo>
                      <a:pt x="196" y="717"/>
                    </a:lnTo>
                    <a:lnTo>
                      <a:pt x="196" y="739"/>
                    </a:lnTo>
                    <a:lnTo>
                      <a:pt x="182" y="739"/>
                    </a:lnTo>
                    <a:lnTo>
                      <a:pt x="182" y="768"/>
                    </a:lnTo>
                    <a:lnTo>
                      <a:pt x="174" y="768"/>
                    </a:lnTo>
                    <a:lnTo>
                      <a:pt x="174" y="790"/>
                    </a:lnTo>
                    <a:lnTo>
                      <a:pt x="168" y="790"/>
                    </a:lnTo>
                    <a:lnTo>
                      <a:pt x="168" y="813"/>
                    </a:lnTo>
                    <a:lnTo>
                      <a:pt x="160" y="813"/>
                    </a:lnTo>
                    <a:lnTo>
                      <a:pt x="160" y="842"/>
                    </a:lnTo>
                    <a:lnTo>
                      <a:pt x="146" y="842"/>
                    </a:lnTo>
                    <a:lnTo>
                      <a:pt x="146" y="873"/>
                    </a:lnTo>
                    <a:lnTo>
                      <a:pt x="137" y="873"/>
                    </a:lnTo>
                    <a:lnTo>
                      <a:pt x="137" y="886"/>
                    </a:lnTo>
                    <a:lnTo>
                      <a:pt x="132" y="886"/>
                    </a:lnTo>
                    <a:lnTo>
                      <a:pt x="132" y="915"/>
                    </a:lnTo>
                    <a:lnTo>
                      <a:pt x="117" y="915"/>
                    </a:lnTo>
                    <a:lnTo>
                      <a:pt x="117" y="937"/>
                    </a:lnTo>
                    <a:lnTo>
                      <a:pt x="109" y="937"/>
                    </a:lnTo>
                    <a:lnTo>
                      <a:pt x="109" y="968"/>
                    </a:lnTo>
                    <a:lnTo>
                      <a:pt x="102" y="968"/>
                    </a:lnTo>
                    <a:lnTo>
                      <a:pt x="102" y="989"/>
                    </a:lnTo>
                    <a:lnTo>
                      <a:pt x="95" y="989"/>
                    </a:lnTo>
                    <a:lnTo>
                      <a:pt x="95" y="1012"/>
                    </a:lnTo>
                    <a:lnTo>
                      <a:pt x="87" y="1012"/>
                    </a:lnTo>
                    <a:lnTo>
                      <a:pt x="87" y="1042"/>
                    </a:lnTo>
                    <a:lnTo>
                      <a:pt x="81" y="1042"/>
                    </a:lnTo>
                    <a:lnTo>
                      <a:pt x="81" y="1056"/>
                    </a:lnTo>
                    <a:lnTo>
                      <a:pt x="65" y="1056"/>
                    </a:lnTo>
                    <a:lnTo>
                      <a:pt x="65" y="1085"/>
                    </a:lnTo>
                    <a:lnTo>
                      <a:pt x="59" y="1085"/>
                    </a:lnTo>
                    <a:lnTo>
                      <a:pt x="59" y="1116"/>
                    </a:lnTo>
                    <a:lnTo>
                      <a:pt x="50" y="1116"/>
                    </a:lnTo>
                    <a:lnTo>
                      <a:pt x="50" y="1145"/>
                    </a:lnTo>
                    <a:lnTo>
                      <a:pt x="37" y="1145"/>
                    </a:lnTo>
                    <a:lnTo>
                      <a:pt x="37" y="1159"/>
                    </a:lnTo>
                    <a:lnTo>
                      <a:pt x="28" y="1159"/>
                    </a:lnTo>
                    <a:lnTo>
                      <a:pt x="28" y="1190"/>
                    </a:lnTo>
                    <a:lnTo>
                      <a:pt x="22" y="1190"/>
                    </a:lnTo>
                    <a:lnTo>
                      <a:pt x="22" y="1210"/>
                    </a:lnTo>
                    <a:lnTo>
                      <a:pt x="15" y="1210"/>
                    </a:lnTo>
                    <a:lnTo>
                      <a:pt x="15" y="1233"/>
                    </a:lnTo>
                    <a:lnTo>
                      <a:pt x="0" y="1233"/>
                    </a:lnTo>
                    <a:lnTo>
                      <a:pt x="0" y="1278"/>
                    </a:lnTo>
                    <a:lnTo>
                      <a:pt x="28" y="1278"/>
                    </a:lnTo>
                    <a:lnTo>
                      <a:pt x="28" y="1284"/>
                    </a:lnTo>
                    <a:lnTo>
                      <a:pt x="65" y="1284"/>
                    </a:lnTo>
                    <a:lnTo>
                      <a:pt x="65" y="1278"/>
                    </a:lnTo>
                    <a:lnTo>
                      <a:pt x="81" y="1278"/>
                    </a:lnTo>
                    <a:lnTo>
                      <a:pt x="81" y="1247"/>
                    </a:lnTo>
                    <a:lnTo>
                      <a:pt x="87" y="1247"/>
                    </a:lnTo>
                    <a:lnTo>
                      <a:pt x="87" y="1227"/>
                    </a:lnTo>
                    <a:lnTo>
                      <a:pt x="95" y="1227"/>
                    </a:lnTo>
                    <a:lnTo>
                      <a:pt x="95" y="1196"/>
                    </a:lnTo>
                    <a:lnTo>
                      <a:pt x="102" y="1196"/>
                    </a:lnTo>
                    <a:lnTo>
                      <a:pt x="102" y="1168"/>
                    </a:lnTo>
                    <a:lnTo>
                      <a:pt x="109" y="1168"/>
                    </a:lnTo>
                    <a:lnTo>
                      <a:pt x="109" y="1153"/>
                    </a:lnTo>
                    <a:lnTo>
                      <a:pt x="117" y="1153"/>
                    </a:lnTo>
                    <a:lnTo>
                      <a:pt x="117" y="1131"/>
                    </a:lnTo>
                    <a:lnTo>
                      <a:pt x="132" y="1131"/>
                    </a:lnTo>
                    <a:lnTo>
                      <a:pt x="132" y="1093"/>
                    </a:lnTo>
                    <a:lnTo>
                      <a:pt x="137" y="1093"/>
                    </a:lnTo>
                    <a:lnTo>
                      <a:pt x="137" y="1071"/>
                    </a:lnTo>
                    <a:lnTo>
                      <a:pt x="146" y="1071"/>
                    </a:lnTo>
                    <a:lnTo>
                      <a:pt x="146" y="1042"/>
                    </a:lnTo>
                    <a:lnTo>
                      <a:pt x="160" y="1042"/>
                    </a:lnTo>
                    <a:lnTo>
                      <a:pt x="160" y="1012"/>
                    </a:lnTo>
                    <a:lnTo>
                      <a:pt x="168" y="1012"/>
                    </a:lnTo>
                    <a:lnTo>
                      <a:pt x="168" y="989"/>
                    </a:lnTo>
                    <a:lnTo>
                      <a:pt x="174" y="989"/>
                    </a:lnTo>
                    <a:lnTo>
                      <a:pt x="174" y="952"/>
                    </a:lnTo>
                    <a:lnTo>
                      <a:pt x="182" y="952"/>
                    </a:lnTo>
                    <a:lnTo>
                      <a:pt x="182" y="932"/>
                    </a:lnTo>
                    <a:lnTo>
                      <a:pt x="196" y="932"/>
                    </a:lnTo>
                    <a:lnTo>
                      <a:pt x="196" y="915"/>
                    </a:lnTo>
                    <a:lnTo>
                      <a:pt x="204" y="915"/>
                    </a:lnTo>
                    <a:lnTo>
                      <a:pt x="204" y="886"/>
                    </a:lnTo>
                    <a:lnTo>
                      <a:pt x="219" y="886"/>
                    </a:lnTo>
                    <a:lnTo>
                      <a:pt x="219" y="836"/>
                    </a:lnTo>
                    <a:lnTo>
                      <a:pt x="227" y="836"/>
                    </a:lnTo>
                    <a:lnTo>
                      <a:pt x="227" y="805"/>
                    </a:lnTo>
                    <a:lnTo>
                      <a:pt x="233" y="805"/>
                    </a:lnTo>
                    <a:lnTo>
                      <a:pt x="233" y="776"/>
                    </a:lnTo>
                    <a:lnTo>
                      <a:pt x="247" y="776"/>
                    </a:lnTo>
                    <a:lnTo>
                      <a:pt x="247" y="753"/>
                    </a:lnTo>
                    <a:lnTo>
                      <a:pt x="255" y="753"/>
                    </a:lnTo>
                    <a:lnTo>
                      <a:pt x="255" y="717"/>
                    </a:lnTo>
                    <a:lnTo>
                      <a:pt x="263" y="717"/>
                    </a:lnTo>
                    <a:lnTo>
                      <a:pt x="263" y="693"/>
                    </a:lnTo>
                    <a:lnTo>
                      <a:pt x="278" y="693"/>
                    </a:lnTo>
                    <a:lnTo>
                      <a:pt x="278" y="680"/>
                    </a:lnTo>
                    <a:lnTo>
                      <a:pt x="283" y="680"/>
                    </a:lnTo>
                    <a:lnTo>
                      <a:pt x="283" y="651"/>
                    </a:lnTo>
                    <a:lnTo>
                      <a:pt x="292" y="651"/>
                    </a:lnTo>
                    <a:lnTo>
                      <a:pt x="292" y="620"/>
                    </a:lnTo>
                    <a:lnTo>
                      <a:pt x="300" y="620"/>
                    </a:lnTo>
                    <a:lnTo>
                      <a:pt x="300" y="600"/>
                    </a:lnTo>
                    <a:lnTo>
                      <a:pt x="314" y="600"/>
                    </a:lnTo>
                    <a:lnTo>
                      <a:pt x="314" y="569"/>
                    </a:lnTo>
                    <a:lnTo>
                      <a:pt x="320" y="569"/>
                    </a:lnTo>
                    <a:lnTo>
                      <a:pt x="320" y="541"/>
                    </a:lnTo>
                    <a:lnTo>
                      <a:pt x="337" y="541"/>
                    </a:lnTo>
                    <a:lnTo>
                      <a:pt x="337" y="489"/>
                    </a:lnTo>
                    <a:lnTo>
                      <a:pt x="342" y="489"/>
                    </a:lnTo>
                    <a:lnTo>
                      <a:pt x="342" y="458"/>
                    </a:lnTo>
                    <a:lnTo>
                      <a:pt x="350" y="458"/>
                    </a:lnTo>
                    <a:lnTo>
                      <a:pt x="350" y="436"/>
                    </a:lnTo>
                    <a:lnTo>
                      <a:pt x="365" y="436"/>
                    </a:lnTo>
                    <a:lnTo>
                      <a:pt x="365" y="415"/>
                    </a:lnTo>
                    <a:lnTo>
                      <a:pt x="372" y="415"/>
                    </a:lnTo>
                    <a:lnTo>
                      <a:pt x="372" y="385"/>
                    </a:lnTo>
                    <a:lnTo>
                      <a:pt x="387" y="385"/>
                    </a:lnTo>
                    <a:lnTo>
                      <a:pt x="387" y="356"/>
                    </a:lnTo>
                    <a:lnTo>
                      <a:pt x="393" y="356"/>
                    </a:lnTo>
                    <a:lnTo>
                      <a:pt x="393" y="333"/>
                    </a:lnTo>
                    <a:lnTo>
                      <a:pt x="401" y="333"/>
                    </a:lnTo>
                    <a:lnTo>
                      <a:pt x="401" y="304"/>
                    </a:lnTo>
                    <a:lnTo>
                      <a:pt x="409" y="304"/>
                    </a:lnTo>
                    <a:lnTo>
                      <a:pt x="409" y="273"/>
                    </a:lnTo>
                    <a:lnTo>
                      <a:pt x="424" y="273"/>
                    </a:lnTo>
                    <a:lnTo>
                      <a:pt x="424" y="251"/>
                    </a:lnTo>
                    <a:lnTo>
                      <a:pt x="429" y="251"/>
                    </a:lnTo>
                    <a:lnTo>
                      <a:pt x="429" y="222"/>
                    </a:lnTo>
                    <a:lnTo>
                      <a:pt x="437" y="222"/>
                    </a:lnTo>
                    <a:lnTo>
                      <a:pt x="437" y="200"/>
                    </a:lnTo>
                    <a:lnTo>
                      <a:pt x="446" y="200"/>
                    </a:lnTo>
                    <a:lnTo>
                      <a:pt x="446" y="178"/>
                    </a:lnTo>
                    <a:lnTo>
                      <a:pt x="452" y="178"/>
                    </a:lnTo>
                    <a:lnTo>
                      <a:pt x="452" y="149"/>
                    </a:lnTo>
                    <a:lnTo>
                      <a:pt x="459" y="149"/>
                    </a:lnTo>
                    <a:lnTo>
                      <a:pt x="459" y="119"/>
                    </a:lnTo>
                    <a:lnTo>
                      <a:pt x="466" y="119"/>
                    </a:lnTo>
                    <a:lnTo>
                      <a:pt x="466" y="103"/>
                    </a:lnTo>
                    <a:lnTo>
                      <a:pt x="437" y="103"/>
                    </a:lnTo>
                    <a:lnTo>
                      <a:pt x="437" y="97"/>
                    </a:lnTo>
                    <a:lnTo>
                      <a:pt x="409" y="97"/>
                    </a:lnTo>
                    <a:lnTo>
                      <a:pt x="409" y="83"/>
                    </a:lnTo>
                    <a:lnTo>
                      <a:pt x="372" y="83"/>
                    </a:lnTo>
                    <a:lnTo>
                      <a:pt x="372" y="75"/>
                    </a:lnTo>
                    <a:lnTo>
                      <a:pt x="342" y="75"/>
                    </a:lnTo>
                    <a:lnTo>
                      <a:pt x="342" y="66"/>
                    </a:lnTo>
                    <a:lnTo>
                      <a:pt x="314" y="66"/>
                    </a:lnTo>
                    <a:lnTo>
                      <a:pt x="314" y="60"/>
                    </a:lnTo>
                    <a:lnTo>
                      <a:pt x="283" y="60"/>
                    </a:lnTo>
                    <a:lnTo>
                      <a:pt x="283" y="52"/>
                    </a:lnTo>
                    <a:lnTo>
                      <a:pt x="247" y="52"/>
                    </a:lnTo>
                    <a:lnTo>
                      <a:pt x="247" y="46"/>
                    </a:lnTo>
                    <a:lnTo>
                      <a:pt x="219" y="46"/>
                    </a:lnTo>
                    <a:lnTo>
                      <a:pt x="219" y="38"/>
                    </a:lnTo>
                    <a:lnTo>
                      <a:pt x="182" y="38"/>
                    </a:lnTo>
                    <a:lnTo>
                      <a:pt x="182" y="24"/>
                    </a:lnTo>
                    <a:lnTo>
                      <a:pt x="160" y="24"/>
                    </a:lnTo>
                    <a:lnTo>
                      <a:pt x="160" y="15"/>
                    </a:lnTo>
                    <a:lnTo>
                      <a:pt x="117" y="15"/>
                    </a:lnTo>
                    <a:lnTo>
                      <a:pt x="117" y="0"/>
                    </a:lnTo>
                    <a:lnTo>
                      <a:pt x="95" y="0"/>
                    </a:lnTo>
                    <a:lnTo>
                      <a:pt x="59"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57" name="Freeform 761"/>
              <p:cNvSpPr/>
              <p:nvPr/>
            </p:nvSpPr>
            <p:spPr bwMode="auto">
              <a:xfrm>
                <a:off x="4172" y="1927"/>
                <a:ext cx="47" cy="100"/>
              </a:xfrm>
              <a:custGeom>
                <a:avLst/>
                <a:gdLst>
                  <a:gd name="T0" fmla="*/ 0 w 466"/>
                  <a:gd name="T1" fmla="*/ 0 h 1297"/>
                  <a:gd name="T2" fmla="*/ 0 w 466"/>
                  <a:gd name="T3" fmla="*/ 0 h 1297"/>
                  <a:gd name="T4" fmla="*/ 0 w 466"/>
                  <a:gd name="T5" fmla="*/ 0 h 1297"/>
                  <a:gd name="T6" fmla="*/ 0 w 466"/>
                  <a:gd name="T7" fmla="*/ 0 h 1297"/>
                  <a:gd name="T8" fmla="*/ 0 w 466"/>
                  <a:gd name="T9" fmla="*/ 0 h 1297"/>
                  <a:gd name="T10" fmla="*/ 0 w 466"/>
                  <a:gd name="T11" fmla="*/ 0 h 1297"/>
                  <a:gd name="T12" fmla="*/ 0 w 466"/>
                  <a:gd name="T13" fmla="*/ 0 h 1297"/>
                  <a:gd name="T14" fmla="*/ 0 60000 65536"/>
                  <a:gd name="T15" fmla="*/ 0 60000 65536"/>
                  <a:gd name="T16" fmla="*/ 0 60000 65536"/>
                  <a:gd name="T17" fmla="*/ 0 60000 65536"/>
                  <a:gd name="T18" fmla="*/ 0 60000 65536"/>
                  <a:gd name="T19" fmla="*/ 0 60000 65536"/>
                  <a:gd name="T20" fmla="*/ 0 60000 65536"/>
                  <a:gd name="T21" fmla="*/ 0 w 466"/>
                  <a:gd name="T22" fmla="*/ 0 h 1297"/>
                  <a:gd name="T23" fmla="*/ 466 w 466"/>
                  <a:gd name="T24" fmla="*/ 1297 h 1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6" h="1297">
                    <a:moveTo>
                      <a:pt x="0" y="1277"/>
                    </a:moveTo>
                    <a:lnTo>
                      <a:pt x="409" y="147"/>
                    </a:lnTo>
                    <a:lnTo>
                      <a:pt x="37" y="37"/>
                    </a:lnTo>
                    <a:lnTo>
                      <a:pt x="59" y="0"/>
                    </a:lnTo>
                    <a:lnTo>
                      <a:pt x="466" y="116"/>
                    </a:lnTo>
                    <a:lnTo>
                      <a:pt x="65" y="1297"/>
                    </a:lnTo>
                    <a:lnTo>
                      <a:pt x="0" y="1277"/>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58" name="Freeform 762"/>
              <p:cNvSpPr/>
              <p:nvPr/>
            </p:nvSpPr>
            <p:spPr bwMode="auto">
              <a:xfrm>
                <a:off x="4175" y="1929"/>
                <a:ext cx="40" cy="12"/>
              </a:xfrm>
              <a:custGeom>
                <a:avLst/>
                <a:gdLst>
                  <a:gd name="T0" fmla="*/ 0 w 396"/>
                  <a:gd name="T1" fmla="*/ 0 h 148"/>
                  <a:gd name="T2" fmla="*/ 0 w 396"/>
                  <a:gd name="T3" fmla="*/ 0 h 148"/>
                  <a:gd name="T4" fmla="*/ 0 w 396"/>
                  <a:gd name="T5" fmla="*/ 0 h 148"/>
                  <a:gd name="T6" fmla="*/ 0 w 396"/>
                  <a:gd name="T7" fmla="*/ 0 h 148"/>
                  <a:gd name="T8" fmla="*/ 0 w 396"/>
                  <a:gd name="T9" fmla="*/ 0 h 148"/>
                  <a:gd name="T10" fmla="*/ 0 w 396"/>
                  <a:gd name="T11" fmla="*/ 0 h 148"/>
                  <a:gd name="T12" fmla="*/ 0 60000 65536"/>
                  <a:gd name="T13" fmla="*/ 0 60000 65536"/>
                  <a:gd name="T14" fmla="*/ 0 60000 65536"/>
                  <a:gd name="T15" fmla="*/ 0 60000 65536"/>
                  <a:gd name="T16" fmla="*/ 0 60000 65536"/>
                  <a:gd name="T17" fmla="*/ 0 60000 65536"/>
                  <a:gd name="T18" fmla="*/ 0 w 396"/>
                  <a:gd name="T19" fmla="*/ 0 h 148"/>
                  <a:gd name="T20" fmla="*/ 396 w 39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96" h="148">
                    <a:moveTo>
                      <a:pt x="31" y="0"/>
                    </a:moveTo>
                    <a:lnTo>
                      <a:pt x="0" y="88"/>
                    </a:lnTo>
                    <a:lnTo>
                      <a:pt x="59" y="68"/>
                    </a:lnTo>
                    <a:lnTo>
                      <a:pt x="373" y="148"/>
                    </a:lnTo>
                    <a:lnTo>
                      <a:pt x="396" y="97"/>
                    </a:lnTo>
                    <a:lnTo>
                      <a:pt x="31" y="0"/>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59" name="Freeform 763"/>
              <p:cNvSpPr/>
              <p:nvPr/>
            </p:nvSpPr>
            <p:spPr bwMode="auto">
              <a:xfrm>
                <a:off x="4175" y="1929"/>
                <a:ext cx="40" cy="12"/>
              </a:xfrm>
              <a:custGeom>
                <a:avLst/>
                <a:gdLst>
                  <a:gd name="T0" fmla="*/ 0 w 396"/>
                  <a:gd name="T1" fmla="*/ 0 h 148"/>
                  <a:gd name="T2" fmla="*/ 0 w 396"/>
                  <a:gd name="T3" fmla="*/ 0 h 148"/>
                  <a:gd name="T4" fmla="*/ 0 w 396"/>
                  <a:gd name="T5" fmla="*/ 0 h 148"/>
                  <a:gd name="T6" fmla="*/ 0 w 396"/>
                  <a:gd name="T7" fmla="*/ 0 h 148"/>
                  <a:gd name="T8" fmla="*/ 0 w 396"/>
                  <a:gd name="T9" fmla="*/ 0 h 148"/>
                  <a:gd name="T10" fmla="*/ 0 w 396"/>
                  <a:gd name="T11" fmla="*/ 0 h 148"/>
                  <a:gd name="T12" fmla="*/ 0 60000 65536"/>
                  <a:gd name="T13" fmla="*/ 0 60000 65536"/>
                  <a:gd name="T14" fmla="*/ 0 60000 65536"/>
                  <a:gd name="T15" fmla="*/ 0 60000 65536"/>
                  <a:gd name="T16" fmla="*/ 0 60000 65536"/>
                  <a:gd name="T17" fmla="*/ 0 60000 65536"/>
                  <a:gd name="T18" fmla="*/ 0 w 396"/>
                  <a:gd name="T19" fmla="*/ 0 h 148"/>
                  <a:gd name="T20" fmla="*/ 396 w 39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396" h="148">
                    <a:moveTo>
                      <a:pt x="31" y="0"/>
                    </a:moveTo>
                    <a:lnTo>
                      <a:pt x="0" y="88"/>
                    </a:lnTo>
                    <a:lnTo>
                      <a:pt x="59" y="68"/>
                    </a:lnTo>
                    <a:lnTo>
                      <a:pt x="373" y="148"/>
                    </a:lnTo>
                    <a:lnTo>
                      <a:pt x="396" y="97"/>
                    </a:lnTo>
                    <a:lnTo>
                      <a:pt x="31"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60" name="Line 764"/>
              <p:cNvSpPr>
                <a:spLocks noChangeShapeType="1"/>
              </p:cNvSpPr>
              <p:nvPr/>
            </p:nvSpPr>
            <p:spPr bwMode="auto">
              <a:xfrm flipH="1" flipV="1">
                <a:off x="4178" y="1929"/>
                <a:ext cx="4" cy="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61" name="Freeform 765"/>
              <p:cNvSpPr/>
              <p:nvPr/>
            </p:nvSpPr>
            <p:spPr bwMode="auto">
              <a:xfrm>
                <a:off x="4170" y="2024"/>
                <a:ext cx="8" cy="12"/>
              </a:xfrm>
              <a:custGeom>
                <a:avLst/>
                <a:gdLst>
                  <a:gd name="T0" fmla="*/ 0 w 87"/>
                  <a:gd name="T1" fmla="*/ 0 h 156"/>
                  <a:gd name="T2" fmla="*/ 0 w 87"/>
                  <a:gd name="T3" fmla="*/ 0 h 156"/>
                  <a:gd name="T4" fmla="*/ 0 w 87"/>
                  <a:gd name="T5" fmla="*/ 0 h 156"/>
                  <a:gd name="T6" fmla="*/ 0 w 87"/>
                  <a:gd name="T7" fmla="*/ 0 h 156"/>
                  <a:gd name="T8" fmla="*/ 0 w 87"/>
                  <a:gd name="T9" fmla="*/ 0 h 156"/>
                  <a:gd name="T10" fmla="*/ 0 60000 65536"/>
                  <a:gd name="T11" fmla="*/ 0 60000 65536"/>
                  <a:gd name="T12" fmla="*/ 0 60000 65536"/>
                  <a:gd name="T13" fmla="*/ 0 60000 65536"/>
                  <a:gd name="T14" fmla="*/ 0 60000 65536"/>
                  <a:gd name="T15" fmla="*/ 0 w 87"/>
                  <a:gd name="T16" fmla="*/ 0 h 156"/>
                  <a:gd name="T17" fmla="*/ 87 w 87"/>
                  <a:gd name="T18" fmla="*/ 156 h 156"/>
                </a:gdLst>
                <a:ahLst/>
                <a:cxnLst>
                  <a:cxn ang="T10">
                    <a:pos x="T0" y="T1"/>
                  </a:cxn>
                  <a:cxn ang="T11">
                    <a:pos x="T2" y="T3"/>
                  </a:cxn>
                  <a:cxn ang="T12">
                    <a:pos x="T4" y="T5"/>
                  </a:cxn>
                  <a:cxn ang="T13">
                    <a:pos x="T6" y="T7"/>
                  </a:cxn>
                  <a:cxn ang="T14">
                    <a:pos x="T8" y="T9"/>
                  </a:cxn>
                </a:cxnLst>
                <a:rect l="T15" t="T16" r="T17" b="T18"/>
                <a:pathLst>
                  <a:path w="87" h="156">
                    <a:moveTo>
                      <a:pt x="28" y="0"/>
                    </a:moveTo>
                    <a:lnTo>
                      <a:pt x="0" y="134"/>
                    </a:lnTo>
                    <a:lnTo>
                      <a:pt x="28" y="156"/>
                    </a:lnTo>
                    <a:lnTo>
                      <a:pt x="87" y="37"/>
                    </a:lnTo>
                    <a:lnTo>
                      <a:pt x="28" y="0"/>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62" name="Freeform 766"/>
              <p:cNvSpPr/>
              <p:nvPr/>
            </p:nvSpPr>
            <p:spPr bwMode="auto">
              <a:xfrm>
                <a:off x="4170" y="2024"/>
                <a:ext cx="8" cy="12"/>
              </a:xfrm>
              <a:custGeom>
                <a:avLst/>
                <a:gdLst>
                  <a:gd name="T0" fmla="*/ 0 w 87"/>
                  <a:gd name="T1" fmla="*/ 0 h 156"/>
                  <a:gd name="T2" fmla="*/ 0 w 87"/>
                  <a:gd name="T3" fmla="*/ 0 h 156"/>
                  <a:gd name="T4" fmla="*/ 0 w 87"/>
                  <a:gd name="T5" fmla="*/ 0 h 156"/>
                  <a:gd name="T6" fmla="*/ 0 w 87"/>
                  <a:gd name="T7" fmla="*/ 0 h 156"/>
                  <a:gd name="T8" fmla="*/ 0 w 87"/>
                  <a:gd name="T9" fmla="*/ 0 h 156"/>
                  <a:gd name="T10" fmla="*/ 0 60000 65536"/>
                  <a:gd name="T11" fmla="*/ 0 60000 65536"/>
                  <a:gd name="T12" fmla="*/ 0 60000 65536"/>
                  <a:gd name="T13" fmla="*/ 0 60000 65536"/>
                  <a:gd name="T14" fmla="*/ 0 60000 65536"/>
                  <a:gd name="T15" fmla="*/ 0 w 87"/>
                  <a:gd name="T16" fmla="*/ 0 h 156"/>
                  <a:gd name="T17" fmla="*/ 87 w 87"/>
                  <a:gd name="T18" fmla="*/ 156 h 156"/>
                </a:gdLst>
                <a:ahLst/>
                <a:cxnLst>
                  <a:cxn ang="T10">
                    <a:pos x="T0" y="T1"/>
                  </a:cxn>
                  <a:cxn ang="T11">
                    <a:pos x="T2" y="T3"/>
                  </a:cxn>
                  <a:cxn ang="T12">
                    <a:pos x="T4" y="T5"/>
                  </a:cxn>
                  <a:cxn ang="T13">
                    <a:pos x="T6" y="T7"/>
                  </a:cxn>
                  <a:cxn ang="T14">
                    <a:pos x="T8" y="T9"/>
                  </a:cxn>
                </a:cxnLst>
                <a:rect l="T15" t="T16" r="T17" b="T18"/>
                <a:pathLst>
                  <a:path w="87" h="156">
                    <a:moveTo>
                      <a:pt x="28" y="0"/>
                    </a:moveTo>
                    <a:lnTo>
                      <a:pt x="0" y="134"/>
                    </a:lnTo>
                    <a:lnTo>
                      <a:pt x="28" y="156"/>
                    </a:lnTo>
                    <a:lnTo>
                      <a:pt x="87" y="37"/>
                    </a:lnTo>
                    <a:lnTo>
                      <a:pt x="28"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63" name="Freeform 767"/>
              <p:cNvSpPr/>
              <p:nvPr/>
            </p:nvSpPr>
            <p:spPr bwMode="auto">
              <a:xfrm>
                <a:off x="3925" y="1887"/>
                <a:ext cx="256" cy="49"/>
              </a:xfrm>
              <a:custGeom>
                <a:avLst/>
                <a:gdLst>
                  <a:gd name="T0" fmla="*/ 0 w 2566"/>
                  <a:gd name="T1" fmla="*/ 0 h 633"/>
                  <a:gd name="T2" fmla="*/ 0 w 2566"/>
                  <a:gd name="T3" fmla="*/ 0 h 633"/>
                  <a:gd name="T4" fmla="*/ 0 w 2566"/>
                  <a:gd name="T5" fmla="*/ 0 h 633"/>
                  <a:gd name="T6" fmla="*/ 0 w 2566"/>
                  <a:gd name="T7" fmla="*/ 0 h 633"/>
                  <a:gd name="T8" fmla="*/ 0 w 2566"/>
                  <a:gd name="T9" fmla="*/ 0 h 633"/>
                  <a:gd name="T10" fmla="*/ 0 w 2566"/>
                  <a:gd name="T11" fmla="*/ 0 h 633"/>
                  <a:gd name="T12" fmla="*/ 0 60000 65536"/>
                  <a:gd name="T13" fmla="*/ 0 60000 65536"/>
                  <a:gd name="T14" fmla="*/ 0 60000 65536"/>
                  <a:gd name="T15" fmla="*/ 0 60000 65536"/>
                  <a:gd name="T16" fmla="*/ 0 60000 65536"/>
                  <a:gd name="T17" fmla="*/ 0 60000 65536"/>
                  <a:gd name="T18" fmla="*/ 0 w 2566"/>
                  <a:gd name="T19" fmla="*/ 0 h 633"/>
                  <a:gd name="T20" fmla="*/ 2566 w 256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2566" h="633">
                    <a:moveTo>
                      <a:pt x="37" y="0"/>
                    </a:moveTo>
                    <a:lnTo>
                      <a:pt x="0" y="110"/>
                    </a:lnTo>
                    <a:lnTo>
                      <a:pt x="2516" y="633"/>
                    </a:lnTo>
                    <a:lnTo>
                      <a:pt x="2566" y="494"/>
                    </a:lnTo>
                    <a:lnTo>
                      <a:pt x="1234" y="176"/>
                    </a:lnTo>
                    <a:lnTo>
                      <a:pt x="37"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64" name="Freeform 768"/>
              <p:cNvSpPr/>
              <p:nvPr/>
            </p:nvSpPr>
            <p:spPr bwMode="auto">
              <a:xfrm>
                <a:off x="3925" y="1887"/>
                <a:ext cx="256" cy="49"/>
              </a:xfrm>
              <a:custGeom>
                <a:avLst/>
                <a:gdLst>
                  <a:gd name="T0" fmla="*/ 0 w 2566"/>
                  <a:gd name="T1" fmla="*/ 0 h 633"/>
                  <a:gd name="T2" fmla="*/ 0 w 2566"/>
                  <a:gd name="T3" fmla="*/ 0 h 633"/>
                  <a:gd name="T4" fmla="*/ 0 w 2566"/>
                  <a:gd name="T5" fmla="*/ 0 h 633"/>
                  <a:gd name="T6" fmla="*/ 0 w 2566"/>
                  <a:gd name="T7" fmla="*/ 0 h 633"/>
                  <a:gd name="T8" fmla="*/ 0 w 2566"/>
                  <a:gd name="T9" fmla="*/ 0 h 633"/>
                  <a:gd name="T10" fmla="*/ 0 w 2566"/>
                  <a:gd name="T11" fmla="*/ 0 h 633"/>
                  <a:gd name="T12" fmla="*/ 0 60000 65536"/>
                  <a:gd name="T13" fmla="*/ 0 60000 65536"/>
                  <a:gd name="T14" fmla="*/ 0 60000 65536"/>
                  <a:gd name="T15" fmla="*/ 0 60000 65536"/>
                  <a:gd name="T16" fmla="*/ 0 60000 65536"/>
                  <a:gd name="T17" fmla="*/ 0 60000 65536"/>
                  <a:gd name="T18" fmla="*/ 0 w 2566"/>
                  <a:gd name="T19" fmla="*/ 0 h 633"/>
                  <a:gd name="T20" fmla="*/ 2566 w 2566"/>
                  <a:gd name="T21" fmla="*/ 633 h 633"/>
                </a:gdLst>
                <a:ahLst/>
                <a:cxnLst>
                  <a:cxn ang="T12">
                    <a:pos x="T0" y="T1"/>
                  </a:cxn>
                  <a:cxn ang="T13">
                    <a:pos x="T2" y="T3"/>
                  </a:cxn>
                  <a:cxn ang="T14">
                    <a:pos x="T4" y="T5"/>
                  </a:cxn>
                  <a:cxn ang="T15">
                    <a:pos x="T6" y="T7"/>
                  </a:cxn>
                  <a:cxn ang="T16">
                    <a:pos x="T8" y="T9"/>
                  </a:cxn>
                  <a:cxn ang="T17">
                    <a:pos x="T10" y="T11"/>
                  </a:cxn>
                </a:cxnLst>
                <a:rect l="T18" t="T19" r="T20" b="T21"/>
                <a:pathLst>
                  <a:path w="2566" h="633">
                    <a:moveTo>
                      <a:pt x="37" y="0"/>
                    </a:moveTo>
                    <a:lnTo>
                      <a:pt x="0" y="110"/>
                    </a:lnTo>
                    <a:lnTo>
                      <a:pt x="2516" y="633"/>
                    </a:lnTo>
                    <a:lnTo>
                      <a:pt x="2566" y="494"/>
                    </a:lnTo>
                    <a:lnTo>
                      <a:pt x="1234" y="176"/>
                    </a:lnTo>
                    <a:lnTo>
                      <a:pt x="37"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65" name="Freeform 769"/>
              <p:cNvSpPr/>
              <p:nvPr/>
            </p:nvSpPr>
            <p:spPr bwMode="auto">
              <a:xfrm>
                <a:off x="4007" y="1899"/>
                <a:ext cx="73" cy="17"/>
              </a:xfrm>
              <a:custGeom>
                <a:avLst/>
                <a:gdLst>
                  <a:gd name="T0" fmla="*/ 0 w 729"/>
                  <a:gd name="T1" fmla="*/ 0 h 222"/>
                  <a:gd name="T2" fmla="*/ 0 w 729"/>
                  <a:gd name="T3" fmla="*/ 0 h 222"/>
                  <a:gd name="T4" fmla="*/ 0 w 729"/>
                  <a:gd name="T5" fmla="*/ 0 h 222"/>
                  <a:gd name="T6" fmla="*/ 0 w 729"/>
                  <a:gd name="T7" fmla="*/ 0 h 222"/>
                  <a:gd name="T8" fmla="*/ 0 w 729"/>
                  <a:gd name="T9" fmla="*/ 0 h 222"/>
                  <a:gd name="T10" fmla="*/ 0 w 729"/>
                  <a:gd name="T11" fmla="*/ 0 h 222"/>
                  <a:gd name="T12" fmla="*/ 0 60000 65536"/>
                  <a:gd name="T13" fmla="*/ 0 60000 65536"/>
                  <a:gd name="T14" fmla="*/ 0 60000 65536"/>
                  <a:gd name="T15" fmla="*/ 0 60000 65536"/>
                  <a:gd name="T16" fmla="*/ 0 60000 65536"/>
                  <a:gd name="T17" fmla="*/ 0 60000 65536"/>
                  <a:gd name="T18" fmla="*/ 0 w 729"/>
                  <a:gd name="T19" fmla="*/ 0 h 222"/>
                  <a:gd name="T20" fmla="*/ 729 w 72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729" h="222">
                    <a:moveTo>
                      <a:pt x="0" y="0"/>
                    </a:moveTo>
                    <a:lnTo>
                      <a:pt x="22" y="80"/>
                    </a:lnTo>
                    <a:lnTo>
                      <a:pt x="685" y="222"/>
                    </a:lnTo>
                    <a:lnTo>
                      <a:pt x="729" y="139"/>
                    </a:lnTo>
                    <a:lnTo>
                      <a:pt x="642" y="80"/>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66" name="Freeform 770"/>
              <p:cNvSpPr/>
              <p:nvPr/>
            </p:nvSpPr>
            <p:spPr bwMode="auto">
              <a:xfrm>
                <a:off x="4007" y="1899"/>
                <a:ext cx="73" cy="17"/>
              </a:xfrm>
              <a:custGeom>
                <a:avLst/>
                <a:gdLst>
                  <a:gd name="T0" fmla="*/ 0 w 729"/>
                  <a:gd name="T1" fmla="*/ 0 h 222"/>
                  <a:gd name="T2" fmla="*/ 0 w 729"/>
                  <a:gd name="T3" fmla="*/ 0 h 222"/>
                  <a:gd name="T4" fmla="*/ 0 w 729"/>
                  <a:gd name="T5" fmla="*/ 0 h 222"/>
                  <a:gd name="T6" fmla="*/ 0 w 729"/>
                  <a:gd name="T7" fmla="*/ 0 h 222"/>
                  <a:gd name="T8" fmla="*/ 0 w 729"/>
                  <a:gd name="T9" fmla="*/ 0 h 222"/>
                  <a:gd name="T10" fmla="*/ 0 w 729"/>
                  <a:gd name="T11" fmla="*/ 0 h 222"/>
                  <a:gd name="T12" fmla="*/ 0 60000 65536"/>
                  <a:gd name="T13" fmla="*/ 0 60000 65536"/>
                  <a:gd name="T14" fmla="*/ 0 60000 65536"/>
                  <a:gd name="T15" fmla="*/ 0 60000 65536"/>
                  <a:gd name="T16" fmla="*/ 0 60000 65536"/>
                  <a:gd name="T17" fmla="*/ 0 60000 65536"/>
                  <a:gd name="T18" fmla="*/ 0 w 729"/>
                  <a:gd name="T19" fmla="*/ 0 h 222"/>
                  <a:gd name="T20" fmla="*/ 729 w 72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729" h="222">
                    <a:moveTo>
                      <a:pt x="0" y="0"/>
                    </a:moveTo>
                    <a:lnTo>
                      <a:pt x="22" y="80"/>
                    </a:lnTo>
                    <a:lnTo>
                      <a:pt x="685" y="222"/>
                    </a:lnTo>
                    <a:lnTo>
                      <a:pt x="729" y="139"/>
                    </a:lnTo>
                    <a:lnTo>
                      <a:pt x="642" y="80"/>
                    </a:lnTo>
                    <a:lnTo>
                      <a:pt x="0"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67" name="Line 771"/>
              <p:cNvSpPr>
                <a:spLocks noChangeShapeType="1"/>
              </p:cNvSpPr>
              <p:nvPr/>
            </p:nvSpPr>
            <p:spPr bwMode="auto">
              <a:xfrm>
                <a:off x="4068" y="1909"/>
                <a:ext cx="7" cy="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6268" name="Freeform 772"/>
              <p:cNvSpPr/>
              <p:nvPr/>
            </p:nvSpPr>
            <p:spPr bwMode="auto">
              <a:xfrm>
                <a:off x="4007" y="1893"/>
                <a:ext cx="64" cy="16"/>
              </a:xfrm>
              <a:custGeom>
                <a:avLst/>
                <a:gdLst>
                  <a:gd name="T0" fmla="*/ 0 w 642"/>
                  <a:gd name="T1" fmla="*/ 0 h 212"/>
                  <a:gd name="T2" fmla="*/ 0 w 642"/>
                  <a:gd name="T3" fmla="*/ 0 h 212"/>
                  <a:gd name="T4" fmla="*/ 0 w 642"/>
                  <a:gd name="T5" fmla="*/ 0 h 212"/>
                  <a:gd name="T6" fmla="*/ 0 w 642"/>
                  <a:gd name="T7" fmla="*/ 0 h 212"/>
                  <a:gd name="T8" fmla="*/ 0 w 642"/>
                  <a:gd name="T9" fmla="*/ 0 h 212"/>
                  <a:gd name="T10" fmla="*/ 0 60000 65536"/>
                  <a:gd name="T11" fmla="*/ 0 60000 65536"/>
                  <a:gd name="T12" fmla="*/ 0 60000 65536"/>
                  <a:gd name="T13" fmla="*/ 0 60000 65536"/>
                  <a:gd name="T14" fmla="*/ 0 60000 65536"/>
                  <a:gd name="T15" fmla="*/ 0 w 642"/>
                  <a:gd name="T16" fmla="*/ 0 h 212"/>
                  <a:gd name="T17" fmla="*/ 642 w 642"/>
                  <a:gd name="T18" fmla="*/ 212 h 212"/>
                </a:gdLst>
                <a:ahLst/>
                <a:cxnLst>
                  <a:cxn ang="T10">
                    <a:pos x="T0" y="T1"/>
                  </a:cxn>
                  <a:cxn ang="T11">
                    <a:pos x="T2" y="T3"/>
                  </a:cxn>
                  <a:cxn ang="T12">
                    <a:pos x="T4" y="T5"/>
                  </a:cxn>
                  <a:cxn ang="T13">
                    <a:pos x="T6" y="T7"/>
                  </a:cxn>
                  <a:cxn ang="T14">
                    <a:pos x="T8" y="T9"/>
                  </a:cxn>
                </a:cxnLst>
                <a:rect l="T15" t="T16" r="T17" b="T18"/>
                <a:pathLst>
                  <a:path w="642" h="212">
                    <a:moveTo>
                      <a:pt x="15" y="0"/>
                    </a:moveTo>
                    <a:lnTo>
                      <a:pt x="0" y="80"/>
                    </a:lnTo>
                    <a:lnTo>
                      <a:pt x="605" y="212"/>
                    </a:lnTo>
                    <a:lnTo>
                      <a:pt x="642" y="148"/>
                    </a:lnTo>
                    <a:lnTo>
                      <a:pt x="15"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269" name="Freeform 773"/>
              <p:cNvSpPr/>
              <p:nvPr/>
            </p:nvSpPr>
            <p:spPr bwMode="auto">
              <a:xfrm>
                <a:off x="4007" y="1893"/>
                <a:ext cx="64" cy="16"/>
              </a:xfrm>
              <a:custGeom>
                <a:avLst/>
                <a:gdLst>
                  <a:gd name="T0" fmla="*/ 0 w 642"/>
                  <a:gd name="T1" fmla="*/ 0 h 212"/>
                  <a:gd name="T2" fmla="*/ 0 w 642"/>
                  <a:gd name="T3" fmla="*/ 0 h 212"/>
                  <a:gd name="T4" fmla="*/ 0 w 642"/>
                  <a:gd name="T5" fmla="*/ 0 h 212"/>
                  <a:gd name="T6" fmla="*/ 0 w 642"/>
                  <a:gd name="T7" fmla="*/ 0 h 212"/>
                  <a:gd name="T8" fmla="*/ 0 w 642"/>
                  <a:gd name="T9" fmla="*/ 0 h 212"/>
                  <a:gd name="T10" fmla="*/ 0 60000 65536"/>
                  <a:gd name="T11" fmla="*/ 0 60000 65536"/>
                  <a:gd name="T12" fmla="*/ 0 60000 65536"/>
                  <a:gd name="T13" fmla="*/ 0 60000 65536"/>
                  <a:gd name="T14" fmla="*/ 0 60000 65536"/>
                  <a:gd name="T15" fmla="*/ 0 w 642"/>
                  <a:gd name="T16" fmla="*/ 0 h 212"/>
                  <a:gd name="T17" fmla="*/ 642 w 642"/>
                  <a:gd name="T18" fmla="*/ 212 h 212"/>
                </a:gdLst>
                <a:ahLst/>
                <a:cxnLst>
                  <a:cxn ang="T10">
                    <a:pos x="T0" y="T1"/>
                  </a:cxn>
                  <a:cxn ang="T11">
                    <a:pos x="T2" y="T3"/>
                  </a:cxn>
                  <a:cxn ang="T12">
                    <a:pos x="T4" y="T5"/>
                  </a:cxn>
                  <a:cxn ang="T13">
                    <a:pos x="T6" y="T7"/>
                  </a:cxn>
                  <a:cxn ang="T14">
                    <a:pos x="T8" y="T9"/>
                  </a:cxn>
                </a:cxnLst>
                <a:rect l="T15" t="T16" r="T17" b="T18"/>
                <a:pathLst>
                  <a:path w="642" h="212">
                    <a:moveTo>
                      <a:pt x="15" y="0"/>
                    </a:moveTo>
                    <a:lnTo>
                      <a:pt x="0" y="80"/>
                    </a:lnTo>
                    <a:lnTo>
                      <a:pt x="605" y="212"/>
                    </a:lnTo>
                    <a:lnTo>
                      <a:pt x="642" y="148"/>
                    </a:lnTo>
                    <a:lnTo>
                      <a:pt x="15"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270" name="Freeform 774"/>
              <p:cNvSpPr/>
              <p:nvPr/>
            </p:nvSpPr>
            <p:spPr bwMode="auto">
              <a:xfrm>
                <a:off x="3870" y="1905"/>
                <a:ext cx="300" cy="147"/>
              </a:xfrm>
              <a:custGeom>
                <a:avLst/>
                <a:gdLst>
                  <a:gd name="T0" fmla="*/ 0 w 2995"/>
                  <a:gd name="T1" fmla="*/ 0 h 1919"/>
                  <a:gd name="T2" fmla="*/ 0 w 2995"/>
                  <a:gd name="T3" fmla="*/ 0 h 1919"/>
                  <a:gd name="T4" fmla="*/ 0 w 2995"/>
                  <a:gd name="T5" fmla="*/ 0 h 1919"/>
                  <a:gd name="T6" fmla="*/ 0 w 2995"/>
                  <a:gd name="T7" fmla="*/ 0 h 1919"/>
                  <a:gd name="T8" fmla="*/ 0 w 2995"/>
                  <a:gd name="T9" fmla="*/ 0 h 1919"/>
                  <a:gd name="T10" fmla="*/ 0 60000 65536"/>
                  <a:gd name="T11" fmla="*/ 0 60000 65536"/>
                  <a:gd name="T12" fmla="*/ 0 60000 65536"/>
                  <a:gd name="T13" fmla="*/ 0 60000 65536"/>
                  <a:gd name="T14" fmla="*/ 0 60000 65536"/>
                  <a:gd name="T15" fmla="*/ 0 w 2995"/>
                  <a:gd name="T16" fmla="*/ 0 h 1919"/>
                  <a:gd name="T17" fmla="*/ 2995 w 2995"/>
                  <a:gd name="T18" fmla="*/ 1919 h 1919"/>
                </a:gdLst>
                <a:ahLst/>
                <a:cxnLst>
                  <a:cxn ang="T10">
                    <a:pos x="T0" y="T1"/>
                  </a:cxn>
                  <a:cxn ang="T11">
                    <a:pos x="T2" y="T3"/>
                  </a:cxn>
                  <a:cxn ang="T12">
                    <a:pos x="T4" y="T5"/>
                  </a:cxn>
                  <a:cxn ang="T13">
                    <a:pos x="T6" y="T7"/>
                  </a:cxn>
                  <a:cxn ang="T14">
                    <a:pos x="T8" y="T9"/>
                  </a:cxn>
                </a:cxnLst>
                <a:rect l="T15" t="T16" r="T17" b="T18"/>
                <a:pathLst>
                  <a:path w="2995" h="1919">
                    <a:moveTo>
                      <a:pt x="525" y="0"/>
                    </a:moveTo>
                    <a:lnTo>
                      <a:pt x="0" y="1328"/>
                    </a:lnTo>
                    <a:lnTo>
                      <a:pt x="2490" y="1919"/>
                    </a:lnTo>
                    <a:lnTo>
                      <a:pt x="2995" y="554"/>
                    </a:lnTo>
                    <a:lnTo>
                      <a:pt x="525" y="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86042" name="Freeform 775"/>
            <p:cNvSpPr/>
            <p:nvPr/>
          </p:nvSpPr>
          <p:spPr bwMode="auto">
            <a:xfrm>
              <a:off x="3870" y="1905"/>
              <a:ext cx="300" cy="147"/>
            </a:xfrm>
            <a:custGeom>
              <a:avLst/>
              <a:gdLst>
                <a:gd name="T0" fmla="*/ 0 w 2995"/>
                <a:gd name="T1" fmla="*/ 0 h 1919"/>
                <a:gd name="T2" fmla="*/ 0 w 2995"/>
                <a:gd name="T3" fmla="*/ 0 h 1919"/>
                <a:gd name="T4" fmla="*/ 0 w 2995"/>
                <a:gd name="T5" fmla="*/ 0 h 1919"/>
                <a:gd name="T6" fmla="*/ 0 w 2995"/>
                <a:gd name="T7" fmla="*/ 0 h 1919"/>
                <a:gd name="T8" fmla="*/ 0 w 2995"/>
                <a:gd name="T9" fmla="*/ 0 h 1919"/>
                <a:gd name="T10" fmla="*/ 0 60000 65536"/>
                <a:gd name="T11" fmla="*/ 0 60000 65536"/>
                <a:gd name="T12" fmla="*/ 0 60000 65536"/>
                <a:gd name="T13" fmla="*/ 0 60000 65536"/>
                <a:gd name="T14" fmla="*/ 0 60000 65536"/>
                <a:gd name="T15" fmla="*/ 0 w 2995"/>
                <a:gd name="T16" fmla="*/ 0 h 1919"/>
                <a:gd name="T17" fmla="*/ 2995 w 2995"/>
                <a:gd name="T18" fmla="*/ 1919 h 1919"/>
              </a:gdLst>
              <a:ahLst/>
              <a:cxnLst>
                <a:cxn ang="T10">
                  <a:pos x="T0" y="T1"/>
                </a:cxn>
                <a:cxn ang="T11">
                  <a:pos x="T2" y="T3"/>
                </a:cxn>
                <a:cxn ang="T12">
                  <a:pos x="T4" y="T5"/>
                </a:cxn>
                <a:cxn ang="T13">
                  <a:pos x="T6" y="T7"/>
                </a:cxn>
                <a:cxn ang="T14">
                  <a:pos x="T8" y="T9"/>
                </a:cxn>
              </a:cxnLst>
              <a:rect l="T15" t="T16" r="T17" b="T18"/>
              <a:pathLst>
                <a:path w="2995" h="1919">
                  <a:moveTo>
                    <a:pt x="525" y="0"/>
                  </a:moveTo>
                  <a:lnTo>
                    <a:pt x="0" y="1328"/>
                  </a:lnTo>
                  <a:lnTo>
                    <a:pt x="2490" y="1919"/>
                  </a:lnTo>
                  <a:lnTo>
                    <a:pt x="2995" y="554"/>
                  </a:lnTo>
                  <a:lnTo>
                    <a:pt x="525"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43" name="Freeform 776"/>
            <p:cNvSpPr/>
            <p:nvPr/>
          </p:nvSpPr>
          <p:spPr bwMode="auto">
            <a:xfrm>
              <a:off x="3885" y="1907"/>
              <a:ext cx="266" cy="142"/>
            </a:xfrm>
            <a:custGeom>
              <a:avLst/>
              <a:gdLst>
                <a:gd name="T0" fmla="*/ 0 w 2653"/>
                <a:gd name="T1" fmla="*/ 0 h 1851"/>
                <a:gd name="T2" fmla="*/ 0 w 2653"/>
                <a:gd name="T3" fmla="*/ 0 h 1851"/>
                <a:gd name="T4" fmla="*/ 0 w 2653"/>
                <a:gd name="T5" fmla="*/ 0 h 1851"/>
                <a:gd name="T6" fmla="*/ 0 w 2653"/>
                <a:gd name="T7" fmla="*/ 0 h 1851"/>
                <a:gd name="T8" fmla="*/ 0 w 2653"/>
                <a:gd name="T9" fmla="*/ 0 h 1851"/>
                <a:gd name="T10" fmla="*/ 0 w 2653"/>
                <a:gd name="T11" fmla="*/ 0 h 1851"/>
                <a:gd name="T12" fmla="*/ 0 w 2653"/>
                <a:gd name="T13" fmla="*/ 0 h 1851"/>
                <a:gd name="T14" fmla="*/ 0 w 2653"/>
                <a:gd name="T15" fmla="*/ 0 h 1851"/>
                <a:gd name="T16" fmla="*/ 0 w 2653"/>
                <a:gd name="T17" fmla="*/ 0 h 1851"/>
                <a:gd name="T18" fmla="*/ 0 w 2653"/>
                <a:gd name="T19" fmla="*/ 0 h 1851"/>
                <a:gd name="T20" fmla="*/ 0 w 2653"/>
                <a:gd name="T21" fmla="*/ 0 h 1851"/>
                <a:gd name="T22" fmla="*/ 0 w 2653"/>
                <a:gd name="T23" fmla="*/ 0 h 1851"/>
                <a:gd name="T24" fmla="*/ 0 w 2653"/>
                <a:gd name="T25" fmla="*/ 0 h 1851"/>
                <a:gd name="T26" fmla="*/ 0 w 2653"/>
                <a:gd name="T27" fmla="*/ 0 h 1851"/>
                <a:gd name="T28" fmla="*/ 0 w 2653"/>
                <a:gd name="T29" fmla="*/ 0 h 1851"/>
                <a:gd name="T30" fmla="*/ 0 w 2653"/>
                <a:gd name="T31" fmla="*/ 0 h 1851"/>
                <a:gd name="T32" fmla="*/ 0 w 2653"/>
                <a:gd name="T33" fmla="*/ 0 h 1851"/>
                <a:gd name="T34" fmla="*/ 0 w 2653"/>
                <a:gd name="T35" fmla="*/ 0 h 1851"/>
                <a:gd name="T36" fmla="*/ 0 w 2653"/>
                <a:gd name="T37" fmla="*/ 0 h 1851"/>
                <a:gd name="T38" fmla="*/ 0 w 2653"/>
                <a:gd name="T39" fmla="*/ 0 h 1851"/>
                <a:gd name="T40" fmla="*/ 0 w 2653"/>
                <a:gd name="T41" fmla="*/ 0 h 1851"/>
                <a:gd name="T42" fmla="*/ 0 w 2653"/>
                <a:gd name="T43" fmla="*/ 0 h 1851"/>
                <a:gd name="T44" fmla="*/ 0 w 2653"/>
                <a:gd name="T45" fmla="*/ 0 h 1851"/>
                <a:gd name="T46" fmla="*/ 0 w 2653"/>
                <a:gd name="T47" fmla="*/ 0 h 1851"/>
                <a:gd name="T48" fmla="*/ 0 w 2653"/>
                <a:gd name="T49" fmla="*/ 0 h 1851"/>
                <a:gd name="T50" fmla="*/ 0 w 2653"/>
                <a:gd name="T51" fmla="*/ 0 h 1851"/>
                <a:gd name="T52" fmla="*/ 0 w 2653"/>
                <a:gd name="T53" fmla="*/ 0 h 1851"/>
                <a:gd name="T54" fmla="*/ 0 w 2653"/>
                <a:gd name="T55" fmla="*/ 0 h 1851"/>
                <a:gd name="T56" fmla="*/ 0 w 2653"/>
                <a:gd name="T57" fmla="*/ 0 h 1851"/>
                <a:gd name="T58" fmla="*/ 0 w 2653"/>
                <a:gd name="T59" fmla="*/ 0 h 1851"/>
                <a:gd name="T60" fmla="*/ 0 w 2653"/>
                <a:gd name="T61" fmla="*/ 0 h 1851"/>
                <a:gd name="T62" fmla="*/ 0 w 2653"/>
                <a:gd name="T63" fmla="*/ 0 h 1851"/>
                <a:gd name="T64" fmla="*/ 0 w 2653"/>
                <a:gd name="T65" fmla="*/ 0 h 1851"/>
                <a:gd name="T66" fmla="*/ 0 w 2653"/>
                <a:gd name="T67" fmla="*/ 0 h 1851"/>
                <a:gd name="T68" fmla="*/ 0 w 2653"/>
                <a:gd name="T69" fmla="*/ 0 h 1851"/>
                <a:gd name="T70" fmla="*/ 0 w 2653"/>
                <a:gd name="T71" fmla="*/ 0 h 1851"/>
                <a:gd name="T72" fmla="*/ 0 w 2653"/>
                <a:gd name="T73" fmla="*/ 0 h 1851"/>
                <a:gd name="T74" fmla="*/ 0 w 2653"/>
                <a:gd name="T75" fmla="*/ 0 h 1851"/>
                <a:gd name="T76" fmla="*/ 0 w 2653"/>
                <a:gd name="T77" fmla="*/ 0 h 1851"/>
                <a:gd name="T78" fmla="*/ 0 w 2653"/>
                <a:gd name="T79" fmla="*/ 0 h 1851"/>
                <a:gd name="T80" fmla="*/ 0 w 2653"/>
                <a:gd name="T81" fmla="*/ 0 h 1851"/>
                <a:gd name="T82" fmla="*/ 0 w 2653"/>
                <a:gd name="T83" fmla="*/ 0 h 1851"/>
                <a:gd name="T84" fmla="*/ 0 w 2653"/>
                <a:gd name="T85" fmla="*/ 0 h 1851"/>
                <a:gd name="T86" fmla="*/ 0 w 2653"/>
                <a:gd name="T87" fmla="*/ 0 h 1851"/>
                <a:gd name="T88" fmla="*/ 0 w 2653"/>
                <a:gd name="T89" fmla="*/ 0 h 1851"/>
                <a:gd name="T90" fmla="*/ 0 w 2653"/>
                <a:gd name="T91" fmla="*/ 0 h 1851"/>
                <a:gd name="T92" fmla="*/ 0 w 2653"/>
                <a:gd name="T93" fmla="*/ 0 h 1851"/>
                <a:gd name="T94" fmla="*/ 0 w 2653"/>
                <a:gd name="T95" fmla="*/ 0 h 1851"/>
                <a:gd name="T96" fmla="*/ 0 w 2653"/>
                <a:gd name="T97" fmla="*/ 0 h 1851"/>
                <a:gd name="T98" fmla="*/ 0 w 2653"/>
                <a:gd name="T99" fmla="*/ 0 h 1851"/>
                <a:gd name="T100" fmla="*/ 0 w 2653"/>
                <a:gd name="T101" fmla="*/ 0 h 1851"/>
                <a:gd name="T102" fmla="*/ 0 w 2653"/>
                <a:gd name="T103" fmla="*/ 0 h 1851"/>
                <a:gd name="T104" fmla="*/ 0 w 2653"/>
                <a:gd name="T105" fmla="*/ 0 h 1851"/>
                <a:gd name="T106" fmla="*/ 0 w 2653"/>
                <a:gd name="T107" fmla="*/ 0 h 1851"/>
                <a:gd name="T108" fmla="*/ 0 w 2653"/>
                <a:gd name="T109" fmla="*/ 0 h 1851"/>
                <a:gd name="T110" fmla="*/ 0 w 2653"/>
                <a:gd name="T111" fmla="*/ 0 h 1851"/>
                <a:gd name="T112" fmla="*/ 0 w 2653"/>
                <a:gd name="T113" fmla="*/ 0 h 1851"/>
                <a:gd name="T114" fmla="*/ 0 w 2653"/>
                <a:gd name="T115" fmla="*/ 0 h 18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3"/>
                <a:gd name="T175" fmla="*/ 0 h 1851"/>
                <a:gd name="T176" fmla="*/ 2653 w 2653"/>
                <a:gd name="T177" fmla="*/ 1851 h 18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3" h="1851">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44" name="Freeform 777"/>
            <p:cNvSpPr/>
            <p:nvPr/>
          </p:nvSpPr>
          <p:spPr bwMode="auto">
            <a:xfrm>
              <a:off x="3885" y="1907"/>
              <a:ext cx="266" cy="142"/>
            </a:xfrm>
            <a:custGeom>
              <a:avLst/>
              <a:gdLst>
                <a:gd name="T0" fmla="*/ 0 w 2653"/>
                <a:gd name="T1" fmla="*/ 0 h 1851"/>
                <a:gd name="T2" fmla="*/ 0 w 2653"/>
                <a:gd name="T3" fmla="*/ 0 h 1851"/>
                <a:gd name="T4" fmla="*/ 0 w 2653"/>
                <a:gd name="T5" fmla="*/ 0 h 1851"/>
                <a:gd name="T6" fmla="*/ 0 w 2653"/>
                <a:gd name="T7" fmla="*/ 0 h 1851"/>
                <a:gd name="T8" fmla="*/ 0 w 2653"/>
                <a:gd name="T9" fmla="*/ 0 h 1851"/>
                <a:gd name="T10" fmla="*/ 0 w 2653"/>
                <a:gd name="T11" fmla="*/ 0 h 1851"/>
                <a:gd name="T12" fmla="*/ 0 w 2653"/>
                <a:gd name="T13" fmla="*/ 0 h 1851"/>
                <a:gd name="T14" fmla="*/ 0 w 2653"/>
                <a:gd name="T15" fmla="*/ 0 h 1851"/>
                <a:gd name="T16" fmla="*/ 0 w 2653"/>
                <a:gd name="T17" fmla="*/ 0 h 1851"/>
                <a:gd name="T18" fmla="*/ 0 w 2653"/>
                <a:gd name="T19" fmla="*/ 0 h 1851"/>
                <a:gd name="T20" fmla="*/ 0 w 2653"/>
                <a:gd name="T21" fmla="*/ 0 h 1851"/>
                <a:gd name="T22" fmla="*/ 0 w 2653"/>
                <a:gd name="T23" fmla="*/ 0 h 1851"/>
                <a:gd name="T24" fmla="*/ 0 w 2653"/>
                <a:gd name="T25" fmla="*/ 0 h 1851"/>
                <a:gd name="T26" fmla="*/ 0 w 2653"/>
                <a:gd name="T27" fmla="*/ 0 h 1851"/>
                <a:gd name="T28" fmla="*/ 0 w 2653"/>
                <a:gd name="T29" fmla="*/ 0 h 1851"/>
                <a:gd name="T30" fmla="*/ 0 w 2653"/>
                <a:gd name="T31" fmla="*/ 0 h 1851"/>
                <a:gd name="T32" fmla="*/ 0 w 2653"/>
                <a:gd name="T33" fmla="*/ 0 h 1851"/>
                <a:gd name="T34" fmla="*/ 0 w 2653"/>
                <a:gd name="T35" fmla="*/ 0 h 1851"/>
                <a:gd name="T36" fmla="*/ 0 w 2653"/>
                <a:gd name="T37" fmla="*/ 0 h 1851"/>
                <a:gd name="T38" fmla="*/ 0 w 2653"/>
                <a:gd name="T39" fmla="*/ 0 h 1851"/>
                <a:gd name="T40" fmla="*/ 0 w 2653"/>
                <a:gd name="T41" fmla="*/ 0 h 1851"/>
                <a:gd name="T42" fmla="*/ 0 w 2653"/>
                <a:gd name="T43" fmla="*/ 0 h 1851"/>
                <a:gd name="T44" fmla="*/ 0 w 2653"/>
                <a:gd name="T45" fmla="*/ 0 h 1851"/>
                <a:gd name="T46" fmla="*/ 0 w 2653"/>
                <a:gd name="T47" fmla="*/ 0 h 1851"/>
                <a:gd name="T48" fmla="*/ 0 w 2653"/>
                <a:gd name="T49" fmla="*/ 0 h 1851"/>
                <a:gd name="T50" fmla="*/ 0 w 2653"/>
                <a:gd name="T51" fmla="*/ 0 h 1851"/>
                <a:gd name="T52" fmla="*/ 0 w 2653"/>
                <a:gd name="T53" fmla="*/ 0 h 1851"/>
                <a:gd name="T54" fmla="*/ 0 w 2653"/>
                <a:gd name="T55" fmla="*/ 0 h 1851"/>
                <a:gd name="T56" fmla="*/ 0 w 2653"/>
                <a:gd name="T57" fmla="*/ 0 h 1851"/>
                <a:gd name="T58" fmla="*/ 0 w 2653"/>
                <a:gd name="T59" fmla="*/ 0 h 1851"/>
                <a:gd name="T60" fmla="*/ 0 w 2653"/>
                <a:gd name="T61" fmla="*/ 0 h 1851"/>
                <a:gd name="T62" fmla="*/ 0 w 2653"/>
                <a:gd name="T63" fmla="*/ 0 h 1851"/>
                <a:gd name="T64" fmla="*/ 0 w 2653"/>
                <a:gd name="T65" fmla="*/ 0 h 1851"/>
                <a:gd name="T66" fmla="*/ 0 w 2653"/>
                <a:gd name="T67" fmla="*/ 0 h 1851"/>
                <a:gd name="T68" fmla="*/ 0 w 2653"/>
                <a:gd name="T69" fmla="*/ 0 h 1851"/>
                <a:gd name="T70" fmla="*/ 0 w 2653"/>
                <a:gd name="T71" fmla="*/ 0 h 1851"/>
                <a:gd name="T72" fmla="*/ 0 w 2653"/>
                <a:gd name="T73" fmla="*/ 0 h 1851"/>
                <a:gd name="T74" fmla="*/ 0 w 2653"/>
                <a:gd name="T75" fmla="*/ 0 h 1851"/>
                <a:gd name="T76" fmla="*/ 0 w 2653"/>
                <a:gd name="T77" fmla="*/ 0 h 1851"/>
                <a:gd name="T78" fmla="*/ 0 w 2653"/>
                <a:gd name="T79" fmla="*/ 0 h 1851"/>
                <a:gd name="T80" fmla="*/ 0 w 2653"/>
                <a:gd name="T81" fmla="*/ 0 h 1851"/>
                <a:gd name="T82" fmla="*/ 0 w 2653"/>
                <a:gd name="T83" fmla="*/ 0 h 1851"/>
                <a:gd name="T84" fmla="*/ 0 w 2653"/>
                <a:gd name="T85" fmla="*/ 0 h 1851"/>
                <a:gd name="T86" fmla="*/ 0 w 2653"/>
                <a:gd name="T87" fmla="*/ 0 h 1851"/>
                <a:gd name="T88" fmla="*/ 0 w 2653"/>
                <a:gd name="T89" fmla="*/ 0 h 1851"/>
                <a:gd name="T90" fmla="*/ 0 w 2653"/>
                <a:gd name="T91" fmla="*/ 0 h 1851"/>
                <a:gd name="T92" fmla="*/ 0 w 2653"/>
                <a:gd name="T93" fmla="*/ 0 h 1851"/>
                <a:gd name="T94" fmla="*/ 0 w 2653"/>
                <a:gd name="T95" fmla="*/ 0 h 1851"/>
                <a:gd name="T96" fmla="*/ 0 w 2653"/>
                <a:gd name="T97" fmla="*/ 0 h 1851"/>
                <a:gd name="T98" fmla="*/ 0 w 2653"/>
                <a:gd name="T99" fmla="*/ 0 h 1851"/>
                <a:gd name="T100" fmla="*/ 0 w 2653"/>
                <a:gd name="T101" fmla="*/ 0 h 1851"/>
                <a:gd name="T102" fmla="*/ 0 w 2653"/>
                <a:gd name="T103" fmla="*/ 0 h 1851"/>
                <a:gd name="T104" fmla="*/ 0 w 2653"/>
                <a:gd name="T105" fmla="*/ 0 h 1851"/>
                <a:gd name="T106" fmla="*/ 0 w 2653"/>
                <a:gd name="T107" fmla="*/ 0 h 1851"/>
                <a:gd name="T108" fmla="*/ 0 w 2653"/>
                <a:gd name="T109" fmla="*/ 0 h 1851"/>
                <a:gd name="T110" fmla="*/ 0 w 2653"/>
                <a:gd name="T111" fmla="*/ 0 h 1851"/>
                <a:gd name="T112" fmla="*/ 0 w 2653"/>
                <a:gd name="T113" fmla="*/ 0 h 1851"/>
                <a:gd name="T114" fmla="*/ 0 w 2653"/>
                <a:gd name="T115" fmla="*/ 0 h 18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3"/>
                <a:gd name="T175" fmla="*/ 0 h 1851"/>
                <a:gd name="T176" fmla="*/ 2653 w 2653"/>
                <a:gd name="T177" fmla="*/ 1851 h 18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3" h="1851">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202F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45" name="Freeform 778"/>
            <p:cNvSpPr/>
            <p:nvPr/>
          </p:nvSpPr>
          <p:spPr bwMode="auto">
            <a:xfrm>
              <a:off x="3892" y="1907"/>
              <a:ext cx="253" cy="142"/>
            </a:xfrm>
            <a:custGeom>
              <a:avLst/>
              <a:gdLst>
                <a:gd name="T0" fmla="*/ 0 w 2534"/>
                <a:gd name="T1" fmla="*/ 0 h 1851"/>
                <a:gd name="T2" fmla="*/ 0 w 2534"/>
                <a:gd name="T3" fmla="*/ 0 h 1851"/>
                <a:gd name="T4" fmla="*/ 0 w 2534"/>
                <a:gd name="T5" fmla="*/ 0 h 1851"/>
                <a:gd name="T6" fmla="*/ 0 w 2534"/>
                <a:gd name="T7" fmla="*/ 0 h 1851"/>
                <a:gd name="T8" fmla="*/ 0 w 2534"/>
                <a:gd name="T9" fmla="*/ 0 h 1851"/>
                <a:gd name="T10" fmla="*/ 0 w 2534"/>
                <a:gd name="T11" fmla="*/ 0 h 1851"/>
                <a:gd name="T12" fmla="*/ 0 w 2534"/>
                <a:gd name="T13" fmla="*/ 0 h 1851"/>
                <a:gd name="T14" fmla="*/ 0 w 2534"/>
                <a:gd name="T15" fmla="*/ 0 h 1851"/>
                <a:gd name="T16" fmla="*/ 0 w 2534"/>
                <a:gd name="T17" fmla="*/ 0 h 1851"/>
                <a:gd name="T18" fmla="*/ 0 w 2534"/>
                <a:gd name="T19" fmla="*/ 0 h 1851"/>
                <a:gd name="T20" fmla="*/ 0 w 2534"/>
                <a:gd name="T21" fmla="*/ 0 h 1851"/>
                <a:gd name="T22" fmla="*/ 0 w 2534"/>
                <a:gd name="T23" fmla="*/ 0 h 1851"/>
                <a:gd name="T24" fmla="*/ 0 w 2534"/>
                <a:gd name="T25" fmla="*/ 0 h 1851"/>
                <a:gd name="T26" fmla="*/ 0 w 2534"/>
                <a:gd name="T27" fmla="*/ 0 h 1851"/>
                <a:gd name="T28" fmla="*/ 0 w 2534"/>
                <a:gd name="T29" fmla="*/ 0 h 1851"/>
                <a:gd name="T30" fmla="*/ 0 w 2534"/>
                <a:gd name="T31" fmla="*/ 0 h 1851"/>
                <a:gd name="T32" fmla="*/ 0 w 2534"/>
                <a:gd name="T33" fmla="*/ 0 h 1851"/>
                <a:gd name="T34" fmla="*/ 0 w 2534"/>
                <a:gd name="T35" fmla="*/ 0 h 1851"/>
                <a:gd name="T36" fmla="*/ 0 w 2534"/>
                <a:gd name="T37" fmla="*/ 0 h 1851"/>
                <a:gd name="T38" fmla="*/ 0 w 2534"/>
                <a:gd name="T39" fmla="*/ 0 h 1851"/>
                <a:gd name="T40" fmla="*/ 0 w 2534"/>
                <a:gd name="T41" fmla="*/ 0 h 1851"/>
                <a:gd name="T42" fmla="*/ 0 w 2534"/>
                <a:gd name="T43" fmla="*/ 0 h 1851"/>
                <a:gd name="T44" fmla="*/ 0 w 2534"/>
                <a:gd name="T45" fmla="*/ 0 h 1851"/>
                <a:gd name="T46" fmla="*/ 0 w 2534"/>
                <a:gd name="T47" fmla="*/ 0 h 1851"/>
                <a:gd name="T48" fmla="*/ 0 w 2534"/>
                <a:gd name="T49" fmla="*/ 0 h 1851"/>
                <a:gd name="T50" fmla="*/ 0 w 2534"/>
                <a:gd name="T51" fmla="*/ 0 h 1851"/>
                <a:gd name="T52" fmla="*/ 0 w 2534"/>
                <a:gd name="T53" fmla="*/ 0 h 1851"/>
                <a:gd name="T54" fmla="*/ 0 w 2534"/>
                <a:gd name="T55" fmla="*/ 0 h 1851"/>
                <a:gd name="T56" fmla="*/ 0 w 2534"/>
                <a:gd name="T57" fmla="*/ 0 h 1851"/>
                <a:gd name="T58" fmla="*/ 0 w 2534"/>
                <a:gd name="T59" fmla="*/ 0 h 1851"/>
                <a:gd name="T60" fmla="*/ 0 w 2534"/>
                <a:gd name="T61" fmla="*/ 0 h 1851"/>
                <a:gd name="T62" fmla="*/ 0 w 2534"/>
                <a:gd name="T63" fmla="*/ 0 h 1851"/>
                <a:gd name="T64" fmla="*/ 0 w 2534"/>
                <a:gd name="T65" fmla="*/ 0 h 1851"/>
                <a:gd name="T66" fmla="*/ 0 w 2534"/>
                <a:gd name="T67" fmla="*/ 0 h 1851"/>
                <a:gd name="T68" fmla="*/ 0 w 2534"/>
                <a:gd name="T69" fmla="*/ 0 h 1851"/>
                <a:gd name="T70" fmla="*/ 0 w 2534"/>
                <a:gd name="T71" fmla="*/ 0 h 1851"/>
                <a:gd name="T72" fmla="*/ 0 w 2534"/>
                <a:gd name="T73" fmla="*/ 0 h 1851"/>
                <a:gd name="T74" fmla="*/ 0 w 2534"/>
                <a:gd name="T75" fmla="*/ 0 h 1851"/>
                <a:gd name="T76" fmla="*/ 0 w 2534"/>
                <a:gd name="T77" fmla="*/ 0 h 1851"/>
                <a:gd name="T78" fmla="*/ 0 w 2534"/>
                <a:gd name="T79" fmla="*/ 0 h 1851"/>
                <a:gd name="T80" fmla="*/ 0 w 2534"/>
                <a:gd name="T81" fmla="*/ 0 h 1851"/>
                <a:gd name="T82" fmla="*/ 0 w 2534"/>
                <a:gd name="T83" fmla="*/ 0 h 1851"/>
                <a:gd name="T84" fmla="*/ 0 w 2534"/>
                <a:gd name="T85" fmla="*/ 0 h 1851"/>
                <a:gd name="T86" fmla="*/ 0 w 2534"/>
                <a:gd name="T87" fmla="*/ 0 h 1851"/>
                <a:gd name="T88" fmla="*/ 0 w 2534"/>
                <a:gd name="T89" fmla="*/ 0 h 1851"/>
                <a:gd name="T90" fmla="*/ 0 w 2534"/>
                <a:gd name="T91" fmla="*/ 0 h 1851"/>
                <a:gd name="T92" fmla="*/ 0 w 2534"/>
                <a:gd name="T93" fmla="*/ 0 h 1851"/>
                <a:gd name="T94" fmla="*/ 0 w 2534"/>
                <a:gd name="T95" fmla="*/ 0 h 1851"/>
                <a:gd name="T96" fmla="*/ 0 w 2534"/>
                <a:gd name="T97" fmla="*/ 0 h 1851"/>
                <a:gd name="T98" fmla="*/ 0 w 2534"/>
                <a:gd name="T99" fmla="*/ 0 h 1851"/>
                <a:gd name="T100" fmla="*/ 0 w 2534"/>
                <a:gd name="T101" fmla="*/ 0 h 1851"/>
                <a:gd name="T102" fmla="*/ 0 w 2534"/>
                <a:gd name="T103" fmla="*/ 0 h 1851"/>
                <a:gd name="T104" fmla="*/ 0 w 2534"/>
                <a:gd name="T105" fmla="*/ 0 h 1851"/>
                <a:gd name="T106" fmla="*/ 0 w 2534"/>
                <a:gd name="T107" fmla="*/ 0 h 1851"/>
                <a:gd name="T108" fmla="*/ 0 w 2534"/>
                <a:gd name="T109" fmla="*/ 0 h 1851"/>
                <a:gd name="T110" fmla="*/ 0 w 2534"/>
                <a:gd name="T111" fmla="*/ 0 h 1851"/>
                <a:gd name="T112" fmla="*/ 0 w 2534"/>
                <a:gd name="T113" fmla="*/ 0 h 1851"/>
                <a:gd name="T114" fmla="*/ 0 w 2534"/>
                <a:gd name="T115" fmla="*/ 0 h 1851"/>
                <a:gd name="T116" fmla="*/ 0 w 2534"/>
                <a:gd name="T117" fmla="*/ 0 h 1851"/>
                <a:gd name="T118" fmla="*/ 0 w 2534"/>
                <a:gd name="T119" fmla="*/ 0 h 1851"/>
                <a:gd name="T120" fmla="*/ 0 w 2534"/>
                <a:gd name="T121" fmla="*/ 0 h 1851"/>
                <a:gd name="T122" fmla="*/ 0 w 2534"/>
                <a:gd name="T123" fmla="*/ 0 h 18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34"/>
                <a:gd name="T187" fmla="*/ 0 h 1851"/>
                <a:gd name="T188" fmla="*/ 2534 w 2534"/>
                <a:gd name="T189" fmla="*/ 1851 h 18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34" h="1851">
                  <a:moveTo>
                    <a:pt x="407" y="0"/>
                  </a:moveTo>
                  <a:lnTo>
                    <a:pt x="407" y="28"/>
                  </a:lnTo>
                  <a:lnTo>
                    <a:pt x="399" y="28"/>
                  </a:lnTo>
                  <a:lnTo>
                    <a:pt x="399" y="59"/>
                  </a:lnTo>
                  <a:lnTo>
                    <a:pt x="393" y="59"/>
                  </a:lnTo>
                  <a:lnTo>
                    <a:pt x="393" y="89"/>
                  </a:lnTo>
                  <a:lnTo>
                    <a:pt x="384" y="89"/>
                  </a:lnTo>
                  <a:lnTo>
                    <a:pt x="384" y="111"/>
                  </a:lnTo>
                  <a:lnTo>
                    <a:pt x="371" y="111"/>
                  </a:lnTo>
                  <a:lnTo>
                    <a:pt x="371" y="133"/>
                  </a:lnTo>
                  <a:lnTo>
                    <a:pt x="362" y="133"/>
                  </a:lnTo>
                  <a:lnTo>
                    <a:pt x="362" y="184"/>
                  </a:lnTo>
                  <a:lnTo>
                    <a:pt x="349" y="184"/>
                  </a:lnTo>
                  <a:lnTo>
                    <a:pt x="349" y="208"/>
                  </a:lnTo>
                  <a:lnTo>
                    <a:pt x="342" y="208"/>
                  </a:lnTo>
                  <a:lnTo>
                    <a:pt x="342" y="228"/>
                  </a:lnTo>
                  <a:lnTo>
                    <a:pt x="325" y="228"/>
                  </a:lnTo>
                  <a:lnTo>
                    <a:pt x="325" y="272"/>
                  </a:lnTo>
                  <a:lnTo>
                    <a:pt x="312" y="272"/>
                  </a:lnTo>
                  <a:lnTo>
                    <a:pt x="312" y="310"/>
                  </a:lnTo>
                  <a:lnTo>
                    <a:pt x="306" y="310"/>
                  </a:lnTo>
                  <a:lnTo>
                    <a:pt x="306" y="332"/>
                  </a:lnTo>
                  <a:lnTo>
                    <a:pt x="290" y="332"/>
                  </a:lnTo>
                  <a:lnTo>
                    <a:pt x="290" y="375"/>
                  </a:lnTo>
                  <a:lnTo>
                    <a:pt x="275" y="375"/>
                  </a:lnTo>
                  <a:lnTo>
                    <a:pt x="275" y="406"/>
                  </a:lnTo>
                  <a:lnTo>
                    <a:pt x="269" y="406"/>
                  </a:lnTo>
                  <a:lnTo>
                    <a:pt x="269" y="435"/>
                  </a:lnTo>
                  <a:lnTo>
                    <a:pt x="253" y="435"/>
                  </a:lnTo>
                  <a:lnTo>
                    <a:pt x="253" y="472"/>
                  </a:lnTo>
                  <a:lnTo>
                    <a:pt x="238" y="472"/>
                  </a:lnTo>
                  <a:lnTo>
                    <a:pt x="238" y="509"/>
                  </a:lnTo>
                  <a:lnTo>
                    <a:pt x="233" y="509"/>
                  </a:lnTo>
                  <a:lnTo>
                    <a:pt x="233" y="531"/>
                  </a:lnTo>
                  <a:lnTo>
                    <a:pt x="225" y="531"/>
                  </a:lnTo>
                  <a:lnTo>
                    <a:pt x="225" y="545"/>
                  </a:lnTo>
                  <a:lnTo>
                    <a:pt x="210" y="545"/>
                  </a:lnTo>
                  <a:lnTo>
                    <a:pt x="210" y="576"/>
                  </a:lnTo>
                  <a:lnTo>
                    <a:pt x="203" y="576"/>
                  </a:lnTo>
                  <a:lnTo>
                    <a:pt x="203" y="605"/>
                  </a:lnTo>
                  <a:lnTo>
                    <a:pt x="196" y="605"/>
                  </a:lnTo>
                  <a:lnTo>
                    <a:pt x="196" y="628"/>
                  </a:lnTo>
                  <a:lnTo>
                    <a:pt x="188" y="628"/>
                  </a:lnTo>
                  <a:lnTo>
                    <a:pt x="188" y="650"/>
                  </a:lnTo>
                  <a:lnTo>
                    <a:pt x="174" y="650"/>
                  </a:lnTo>
                  <a:lnTo>
                    <a:pt x="174" y="670"/>
                  </a:lnTo>
                  <a:lnTo>
                    <a:pt x="166" y="670"/>
                  </a:lnTo>
                  <a:lnTo>
                    <a:pt x="166" y="708"/>
                  </a:lnTo>
                  <a:lnTo>
                    <a:pt x="160" y="708"/>
                  </a:lnTo>
                  <a:lnTo>
                    <a:pt x="160" y="723"/>
                  </a:lnTo>
                  <a:lnTo>
                    <a:pt x="151" y="723"/>
                  </a:lnTo>
                  <a:lnTo>
                    <a:pt x="151" y="753"/>
                  </a:lnTo>
                  <a:lnTo>
                    <a:pt x="138" y="753"/>
                  </a:lnTo>
                  <a:lnTo>
                    <a:pt x="138" y="804"/>
                  </a:lnTo>
                  <a:lnTo>
                    <a:pt x="129" y="804"/>
                  </a:lnTo>
                  <a:lnTo>
                    <a:pt x="129" y="826"/>
                  </a:lnTo>
                  <a:lnTo>
                    <a:pt x="116" y="826"/>
                  </a:lnTo>
                  <a:lnTo>
                    <a:pt x="116" y="849"/>
                  </a:lnTo>
                  <a:lnTo>
                    <a:pt x="109" y="849"/>
                  </a:lnTo>
                  <a:lnTo>
                    <a:pt x="109" y="872"/>
                  </a:lnTo>
                  <a:lnTo>
                    <a:pt x="93" y="872"/>
                  </a:lnTo>
                  <a:lnTo>
                    <a:pt x="93" y="892"/>
                  </a:lnTo>
                  <a:lnTo>
                    <a:pt x="87" y="892"/>
                  </a:lnTo>
                  <a:lnTo>
                    <a:pt x="87" y="923"/>
                  </a:lnTo>
                  <a:lnTo>
                    <a:pt x="79" y="923"/>
                  </a:lnTo>
                  <a:lnTo>
                    <a:pt x="79" y="952"/>
                  </a:lnTo>
                  <a:lnTo>
                    <a:pt x="73" y="952"/>
                  </a:lnTo>
                  <a:lnTo>
                    <a:pt x="73" y="982"/>
                  </a:lnTo>
                  <a:lnTo>
                    <a:pt x="57" y="982"/>
                  </a:lnTo>
                  <a:lnTo>
                    <a:pt x="57" y="989"/>
                  </a:lnTo>
                  <a:lnTo>
                    <a:pt x="51" y="989"/>
                  </a:lnTo>
                  <a:lnTo>
                    <a:pt x="51" y="1025"/>
                  </a:lnTo>
                  <a:lnTo>
                    <a:pt x="42" y="1025"/>
                  </a:lnTo>
                  <a:lnTo>
                    <a:pt x="42" y="1048"/>
                  </a:lnTo>
                  <a:lnTo>
                    <a:pt x="36" y="1048"/>
                  </a:lnTo>
                  <a:lnTo>
                    <a:pt x="36" y="1077"/>
                  </a:lnTo>
                  <a:lnTo>
                    <a:pt x="29" y="1077"/>
                  </a:lnTo>
                  <a:lnTo>
                    <a:pt x="29" y="1093"/>
                  </a:lnTo>
                  <a:lnTo>
                    <a:pt x="20" y="1093"/>
                  </a:lnTo>
                  <a:lnTo>
                    <a:pt x="20" y="1121"/>
                  </a:lnTo>
                  <a:lnTo>
                    <a:pt x="6" y="1121"/>
                  </a:lnTo>
                  <a:lnTo>
                    <a:pt x="6" y="1150"/>
                  </a:lnTo>
                  <a:lnTo>
                    <a:pt x="0" y="1150"/>
                  </a:lnTo>
                  <a:lnTo>
                    <a:pt x="0" y="1352"/>
                  </a:lnTo>
                  <a:lnTo>
                    <a:pt x="6" y="1352"/>
                  </a:lnTo>
                  <a:lnTo>
                    <a:pt x="6" y="1357"/>
                  </a:lnTo>
                  <a:lnTo>
                    <a:pt x="42" y="1357"/>
                  </a:lnTo>
                  <a:lnTo>
                    <a:pt x="42" y="1365"/>
                  </a:lnTo>
                  <a:lnTo>
                    <a:pt x="79" y="1365"/>
                  </a:lnTo>
                  <a:lnTo>
                    <a:pt x="79" y="1380"/>
                  </a:lnTo>
                  <a:lnTo>
                    <a:pt x="129" y="1380"/>
                  </a:lnTo>
                  <a:lnTo>
                    <a:pt x="129" y="1388"/>
                  </a:lnTo>
                  <a:lnTo>
                    <a:pt x="160" y="1388"/>
                  </a:lnTo>
                  <a:lnTo>
                    <a:pt x="160" y="1403"/>
                  </a:lnTo>
                  <a:lnTo>
                    <a:pt x="233" y="1403"/>
                  </a:lnTo>
                  <a:lnTo>
                    <a:pt x="233" y="1417"/>
                  </a:lnTo>
                  <a:lnTo>
                    <a:pt x="275" y="1417"/>
                  </a:lnTo>
                  <a:lnTo>
                    <a:pt x="275" y="1425"/>
                  </a:lnTo>
                  <a:lnTo>
                    <a:pt x="312" y="1425"/>
                  </a:lnTo>
                  <a:lnTo>
                    <a:pt x="312" y="1431"/>
                  </a:lnTo>
                  <a:lnTo>
                    <a:pt x="349" y="1431"/>
                  </a:lnTo>
                  <a:lnTo>
                    <a:pt x="349" y="1440"/>
                  </a:lnTo>
                  <a:lnTo>
                    <a:pt x="384" y="1440"/>
                  </a:lnTo>
                  <a:lnTo>
                    <a:pt x="384" y="1446"/>
                  </a:lnTo>
                  <a:lnTo>
                    <a:pt x="421" y="1446"/>
                  </a:lnTo>
                  <a:lnTo>
                    <a:pt x="421" y="1462"/>
                  </a:lnTo>
                  <a:lnTo>
                    <a:pt x="466" y="1462"/>
                  </a:lnTo>
                  <a:lnTo>
                    <a:pt x="466" y="1468"/>
                  </a:lnTo>
                  <a:lnTo>
                    <a:pt x="502" y="1468"/>
                  </a:lnTo>
                  <a:lnTo>
                    <a:pt x="502" y="1477"/>
                  </a:lnTo>
                  <a:lnTo>
                    <a:pt x="538" y="1477"/>
                  </a:lnTo>
                  <a:lnTo>
                    <a:pt x="538" y="1482"/>
                  </a:lnTo>
                  <a:lnTo>
                    <a:pt x="575" y="1482"/>
                  </a:lnTo>
                  <a:lnTo>
                    <a:pt x="575" y="1499"/>
                  </a:lnTo>
                  <a:lnTo>
                    <a:pt x="617" y="1499"/>
                  </a:lnTo>
                  <a:lnTo>
                    <a:pt x="617" y="1505"/>
                  </a:lnTo>
                  <a:lnTo>
                    <a:pt x="654" y="1505"/>
                  </a:lnTo>
                  <a:lnTo>
                    <a:pt x="654" y="1513"/>
                  </a:lnTo>
                  <a:lnTo>
                    <a:pt x="690" y="1513"/>
                  </a:lnTo>
                  <a:lnTo>
                    <a:pt x="690" y="1519"/>
                  </a:lnTo>
                  <a:lnTo>
                    <a:pt x="721" y="1519"/>
                  </a:lnTo>
                  <a:lnTo>
                    <a:pt x="721" y="1536"/>
                  </a:lnTo>
                  <a:lnTo>
                    <a:pt x="800" y="1536"/>
                  </a:lnTo>
                  <a:lnTo>
                    <a:pt x="800" y="1550"/>
                  </a:lnTo>
                  <a:lnTo>
                    <a:pt x="836" y="1550"/>
                  </a:lnTo>
                  <a:lnTo>
                    <a:pt x="836" y="1556"/>
                  </a:lnTo>
                  <a:lnTo>
                    <a:pt x="873" y="1556"/>
                  </a:lnTo>
                  <a:lnTo>
                    <a:pt x="873" y="1565"/>
                  </a:lnTo>
                  <a:lnTo>
                    <a:pt x="917" y="1565"/>
                  </a:lnTo>
                  <a:lnTo>
                    <a:pt x="917" y="1579"/>
                  </a:lnTo>
                  <a:lnTo>
                    <a:pt x="962" y="1579"/>
                  </a:lnTo>
                  <a:lnTo>
                    <a:pt x="962" y="1587"/>
                  </a:lnTo>
                  <a:lnTo>
                    <a:pt x="998" y="1587"/>
                  </a:lnTo>
                  <a:lnTo>
                    <a:pt x="998" y="1594"/>
                  </a:lnTo>
                  <a:lnTo>
                    <a:pt x="1035" y="1594"/>
                  </a:lnTo>
                  <a:lnTo>
                    <a:pt x="1035" y="1601"/>
                  </a:lnTo>
                  <a:lnTo>
                    <a:pt x="1071" y="1601"/>
                  </a:lnTo>
                  <a:lnTo>
                    <a:pt x="1071" y="1616"/>
                  </a:lnTo>
                  <a:lnTo>
                    <a:pt x="1113" y="1616"/>
                  </a:lnTo>
                  <a:lnTo>
                    <a:pt x="1113" y="1624"/>
                  </a:lnTo>
                  <a:lnTo>
                    <a:pt x="1150" y="1624"/>
                  </a:lnTo>
                  <a:lnTo>
                    <a:pt x="1150" y="1638"/>
                  </a:lnTo>
                  <a:lnTo>
                    <a:pt x="1223" y="1638"/>
                  </a:lnTo>
                  <a:lnTo>
                    <a:pt x="1223" y="1647"/>
                  </a:lnTo>
                  <a:lnTo>
                    <a:pt x="1252" y="1647"/>
                  </a:lnTo>
                  <a:lnTo>
                    <a:pt x="1252" y="1653"/>
                  </a:lnTo>
                  <a:lnTo>
                    <a:pt x="1304" y="1653"/>
                  </a:lnTo>
                  <a:lnTo>
                    <a:pt x="1304" y="1667"/>
                  </a:lnTo>
                  <a:lnTo>
                    <a:pt x="1341" y="1667"/>
                  </a:lnTo>
                  <a:lnTo>
                    <a:pt x="1341" y="1675"/>
                  </a:lnTo>
                  <a:lnTo>
                    <a:pt x="1369" y="1675"/>
                  </a:lnTo>
                  <a:lnTo>
                    <a:pt x="1369" y="1684"/>
                  </a:lnTo>
                  <a:lnTo>
                    <a:pt x="1405" y="1684"/>
                  </a:lnTo>
                  <a:lnTo>
                    <a:pt x="1405" y="1698"/>
                  </a:lnTo>
                  <a:lnTo>
                    <a:pt x="1456" y="1698"/>
                  </a:lnTo>
                  <a:lnTo>
                    <a:pt x="1456" y="1704"/>
                  </a:lnTo>
                  <a:lnTo>
                    <a:pt x="1487" y="1704"/>
                  </a:lnTo>
                  <a:lnTo>
                    <a:pt x="1487" y="1712"/>
                  </a:lnTo>
                  <a:lnTo>
                    <a:pt x="1522" y="1712"/>
                  </a:lnTo>
                  <a:lnTo>
                    <a:pt x="1522" y="1720"/>
                  </a:lnTo>
                  <a:lnTo>
                    <a:pt x="1559" y="1720"/>
                  </a:lnTo>
                  <a:lnTo>
                    <a:pt x="1559" y="1735"/>
                  </a:lnTo>
                  <a:lnTo>
                    <a:pt x="1602" y="1735"/>
                  </a:lnTo>
                  <a:lnTo>
                    <a:pt x="1602" y="1741"/>
                  </a:lnTo>
                  <a:lnTo>
                    <a:pt x="1638" y="1741"/>
                  </a:lnTo>
                  <a:lnTo>
                    <a:pt x="1638" y="1757"/>
                  </a:lnTo>
                  <a:lnTo>
                    <a:pt x="1711" y="1757"/>
                  </a:lnTo>
                  <a:lnTo>
                    <a:pt x="1711" y="1763"/>
                  </a:lnTo>
                  <a:lnTo>
                    <a:pt x="1755" y="1763"/>
                  </a:lnTo>
                  <a:lnTo>
                    <a:pt x="1755" y="1772"/>
                  </a:lnTo>
                  <a:lnTo>
                    <a:pt x="1792" y="1772"/>
                  </a:lnTo>
                  <a:lnTo>
                    <a:pt x="1792" y="1786"/>
                  </a:lnTo>
                  <a:lnTo>
                    <a:pt x="1829" y="1786"/>
                  </a:lnTo>
                  <a:lnTo>
                    <a:pt x="1829" y="1794"/>
                  </a:lnTo>
                  <a:lnTo>
                    <a:pt x="1870" y="1794"/>
                  </a:lnTo>
                  <a:lnTo>
                    <a:pt x="1870" y="1800"/>
                  </a:lnTo>
                  <a:lnTo>
                    <a:pt x="1907" y="1800"/>
                  </a:lnTo>
                  <a:lnTo>
                    <a:pt x="1907" y="1814"/>
                  </a:lnTo>
                  <a:lnTo>
                    <a:pt x="1944" y="1814"/>
                  </a:lnTo>
                  <a:lnTo>
                    <a:pt x="1944" y="1823"/>
                  </a:lnTo>
                  <a:lnTo>
                    <a:pt x="1988" y="1823"/>
                  </a:lnTo>
                  <a:lnTo>
                    <a:pt x="1988" y="1829"/>
                  </a:lnTo>
                  <a:lnTo>
                    <a:pt x="2025" y="1829"/>
                  </a:lnTo>
                  <a:lnTo>
                    <a:pt x="2025" y="1845"/>
                  </a:lnTo>
                  <a:lnTo>
                    <a:pt x="2053" y="1845"/>
                  </a:lnTo>
                  <a:lnTo>
                    <a:pt x="2053" y="1851"/>
                  </a:lnTo>
                  <a:lnTo>
                    <a:pt x="2105" y="1851"/>
                  </a:lnTo>
                  <a:lnTo>
                    <a:pt x="2105" y="1845"/>
                  </a:lnTo>
                  <a:lnTo>
                    <a:pt x="2112" y="1845"/>
                  </a:lnTo>
                  <a:lnTo>
                    <a:pt x="2112" y="1800"/>
                  </a:lnTo>
                  <a:lnTo>
                    <a:pt x="2120" y="1800"/>
                  </a:lnTo>
                  <a:lnTo>
                    <a:pt x="2120" y="1772"/>
                  </a:lnTo>
                  <a:lnTo>
                    <a:pt x="2125" y="1772"/>
                  </a:lnTo>
                  <a:lnTo>
                    <a:pt x="2125" y="1757"/>
                  </a:lnTo>
                  <a:lnTo>
                    <a:pt x="2142" y="1757"/>
                  </a:lnTo>
                  <a:lnTo>
                    <a:pt x="2142" y="1712"/>
                  </a:lnTo>
                  <a:lnTo>
                    <a:pt x="2148" y="1712"/>
                  </a:lnTo>
                  <a:lnTo>
                    <a:pt x="2148" y="1684"/>
                  </a:lnTo>
                  <a:lnTo>
                    <a:pt x="2162" y="1684"/>
                  </a:lnTo>
                  <a:lnTo>
                    <a:pt x="2162" y="1667"/>
                  </a:lnTo>
                  <a:lnTo>
                    <a:pt x="2170" y="1667"/>
                  </a:lnTo>
                  <a:lnTo>
                    <a:pt x="2170" y="1638"/>
                  </a:lnTo>
                  <a:lnTo>
                    <a:pt x="2179" y="1638"/>
                  </a:lnTo>
                  <a:lnTo>
                    <a:pt x="2179" y="1624"/>
                  </a:lnTo>
                  <a:lnTo>
                    <a:pt x="2184" y="1624"/>
                  </a:lnTo>
                  <a:lnTo>
                    <a:pt x="2184" y="1587"/>
                  </a:lnTo>
                  <a:lnTo>
                    <a:pt x="2199" y="1587"/>
                  </a:lnTo>
                  <a:lnTo>
                    <a:pt x="2199" y="1565"/>
                  </a:lnTo>
                  <a:lnTo>
                    <a:pt x="2207" y="1565"/>
                  </a:lnTo>
                  <a:lnTo>
                    <a:pt x="2207" y="1536"/>
                  </a:lnTo>
                  <a:lnTo>
                    <a:pt x="2221" y="1536"/>
                  </a:lnTo>
                  <a:lnTo>
                    <a:pt x="2221" y="1482"/>
                  </a:lnTo>
                  <a:lnTo>
                    <a:pt x="2235" y="1482"/>
                  </a:lnTo>
                  <a:lnTo>
                    <a:pt x="2235" y="1468"/>
                  </a:lnTo>
                  <a:lnTo>
                    <a:pt x="2243" y="1468"/>
                  </a:lnTo>
                  <a:lnTo>
                    <a:pt x="2243" y="1440"/>
                  </a:lnTo>
                  <a:lnTo>
                    <a:pt x="2251" y="1440"/>
                  </a:lnTo>
                  <a:lnTo>
                    <a:pt x="2251" y="1425"/>
                  </a:lnTo>
                  <a:lnTo>
                    <a:pt x="2257" y="1425"/>
                  </a:lnTo>
                  <a:lnTo>
                    <a:pt x="2257" y="1403"/>
                  </a:lnTo>
                  <a:lnTo>
                    <a:pt x="2271" y="1403"/>
                  </a:lnTo>
                  <a:lnTo>
                    <a:pt x="2271" y="1380"/>
                  </a:lnTo>
                  <a:lnTo>
                    <a:pt x="2280" y="1380"/>
                  </a:lnTo>
                  <a:lnTo>
                    <a:pt x="2280" y="1357"/>
                  </a:lnTo>
                  <a:lnTo>
                    <a:pt x="2286" y="1357"/>
                  </a:lnTo>
                  <a:lnTo>
                    <a:pt x="2286" y="1321"/>
                  </a:lnTo>
                  <a:lnTo>
                    <a:pt x="2302" y="1321"/>
                  </a:lnTo>
                  <a:lnTo>
                    <a:pt x="2302" y="1297"/>
                  </a:lnTo>
                  <a:lnTo>
                    <a:pt x="2308" y="1297"/>
                  </a:lnTo>
                  <a:lnTo>
                    <a:pt x="2308" y="1261"/>
                  </a:lnTo>
                  <a:lnTo>
                    <a:pt x="2316" y="1261"/>
                  </a:lnTo>
                  <a:lnTo>
                    <a:pt x="2316" y="1240"/>
                  </a:lnTo>
                  <a:lnTo>
                    <a:pt x="2323" y="1240"/>
                  </a:lnTo>
                  <a:lnTo>
                    <a:pt x="2323" y="1224"/>
                  </a:lnTo>
                  <a:lnTo>
                    <a:pt x="2338" y="1224"/>
                  </a:lnTo>
                  <a:lnTo>
                    <a:pt x="2338" y="1196"/>
                  </a:lnTo>
                  <a:lnTo>
                    <a:pt x="2345" y="1196"/>
                  </a:lnTo>
                  <a:lnTo>
                    <a:pt x="2345" y="1181"/>
                  </a:lnTo>
                  <a:lnTo>
                    <a:pt x="2353" y="1181"/>
                  </a:lnTo>
                  <a:lnTo>
                    <a:pt x="2353" y="1145"/>
                  </a:lnTo>
                  <a:lnTo>
                    <a:pt x="2358" y="1145"/>
                  </a:lnTo>
                  <a:lnTo>
                    <a:pt x="2358" y="1121"/>
                  </a:lnTo>
                  <a:lnTo>
                    <a:pt x="2367" y="1121"/>
                  </a:lnTo>
                  <a:lnTo>
                    <a:pt x="2367" y="1108"/>
                  </a:lnTo>
                  <a:lnTo>
                    <a:pt x="2375" y="1108"/>
                  </a:lnTo>
                  <a:lnTo>
                    <a:pt x="2375" y="1077"/>
                  </a:lnTo>
                  <a:lnTo>
                    <a:pt x="2381" y="1077"/>
                  </a:lnTo>
                  <a:lnTo>
                    <a:pt x="2381" y="1048"/>
                  </a:lnTo>
                  <a:lnTo>
                    <a:pt x="2395" y="1048"/>
                  </a:lnTo>
                  <a:lnTo>
                    <a:pt x="2395" y="1025"/>
                  </a:lnTo>
                  <a:lnTo>
                    <a:pt x="2403" y="1025"/>
                  </a:lnTo>
                  <a:lnTo>
                    <a:pt x="2403" y="1002"/>
                  </a:lnTo>
                  <a:lnTo>
                    <a:pt x="2417" y="1002"/>
                  </a:lnTo>
                  <a:lnTo>
                    <a:pt x="2417" y="989"/>
                  </a:lnTo>
                  <a:lnTo>
                    <a:pt x="2425" y="989"/>
                  </a:lnTo>
                  <a:lnTo>
                    <a:pt x="2425" y="960"/>
                  </a:lnTo>
                  <a:lnTo>
                    <a:pt x="2432" y="960"/>
                  </a:lnTo>
                  <a:lnTo>
                    <a:pt x="2432" y="929"/>
                  </a:lnTo>
                  <a:lnTo>
                    <a:pt x="2440" y="929"/>
                  </a:lnTo>
                  <a:lnTo>
                    <a:pt x="2440" y="892"/>
                  </a:lnTo>
                  <a:lnTo>
                    <a:pt x="2454" y="892"/>
                  </a:lnTo>
                  <a:lnTo>
                    <a:pt x="2454" y="872"/>
                  </a:lnTo>
                  <a:lnTo>
                    <a:pt x="2462" y="872"/>
                  </a:lnTo>
                  <a:lnTo>
                    <a:pt x="2462" y="841"/>
                  </a:lnTo>
                  <a:lnTo>
                    <a:pt x="2468" y="841"/>
                  </a:lnTo>
                  <a:lnTo>
                    <a:pt x="2468" y="826"/>
                  </a:lnTo>
                  <a:lnTo>
                    <a:pt x="2476" y="826"/>
                  </a:lnTo>
                  <a:lnTo>
                    <a:pt x="2476" y="789"/>
                  </a:lnTo>
                  <a:lnTo>
                    <a:pt x="2484" y="789"/>
                  </a:lnTo>
                  <a:lnTo>
                    <a:pt x="2484" y="767"/>
                  </a:lnTo>
                  <a:lnTo>
                    <a:pt x="2490" y="767"/>
                  </a:lnTo>
                  <a:lnTo>
                    <a:pt x="2490" y="745"/>
                  </a:lnTo>
                  <a:lnTo>
                    <a:pt x="2504" y="745"/>
                  </a:lnTo>
                  <a:lnTo>
                    <a:pt x="2504" y="723"/>
                  </a:lnTo>
                  <a:lnTo>
                    <a:pt x="2512" y="723"/>
                  </a:lnTo>
                  <a:lnTo>
                    <a:pt x="2512" y="693"/>
                  </a:lnTo>
                  <a:lnTo>
                    <a:pt x="2521" y="693"/>
                  </a:lnTo>
                  <a:lnTo>
                    <a:pt x="2521" y="670"/>
                  </a:lnTo>
                  <a:lnTo>
                    <a:pt x="2534" y="670"/>
                  </a:lnTo>
                  <a:lnTo>
                    <a:pt x="2534" y="472"/>
                  </a:lnTo>
                  <a:lnTo>
                    <a:pt x="2462" y="472"/>
                  </a:lnTo>
                  <a:lnTo>
                    <a:pt x="2462" y="457"/>
                  </a:lnTo>
                  <a:lnTo>
                    <a:pt x="2425" y="457"/>
                  </a:lnTo>
                  <a:lnTo>
                    <a:pt x="2425" y="450"/>
                  </a:lnTo>
                  <a:lnTo>
                    <a:pt x="2375" y="450"/>
                  </a:lnTo>
                  <a:lnTo>
                    <a:pt x="2375" y="435"/>
                  </a:lnTo>
                  <a:lnTo>
                    <a:pt x="2302" y="435"/>
                  </a:lnTo>
                  <a:lnTo>
                    <a:pt x="2302" y="421"/>
                  </a:lnTo>
                  <a:lnTo>
                    <a:pt x="2257" y="421"/>
                  </a:lnTo>
                  <a:lnTo>
                    <a:pt x="2257" y="413"/>
                  </a:lnTo>
                  <a:lnTo>
                    <a:pt x="2221" y="413"/>
                  </a:lnTo>
                  <a:lnTo>
                    <a:pt x="2221" y="406"/>
                  </a:lnTo>
                  <a:lnTo>
                    <a:pt x="2179" y="406"/>
                  </a:lnTo>
                  <a:lnTo>
                    <a:pt x="2179" y="391"/>
                  </a:lnTo>
                  <a:lnTo>
                    <a:pt x="2142" y="391"/>
                  </a:lnTo>
                  <a:lnTo>
                    <a:pt x="2142" y="384"/>
                  </a:lnTo>
                  <a:lnTo>
                    <a:pt x="2105" y="384"/>
                  </a:lnTo>
                  <a:lnTo>
                    <a:pt x="2105" y="375"/>
                  </a:lnTo>
                  <a:lnTo>
                    <a:pt x="2053" y="375"/>
                  </a:lnTo>
                  <a:lnTo>
                    <a:pt x="2053" y="369"/>
                  </a:lnTo>
                  <a:lnTo>
                    <a:pt x="2025" y="369"/>
                  </a:lnTo>
                  <a:lnTo>
                    <a:pt x="2025" y="355"/>
                  </a:lnTo>
                  <a:lnTo>
                    <a:pt x="1974" y="355"/>
                  </a:lnTo>
                  <a:lnTo>
                    <a:pt x="1974" y="347"/>
                  </a:lnTo>
                  <a:lnTo>
                    <a:pt x="1938" y="347"/>
                  </a:lnTo>
                  <a:lnTo>
                    <a:pt x="1938" y="338"/>
                  </a:lnTo>
                  <a:lnTo>
                    <a:pt x="1892" y="338"/>
                  </a:lnTo>
                  <a:lnTo>
                    <a:pt x="1892" y="332"/>
                  </a:lnTo>
                  <a:lnTo>
                    <a:pt x="1857" y="332"/>
                  </a:lnTo>
                  <a:lnTo>
                    <a:pt x="1857" y="324"/>
                  </a:lnTo>
                  <a:lnTo>
                    <a:pt x="1814" y="324"/>
                  </a:lnTo>
                  <a:lnTo>
                    <a:pt x="1814" y="318"/>
                  </a:lnTo>
                  <a:lnTo>
                    <a:pt x="1777" y="318"/>
                  </a:lnTo>
                  <a:lnTo>
                    <a:pt x="1777" y="310"/>
                  </a:lnTo>
                  <a:lnTo>
                    <a:pt x="1733" y="310"/>
                  </a:lnTo>
                  <a:lnTo>
                    <a:pt x="1733" y="296"/>
                  </a:lnTo>
                  <a:lnTo>
                    <a:pt x="1696" y="296"/>
                  </a:lnTo>
                  <a:lnTo>
                    <a:pt x="1696" y="287"/>
                  </a:lnTo>
                  <a:lnTo>
                    <a:pt x="1652" y="287"/>
                  </a:lnTo>
                  <a:lnTo>
                    <a:pt x="1652" y="272"/>
                  </a:lnTo>
                  <a:lnTo>
                    <a:pt x="1574" y="272"/>
                  </a:lnTo>
                  <a:lnTo>
                    <a:pt x="1574" y="259"/>
                  </a:lnTo>
                  <a:lnTo>
                    <a:pt x="1537" y="259"/>
                  </a:lnTo>
                  <a:lnTo>
                    <a:pt x="1537" y="250"/>
                  </a:lnTo>
                  <a:lnTo>
                    <a:pt x="1500" y="250"/>
                  </a:lnTo>
                  <a:lnTo>
                    <a:pt x="1500" y="236"/>
                  </a:lnTo>
                  <a:lnTo>
                    <a:pt x="1456" y="236"/>
                  </a:lnTo>
                  <a:lnTo>
                    <a:pt x="1456" y="228"/>
                  </a:lnTo>
                  <a:lnTo>
                    <a:pt x="1419" y="228"/>
                  </a:lnTo>
                  <a:lnTo>
                    <a:pt x="1419" y="222"/>
                  </a:lnTo>
                  <a:lnTo>
                    <a:pt x="1369" y="222"/>
                  </a:lnTo>
                  <a:lnTo>
                    <a:pt x="1369" y="213"/>
                  </a:lnTo>
                  <a:lnTo>
                    <a:pt x="1341" y="213"/>
                  </a:lnTo>
                  <a:lnTo>
                    <a:pt x="1341" y="208"/>
                  </a:lnTo>
                  <a:lnTo>
                    <a:pt x="1287" y="208"/>
                  </a:lnTo>
                  <a:lnTo>
                    <a:pt x="1287" y="199"/>
                  </a:lnTo>
                  <a:lnTo>
                    <a:pt x="1252" y="199"/>
                  </a:lnTo>
                  <a:lnTo>
                    <a:pt x="1252" y="184"/>
                  </a:lnTo>
                  <a:lnTo>
                    <a:pt x="1209" y="184"/>
                  </a:lnTo>
                  <a:lnTo>
                    <a:pt x="1209" y="177"/>
                  </a:lnTo>
                  <a:lnTo>
                    <a:pt x="1172" y="177"/>
                  </a:lnTo>
                  <a:lnTo>
                    <a:pt x="1172" y="171"/>
                  </a:lnTo>
                  <a:lnTo>
                    <a:pt x="1128" y="171"/>
                  </a:lnTo>
                  <a:lnTo>
                    <a:pt x="1128" y="154"/>
                  </a:lnTo>
                  <a:lnTo>
                    <a:pt x="1091" y="154"/>
                  </a:lnTo>
                  <a:lnTo>
                    <a:pt x="1091" y="148"/>
                  </a:lnTo>
                  <a:lnTo>
                    <a:pt x="1049" y="148"/>
                  </a:lnTo>
                  <a:lnTo>
                    <a:pt x="1049" y="140"/>
                  </a:lnTo>
                  <a:lnTo>
                    <a:pt x="1012" y="140"/>
                  </a:lnTo>
                  <a:lnTo>
                    <a:pt x="1012" y="133"/>
                  </a:lnTo>
                  <a:lnTo>
                    <a:pt x="967" y="133"/>
                  </a:lnTo>
                  <a:lnTo>
                    <a:pt x="967" y="118"/>
                  </a:lnTo>
                  <a:lnTo>
                    <a:pt x="932" y="118"/>
                  </a:lnTo>
                  <a:lnTo>
                    <a:pt x="932" y="111"/>
                  </a:lnTo>
                  <a:lnTo>
                    <a:pt x="852" y="111"/>
                  </a:lnTo>
                  <a:lnTo>
                    <a:pt x="852" y="96"/>
                  </a:lnTo>
                  <a:lnTo>
                    <a:pt x="800" y="96"/>
                  </a:lnTo>
                  <a:lnTo>
                    <a:pt x="800" y="89"/>
                  </a:lnTo>
                  <a:lnTo>
                    <a:pt x="771" y="89"/>
                  </a:lnTo>
                  <a:lnTo>
                    <a:pt x="771" y="80"/>
                  </a:lnTo>
                  <a:lnTo>
                    <a:pt x="721" y="80"/>
                  </a:lnTo>
                  <a:lnTo>
                    <a:pt x="721" y="66"/>
                  </a:lnTo>
                  <a:lnTo>
                    <a:pt x="690" y="66"/>
                  </a:lnTo>
                  <a:lnTo>
                    <a:pt x="690" y="59"/>
                  </a:lnTo>
                  <a:lnTo>
                    <a:pt x="640" y="59"/>
                  </a:lnTo>
                  <a:lnTo>
                    <a:pt x="640" y="52"/>
                  </a:lnTo>
                  <a:lnTo>
                    <a:pt x="603" y="52"/>
                  </a:lnTo>
                  <a:lnTo>
                    <a:pt x="603" y="37"/>
                  </a:lnTo>
                  <a:lnTo>
                    <a:pt x="560" y="37"/>
                  </a:lnTo>
                  <a:lnTo>
                    <a:pt x="560" y="28"/>
                  </a:lnTo>
                  <a:lnTo>
                    <a:pt x="525" y="28"/>
                  </a:lnTo>
                  <a:lnTo>
                    <a:pt x="525" y="23"/>
                  </a:lnTo>
                  <a:lnTo>
                    <a:pt x="488" y="23"/>
                  </a:lnTo>
                  <a:lnTo>
                    <a:pt x="488" y="15"/>
                  </a:lnTo>
                  <a:lnTo>
                    <a:pt x="443" y="15"/>
                  </a:lnTo>
                  <a:lnTo>
                    <a:pt x="443" y="0"/>
                  </a:lnTo>
                  <a:lnTo>
                    <a:pt x="407" y="0"/>
                  </a:lnTo>
                  <a:close/>
                </a:path>
              </a:pathLst>
            </a:custGeom>
            <a:solidFill>
              <a:srgbClr val="0202E5"/>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46" name="Freeform 779"/>
            <p:cNvSpPr/>
            <p:nvPr/>
          </p:nvSpPr>
          <p:spPr bwMode="auto">
            <a:xfrm>
              <a:off x="3898" y="1907"/>
              <a:ext cx="240" cy="142"/>
            </a:xfrm>
            <a:custGeom>
              <a:avLst/>
              <a:gdLst>
                <a:gd name="T0" fmla="*/ 0 w 2405"/>
                <a:gd name="T1" fmla="*/ 0 h 1851"/>
                <a:gd name="T2" fmla="*/ 0 w 2405"/>
                <a:gd name="T3" fmla="*/ 0 h 1851"/>
                <a:gd name="T4" fmla="*/ 0 w 2405"/>
                <a:gd name="T5" fmla="*/ 0 h 1851"/>
                <a:gd name="T6" fmla="*/ 0 w 2405"/>
                <a:gd name="T7" fmla="*/ 0 h 1851"/>
                <a:gd name="T8" fmla="*/ 0 w 2405"/>
                <a:gd name="T9" fmla="*/ 0 h 1851"/>
                <a:gd name="T10" fmla="*/ 0 w 2405"/>
                <a:gd name="T11" fmla="*/ 0 h 1851"/>
                <a:gd name="T12" fmla="*/ 0 w 2405"/>
                <a:gd name="T13" fmla="*/ 0 h 1851"/>
                <a:gd name="T14" fmla="*/ 0 w 2405"/>
                <a:gd name="T15" fmla="*/ 0 h 1851"/>
                <a:gd name="T16" fmla="*/ 0 w 2405"/>
                <a:gd name="T17" fmla="*/ 0 h 1851"/>
                <a:gd name="T18" fmla="*/ 0 w 2405"/>
                <a:gd name="T19" fmla="*/ 0 h 1851"/>
                <a:gd name="T20" fmla="*/ 0 w 2405"/>
                <a:gd name="T21" fmla="*/ 0 h 1851"/>
                <a:gd name="T22" fmla="*/ 0 w 2405"/>
                <a:gd name="T23" fmla="*/ 0 h 1851"/>
                <a:gd name="T24" fmla="*/ 0 w 2405"/>
                <a:gd name="T25" fmla="*/ 0 h 1851"/>
                <a:gd name="T26" fmla="*/ 0 w 2405"/>
                <a:gd name="T27" fmla="*/ 0 h 1851"/>
                <a:gd name="T28" fmla="*/ 0 w 2405"/>
                <a:gd name="T29" fmla="*/ 0 h 1851"/>
                <a:gd name="T30" fmla="*/ 0 w 2405"/>
                <a:gd name="T31" fmla="*/ 0 h 1851"/>
                <a:gd name="T32" fmla="*/ 0 w 2405"/>
                <a:gd name="T33" fmla="*/ 0 h 1851"/>
                <a:gd name="T34" fmla="*/ 0 w 2405"/>
                <a:gd name="T35" fmla="*/ 0 h 1851"/>
                <a:gd name="T36" fmla="*/ 0 w 2405"/>
                <a:gd name="T37" fmla="*/ 0 h 1851"/>
                <a:gd name="T38" fmla="*/ 0 w 2405"/>
                <a:gd name="T39" fmla="*/ 0 h 1851"/>
                <a:gd name="T40" fmla="*/ 0 w 2405"/>
                <a:gd name="T41" fmla="*/ 0 h 1851"/>
                <a:gd name="T42" fmla="*/ 0 w 2405"/>
                <a:gd name="T43" fmla="*/ 0 h 1851"/>
                <a:gd name="T44" fmla="*/ 0 w 2405"/>
                <a:gd name="T45" fmla="*/ 0 h 1851"/>
                <a:gd name="T46" fmla="*/ 0 w 2405"/>
                <a:gd name="T47" fmla="*/ 0 h 1851"/>
                <a:gd name="T48" fmla="*/ 0 w 2405"/>
                <a:gd name="T49" fmla="*/ 0 h 1851"/>
                <a:gd name="T50" fmla="*/ 0 w 2405"/>
                <a:gd name="T51" fmla="*/ 0 h 1851"/>
                <a:gd name="T52" fmla="*/ 0 w 2405"/>
                <a:gd name="T53" fmla="*/ 0 h 1851"/>
                <a:gd name="T54" fmla="*/ 0 w 2405"/>
                <a:gd name="T55" fmla="*/ 0 h 1851"/>
                <a:gd name="T56" fmla="*/ 0 w 2405"/>
                <a:gd name="T57" fmla="*/ 0 h 1851"/>
                <a:gd name="T58" fmla="*/ 0 w 2405"/>
                <a:gd name="T59" fmla="*/ 0 h 1851"/>
                <a:gd name="T60" fmla="*/ 0 w 2405"/>
                <a:gd name="T61" fmla="*/ 0 h 1851"/>
                <a:gd name="T62" fmla="*/ 0 w 2405"/>
                <a:gd name="T63" fmla="*/ 0 h 1851"/>
                <a:gd name="T64" fmla="*/ 0 w 2405"/>
                <a:gd name="T65" fmla="*/ 0 h 1851"/>
                <a:gd name="T66" fmla="*/ 0 w 2405"/>
                <a:gd name="T67" fmla="*/ 0 h 1851"/>
                <a:gd name="T68" fmla="*/ 0 w 2405"/>
                <a:gd name="T69" fmla="*/ 0 h 1851"/>
                <a:gd name="T70" fmla="*/ 0 w 2405"/>
                <a:gd name="T71" fmla="*/ 0 h 1851"/>
                <a:gd name="T72" fmla="*/ 0 w 2405"/>
                <a:gd name="T73" fmla="*/ 0 h 1851"/>
                <a:gd name="T74" fmla="*/ 0 w 2405"/>
                <a:gd name="T75" fmla="*/ 0 h 1851"/>
                <a:gd name="T76" fmla="*/ 0 w 2405"/>
                <a:gd name="T77" fmla="*/ 0 h 1851"/>
                <a:gd name="T78" fmla="*/ 0 w 2405"/>
                <a:gd name="T79" fmla="*/ 0 h 1851"/>
                <a:gd name="T80" fmla="*/ 0 w 2405"/>
                <a:gd name="T81" fmla="*/ 0 h 1851"/>
                <a:gd name="T82" fmla="*/ 0 w 2405"/>
                <a:gd name="T83" fmla="*/ 0 h 1851"/>
                <a:gd name="T84" fmla="*/ 0 w 2405"/>
                <a:gd name="T85" fmla="*/ 0 h 1851"/>
                <a:gd name="T86" fmla="*/ 0 w 2405"/>
                <a:gd name="T87" fmla="*/ 0 h 1851"/>
                <a:gd name="T88" fmla="*/ 0 w 2405"/>
                <a:gd name="T89" fmla="*/ 0 h 1851"/>
                <a:gd name="T90" fmla="*/ 0 w 2405"/>
                <a:gd name="T91" fmla="*/ 0 h 1851"/>
                <a:gd name="T92" fmla="*/ 0 w 2405"/>
                <a:gd name="T93" fmla="*/ 0 h 1851"/>
                <a:gd name="T94" fmla="*/ 0 w 2405"/>
                <a:gd name="T95" fmla="*/ 0 h 1851"/>
                <a:gd name="T96" fmla="*/ 0 w 2405"/>
                <a:gd name="T97" fmla="*/ 0 h 1851"/>
                <a:gd name="T98" fmla="*/ 0 w 2405"/>
                <a:gd name="T99" fmla="*/ 0 h 1851"/>
                <a:gd name="T100" fmla="*/ 0 w 2405"/>
                <a:gd name="T101" fmla="*/ 0 h 1851"/>
                <a:gd name="T102" fmla="*/ 0 w 2405"/>
                <a:gd name="T103" fmla="*/ 0 h 1851"/>
                <a:gd name="T104" fmla="*/ 0 w 2405"/>
                <a:gd name="T105" fmla="*/ 0 h 1851"/>
                <a:gd name="T106" fmla="*/ 0 w 2405"/>
                <a:gd name="T107" fmla="*/ 0 h 1851"/>
                <a:gd name="T108" fmla="*/ 0 w 2405"/>
                <a:gd name="T109" fmla="*/ 0 h 1851"/>
                <a:gd name="T110" fmla="*/ 0 w 2405"/>
                <a:gd name="T111" fmla="*/ 0 h 185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5"/>
                <a:gd name="T169" fmla="*/ 0 h 1851"/>
                <a:gd name="T170" fmla="*/ 2405 w 2405"/>
                <a:gd name="T171" fmla="*/ 1851 h 185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5" h="1851">
                  <a:moveTo>
                    <a:pt x="350" y="0"/>
                  </a:moveTo>
                  <a:lnTo>
                    <a:pt x="350" y="28"/>
                  </a:lnTo>
                  <a:lnTo>
                    <a:pt x="342" y="28"/>
                  </a:lnTo>
                  <a:lnTo>
                    <a:pt x="342" y="59"/>
                  </a:lnTo>
                  <a:lnTo>
                    <a:pt x="336" y="59"/>
                  </a:lnTo>
                  <a:lnTo>
                    <a:pt x="336" y="89"/>
                  </a:lnTo>
                  <a:lnTo>
                    <a:pt x="327" y="89"/>
                  </a:lnTo>
                  <a:lnTo>
                    <a:pt x="327" y="111"/>
                  </a:lnTo>
                  <a:lnTo>
                    <a:pt x="314" y="111"/>
                  </a:lnTo>
                  <a:lnTo>
                    <a:pt x="314" y="133"/>
                  </a:lnTo>
                  <a:lnTo>
                    <a:pt x="305" y="133"/>
                  </a:lnTo>
                  <a:lnTo>
                    <a:pt x="305" y="184"/>
                  </a:lnTo>
                  <a:lnTo>
                    <a:pt x="292" y="184"/>
                  </a:lnTo>
                  <a:lnTo>
                    <a:pt x="292" y="208"/>
                  </a:lnTo>
                  <a:lnTo>
                    <a:pt x="285" y="208"/>
                  </a:lnTo>
                  <a:lnTo>
                    <a:pt x="285" y="228"/>
                  </a:lnTo>
                  <a:lnTo>
                    <a:pt x="268" y="228"/>
                  </a:lnTo>
                  <a:lnTo>
                    <a:pt x="268" y="272"/>
                  </a:lnTo>
                  <a:lnTo>
                    <a:pt x="255" y="272"/>
                  </a:lnTo>
                  <a:lnTo>
                    <a:pt x="255" y="310"/>
                  </a:lnTo>
                  <a:lnTo>
                    <a:pt x="249" y="310"/>
                  </a:lnTo>
                  <a:lnTo>
                    <a:pt x="249" y="332"/>
                  </a:lnTo>
                  <a:lnTo>
                    <a:pt x="233" y="332"/>
                  </a:lnTo>
                  <a:lnTo>
                    <a:pt x="233" y="375"/>
                  </a:lnTo>
                  <a:lnTo>
                    <a:pt x="218" y="375"/>
                  </a:lnTo>
                  <a:lnTo>
                    <a:pt x="218" y="406"/>
                  </a:lnTo>
                  <a:lnTo>
                    <a:pt x="212" y="406"/>
                  </a:lnTo>
                  <a:lnTo>
                    <a:pt x="212" y="435"/>
                  </a:lnTo>
                  <a:lnTo>
                    <a:pt x="196" y="435"/>
                  </a:lnTo>
                  <a:lnTo>
                    <a:pt x="196" y="472"/>
                  </a:lnTo>
                  <a:lnTo>
                    <a:pt x="181" y="472"/>
                  </a:lnTo>
                  <a:lnTo>
                    <a:pt x="181" y="509"/>
                  </a:lnTo>
                  <a:lnTo>
                    <a:pt x="176" y="509"/>
                  </a:lnTo>
                  <a:lnTo>
                    <a:pt x="176" y="531"/>
                  </a:lnTo>
                  <a:lnTo>
                    <a:pt x="168" y="531"/>
                  </a:lnTo>
                  <a:lnTo>
                    <a:pt x="168" y="545"/>
                  </a:lnTo>
                  <a:lnTo>
                    <a:pt x="153" y="545"/>
                  </a:lnTo>
                  <a:lnTo>
                    <a:pt x="153" y="576"/>
                  </a:lnTo>
                  <a:lnTo>
                    <a:pt x="146" y="576"/>
                  </a:lnTo>
                  <a:lnTo>
                    <a:pt x="146" y="605"/>
                  </a:lnTo>
                  <a:lnTo>
                    <a:pt x="139" y="605"/>
                  </a:lnTo>
                  <a:lnTo>
                    <a:pt x="139" y="628"/>
                  </a:lnTo>
                  <a:lnTo>
                    <a:pt x="131" y="628"/>
                  </a:lnTo>
                  <a:lnTo>
                    <a:pt x="131" y="650"/>
                  </a:lnTo>
                  <a:lnTo>
                    <a:pt x="117" y="650"/>
                  </a:lnTo>
                  <a:lnTo>
                    <a:pt x="117" y="670"/>
                  </a:lnTo>
                  <a:lnTo>
                    <a:pt x="109" y="670"/>
                  </a:lnTo>
                  <a:lnTo>
                    <a:pt x="109" y="708"/>
                  </a:lnTo>
                  <a:lnTo>
                    <a:pt x="103" y="708"/>
                  </a:lnTo>
                  <a:lnTo>
                    <a:pt x="103" y="723"/>
                  </a:lnTo>
                  <a:lnTo>
                    <a:pt x="94" y="723"/>
                  </a:lnTo>
                  <a:lnTo>
                    <a:pt x="94" y="753"/>
                  </a:lnTo>
                  <a:lnTo>
                    <a:pt x="81" y="753"/>
                  </a:lnTo>
                  <a:lnTo>
                    <a:pt x="81" y="804"/>
                  </a:lnTo>
                  <a:lnTo>
                    <a:pt x="72" y="804"/>
                  </a:lnTo>
                  <a:lnTo>
                    <a:pt x="72" y="826"/>
                  </a:lnTo>
                  <a:lnTo>
                    <a:pt x="59" y="826"/>
                  </a:lnTo>
                  <a:lnTo>
                    <a:pt x="59" y="849"/>
                  </a:lnTo>
                  <a:lnTo>
                    <a:pt x="52" y="849"/>
                  </a:lnTo>
                  <a:lnTo>
                    <a:pt x="52" y="872"/>
                  </a:lnTo>
                  <a:lnTo>
                    <a:pt x="36" y="872"/>
                  </a:lnTo>
                  <a:lnTo>
                    <a:pt x="36" y="892"/>
                  </a:lnTo>
                  <a:lnTo>
                    <a:pt x="30" y="892"/>
                  </a:lnTo>
                  <a:lnTo>
                    <a:pt x="30" y="923"/>
                  </a:lnTo>
                  <a:lnTo>
                    <a:pt x="22" y="923"/>
                  </a:lnTo>
                  <a:lnTo>
                    <a:pt x="22" y="952"/>
                  </a:lnTo>
                  <a:lnTo>
                    <a:pt x="16" y="952"/>
                  </a:lnTo>
                  <a:lnTo>
                    <a:pt x="16" y="982"/>
                  </a:lnTo>
                  <a:lnTo>
                    <a:pt x="0" y="982"/>
                  </a:lnTo>
                  <a:lnTo>
                    <a:pt x="0" y="1365"/>
                  </a:lnTo>
                  <a:lnTo>
                    <a:pt x="22" y="1365"/>
                  </a:lnTo>
                  <a:lnTo>
                    <a:pt x="22" y="1380"/>
                  </a:lnTo>
                  <a:lnTo>
                    <a:pt x="72" y="1380"/>
                  </a:lnTo>
                  <a:lnTo>
                    <a:pt x="72" y="1388"/>
                  </a:lnTo>
                  <a:lnTo>
                    <a:pt x="103" y="1388"/>
                  </a:lnTo>
                  <a:lnTo>
                    <a:pt x="103" y="1403"/>
                  </a:lnTo>
                  <a:lnTo>
                    <a:pt x="176" y="1403"/>
                  </a:lnTo>
                  <a:lnTo>
                    <a:pt x="176" y="1417"/>
                  </a:lnTo>
                  <a:lnTo>
                    <a:pt x="218" y="1417"/>
                  </a:lnTo>
                  <a:lnTo>
                    <a:pt x="218" y="1425"/>
                  </a:lnTo>
                  <a:lnTo>
                    <a:pt x="255" y="1425"/>
                  </a:lnTo>
                  <a:lnTo>
                    <a:pt x="255" y="1431"/>
                  </a:lnTo>
                  <a:lnTo>
                    <a:pt x="292" y="1431"/>
                  </a:lnTo>
                  <a:lnTo>
                    <a:pt x="292" y="1440"/>
                  </a:lnTo>
                  <a:lnTo>
                    <a:pt x="327" y="1440"/>
                  </a:lnTo>
                  <a:lnTo>
                    <a:pt x="327" y="1446"/>
                  </a:lnTo>
                  <a:lnTo>
                    <a:pt x="364" y="1446"/>
                  </a:lnTo>
                  <a:lnTo>
                    <a:pt x="364" y="1462"/>
                  </a:lnTo>
                  <a:lnTo>
                    <a:pt x="409" y="1462"/>
                  </a:lnTo>
                  <a:lnTo>
                    <a:pt x="409" y="1468"/>
                  </a:lnTo>
                  <a:lnTo>
                    <a:pt x="445" y="1468"/>
                  </a:lnTo>
                  <a:lnTo>
                    <a:pt x="445" y="1477"/>
                  </a:lnTo>
                  <a:lnTo>
                    <a:pt x="481" y="1477"/>
                  </a:lnTo>
                  <a:lnTo>
                    <a:pt x="481" y="1482"/>
                  </a:lnTo>
                  <a:lnTo>
                    <a:pt x="518" y="1482"/>
                  </a:lnTo>
                  <a:lnTo>
                    <a:pt x="518" y="1499"/>
                  </a:lnTo>
                  <a:lnTo>
                    <a:pt x="560" y="1499"/>
                  </a:lnTo>
                  <a:lnTo>
                    <a:pt x="560" y="1505"/>
                  </a:lnTo>
                  <a:lnTo>
                    <a:pt x="597" y="1505"/>
                  </a:lnTo>
                  <a:lnTo>
                    <a:pt x="597" y="1513"/>
                  </a:lnTo>
                  <a:lnTo>
                    <a:pt x="633" y="1513"/>
                  </a:lnTo>
                  <a:lnTo>
                    <a:pt x="633" y="1519"/>
                  </a:lnTo>
                  <a:lnTo>
                    <a:pt x="664" y="1519"/>
                  </a:lnTo>
                  <a:lnTo>
                    <a:pt x="664" y="1536"/>
                  </a:lnTo>
                  <a:lnTo>
                    <a:pt x="743" y="1536"/>
                  </a:lnTo>
                  <a:lnTo>
                    <a:pt x="743" y="1550"/>
                  </a:lnTo>
                  <a:lnTo>
                    <a:pt x="779" y="1550"/>
                  </a:lnTo>
                  <a:lnTo>
                    <a:pt x="779" y="1556"/>
                  </a:lnTo>
                  <a:lnTo>
                    <a:pt x="816" y="1556"/>
                  </a:lnTo>
                  <a:lnTo>
                    <a:pt x="816" y="1565"/>
                  </a:lnTo>
                  <a:lnTo>
                    <a:pt x="860" y="1565"/>
                  </a:lnTo>
                  <a:lnTo>
                    <a:pt x="860" y="1579"/>
                  </a:lnTo>
                  <a:lnTo>
                    <a:pt x="905" y="1579"/>
                  </a:lnTo>
                  <a:lnTo>
                    <a:pt x="905" y="1587"/>
                  </a:lnTo>
                  <a:lnTo>
                    <a:pt x="941" y="1587"/>
                  </a:lnTo>
                  <a:lnTo>
                    <a:pt x="941" y="1594"/>
                  </a:lnTo>
                  <a:lnTo>
                    <a:pt x="978" y="1594"/>
                  </a:lnTo>
                  <a:lnTo>
                    <a:pt x="978" y="1601"/>
                  </a:lnTo>
                  <a:lnTo>
                    <a:pt x="1014" y="1601"/>
                  </a:lnTo>
                  <a:lnTo>
                    <a:pt x="1014" y="1616"/>
                  </a:lnTo>
                  <a:lnTo>
                    <a:pt x="1056" y="1616"/>
                  </a:lnTo>
                  <a:lnTo>
                    <a:pt x="1056" y="1624"/>
                  </a:lnTo>
                  <a:lnTo>
                    <a:pt x="1093" y="1624"/>
                  </a:lnTo>
                  <a:lnTo>
                    <a:pt x="1093" y="1638"/>
                  </a:lnTo>
                  <a:lnTo>
                    <a:pt x="1166" y="1638"/>
                  </a:lnTo>
                  <a:lnTo>
                    <a:pt x="1166" y="1647"/>
                  </a:lnTo>
                  <a:lnTo>
                    <a:pt x="1195" y="1647"/>
                  </a:lnTo>
                  <a:lnTo>
                    <a:pt x="1195" y="1653"/>
                  </a:lnTo>
                  <a:lnTo>
                    <a:pt x="1247" y="1653"/>
                  </a:lnTo>
                  <a:lnTo>
                    <a:pt x="1247" y="1667"/>
                  </a:lnTo>
                  <a:lnTo>
                    <a:pt x="1284" y="1667"/>
                  </a:lnTo>
                  <a:lnTo>
                    <a:pt x="1284" y="1675"/>
                  </a:lnTo>
                  <a:lnTo>
                    <a:pt x="1312" y="1675"/>
                  </a:lnTo>
                  <a:lnTo>
                    <a:pt x="1312" y="1684"/>
                  </a:lnTo>
                  <a:lnTo>
                    <a:pt x="1348" y="1684"/>
                  </a:lnTo>
                  <a:lnTo>
                    <a:pt x="1348" y="1698"/>
                  </a:lnTo>
                  <a:lnTo>
                    <a:pt x="1399" y="1698"/>
                  </a:lnTo>
                  <a:lnTo>
                    <a:pt x="1399" y="1704"/>
                  </a:lnTo>
                  <a:lnTo>
                    <a:pt x="1430" y="1704"/>
                  </a:lnTo>
                  <a:lnTo>
                    <a:pt x="1430" y="1712"/>
                  </a:lnTo>
                  <a:lnTo>
                    <a:pt x="1465" y="1712"/>
                  </a:lnTo>
                  <a:lnTo>
                    <a:pt x="1465" y="1720"/>
                  </a:lnTo>
                  <a:lnTo>
                    <a:pt x="1502" y="1720"/>
                  </a:lnTo>
                  <a:lnTo>
                    <a:pt x="1502" y="1735"/>
                  </a:lnTo>
                  <a:lnTo>
                    <a:pt x="1545" y="1735"/>
                  </a:lnTo>
                  <a:lnTo>
                    <a:pt x="1545" y="1741"/>
                  </a:lnTo>
                  <a:lnTo>
                    <a:pt x="1581" y="1741"/>
                  </a:lnTo>
                  <a:lnTo>
                    <a:pt x="1581" y="1757"/>
                  </a:lnTo>
                  <a:lnTo>
                    <a:pt x="1654" y="1757"/>
                  </a:lnTo>
                  <a:lnTo>
                    <a:pt x="1654" y="1763"/>
                  </a:lnTo>
                  <a:lnTo>
                    <a:pt x="1698" y="1763"/>
                  </a:lnTo>
                  <a:lnTo>
                    <a:pt x="1698" y="1772"/>
                  </a:lnTo>
                  <a:lnTo>
                    <a:pt x="1735" y="1772"/>
                  </a:lnTo>
                  <a:lnTo>
                    <a:pt x="1735" y="1786"/>
                  </a:lnTo>
                  <a:lnTo>
                    <a:pt x="1772" y="1786"/>
                  </a:lnTo>
                  <a:lnTo>
                    <a:pt x="1772" y="1794"/>
                  </a:lnTo>
                  <a:lnTo>
                    <a:pt x="1813" y="1794"/>
                  </a:lnTo>
                  <a:lnTo>
                    <a:pt x="1813" y="1800"/>
                  </a:lnTo>
                  <a:lnTo>
                    <a:pt x="1850" y="1800"/>
                  </a:lnTo>
                  <a:lnTo>
                    <a:pt x="1850" y="1814"/>
                  </a:lnTo>
                  <a:lnTo>
                    <a:pt x="1887" y="1814"/>
                  </a:lnTo>
                  <a:lnTo>
                    <a:pt x="1887" y="1823"/>
                  </a:lnTo>
                  <a:lnTo>
                    <a:pt x="1931" y="1823"/>
                  </a:lnTo>
                  <a:lnTo>
                    <a:pt x="1931" y="1829"/>
                  </a:lnTo>
                  <a:lnTo>
                    <a:pt x="1968" y="1829"/>
                  </a:lnTo>
                  <a:lnTo>
                    <a:pt x="1968" y="1845"/>
                  </a:lnTo>
                  <a:lnTo>
                    <a:pt x="1996" y="1845"/>
                  </a:lnTo>
                  <a:lnTo>
                    <a:pt x="1996" y="1851"/>
                  </a:lnTo>
                  <a:lnTo>
                    <a:pt x="2048" y="1851"/>
                  </a:lnTo>
                  <a:lnTo>
                    <a:pt x="2048" y="1845"/>
                  </a:lnTo>
                  <a:lnTo>
                    <a:pt x="2055" y="1845"/>
                  </a:lnTo>
                  <a:lnTo>
                    <a:pt x="2055" y="1800"/>
                  </a:lnTo>
                  <a:lnTo>
                    <a:pt x="2063" y="1800"/>
                  </a:lnTo>
                  <a:lnTo>
                    <a:pt x="2063" y="1772"/>
                  </a:lnTo>
                  <a:lnTo>
                    <a:pt x="2068" y="1772"/>
                  </a:lnTo>
                  <a:lnTo>
                    <a:pt x="2068" y="1757"/>
                  </a:lnTo>
                  <a:lnTo>
                    <a:pt x="2085" y="1757"/>
                  </a:lnTo>
                  <a:lnTo>
                    <a:pt x="2085" y="1712"/>
                  </a:lnTo>
                  <a:lnTo>
                    <a:pt x="2091" y="1712"/>
                  </a:lnTo>
                  <a:lnTo>
                    <a:pt x="2091" y="1684"/>
                  </a:lnTo>
                  <a:lnTo>
                    <a:pt x="2105" y="1684"/>
                  </a:lnTo>
                  <a:lnTo>
                    <a:pt x="2105" y="1667"/>
                  </a:lnTo>
                  <a:lnTo>
                    <a:pt x="2113" y="1667"/>
                  </a:lnTo>
                  <a:lnTo>
                    <a:pt x="2113" y="1638"/>
                  </a:lnTo>
                  <a:lnTo>
                    <a:pt x="2122" y="1638"/>
                  </a:lnTo>
                  <a:lnTo>
                    <a:pt x="2122" y="1624"/>
                  </a:lnTo>
                  <a:lnTo>
                    <a:pt x="2127" y="1624"/>
                  </a:lnTo>
                  <a:lnTo>
                    <a:pt x="2127" y="1587"/>
                  </a:lnTo>
                  <a:lnTo>
                    <a:pt x="2142" y="1587"/>
                  </a:lnTo>
                  <a:lnTo>
                    <a:pt x="2142" y="1565"/>
                  </a:lnTo>
                  <a:lnTo>
                    <a:pt x="2150" y="1565"/>
                  </a:lnTo>
                  <a:lnTo>
                    <a:pt x="2150" y="1536"/>
                  </a:lnTo>
                  <a:lnTo>
                    <a:pt x="2164" y="1536"/>
                  </a:lnTo>
                  <a:lnTo>
                    <a:pt x="2164" y="1482"/>
                  </a:lnTo>
                  <a:lnTo>
                    <a:pt x="2178" y="1482"/>
                  </a:lnTo>
                  <a:lnTo>
                    <a:pt x="2178" y="1468"/>
                  </a:lnTo>
                  <a:lnTo>
                    <a:pt x="2186" y="1468"/>
                  </a:lnTo>
                  <a:lnTo>
                    <a:pt x="2186" y="1440"/>
                  </a:lnTo>
                  <a:lnTo>
                    <a:pt x="2194" y="1440"/>
                  </a:lnTo>
                  <a:lnTo>
                    <a:pt x="2194" y="1425"/>
                  </a:lnTo>
                  <a:lnTo>
                    <a:pt x="2200" y="1425"/>
                  </a:lnTo>
                  <a:lnTo>
                    <a:pt x="2200" y="1403"/>
                  </a:lnTo>
                  <a:lnTo>
                    <a:pt x="2214" y="1403"/>
                  </a:lnTo>
                  <a:lnTo>
                    <a:pt x="2214" y="1380"/>
                  </a:lnTo>
                  <a:lnTo>
                    <a:pt x="2223" y="1380"/>
                  </a:lnTo>
                  <a:lnTo>
                    <a:pt x="2223" y="1357"/>
                  </a:lnTo>
                  <a:lnTo>
                    <a:pt x="2229" y="1357"/>
                  </a:lnTo>
                  <a:lnTo>
                    <a:pt x="2229" y="1321"/>
                  </a:lnTo>
                  <a:lnTo>
                    <a:pt x="2245" y="1321"/>
                  </a:lnTo>
                  <a:lnTo>
                    <a:pt x="2245" y="1297"/>
                  </a:lnTo>
                  <a:lnTo>
                    <a:pt x="2251" y="1297"/>
                  </a:lnTo>
                  <a:lnTo>
                    <a:pt x="2251" y="1261"/>
                  </a:lnTo>
                  <a:lnTo>
                    <a:pt x="2259" y="1261"/>
                  </a:lnTo>
                  <a:lnTo>
                    <a:pt x="2259" y="1240"/>
                  </a:lnTo>
                  <a:lnTo>
                    <a:pt x="2266" y="1240"/>
                  </a:lnTo>
                  <a:lnTo>
                    <a:pt x="2266" y="1224"/>
                  </a:lnTo>
                  <a:lnTo>
                    <a:pt x="2281" y="1224"/>
                  </a:lnTo>
                  <a:lnTo>
                    <a:pt x="2281" y="1196"/>
                  </a:lnTo>
                  <a:lnTo>
                    <a:pt x="2288" y="1196"/>
                  </a:lnTo>
                  <a:lnTo>
                    <a:pt x="2288" y="1181"/>
                  </a:lnTo>
                  <a:lnTo>
                    <a:pt x="2296" y="1181"/>
                  </a:lnTo>
                  <a:lnTo>
                    <a:pt x="2296" y="1145"/>
                  </a:lnTo>
                  <a:lnTo>
                    <a:pt x="2301" y="1145"/>
                  </a:lnTo>
                  <a:lnTo>
                    <a:pt x="2301" y="1121"/>
                  </a:lnTo>
                  <a:lnTo>
                    <a:pt x="2310" y="1121"/>
                  </a:lnTo>
                  <a:lnTo>
                    <a:pt x="2310" y="1108"/>
                  </a:lnTo>
                  <a:lnTo>
                    <a:pt x="2318" y="1108"/>
                  </a:lnTo>
                  <a:lnTo>
                    <a:pt x="2318" y="1077"/>
                  </a:lnTo>
                  <a:lnTo>
                    <a:pt x="2324" y="1077"/>
                  </a:lnTo>
                  <a:lnTo>
                    <a:pt x="2324" y="1048"/>
                  </a:lnTo>
                  <a:lnTo>
                    <a:pt x="2338" y="1048"/>
                  </a:lnTo>
                  <a:lnTo>
                    <a:pt x="2338" y="1025"/>
                  </a:lnTo>
                  <a:lnTo>
                    <a:pt x="2346" y="1025"/>
                  </a:lnTo>
                  <a:lnTo>
                    <a:pt x="2346" y="1002"/>
                  </a:lnTo>
                  <a:lnTo>
                    <a:pt x="2360" y="1002"/>
                  </a:lnTo>
                  <a:lnTo>
                    <a:pt x="2360" y="989"/>
                  </a:lnTo>
                  <a:lnTo>
                    <a:pt x="2368" y="989"/>
                  </a:lnTo>
                  <a:lnTo>
                    <a:pt x="2368" y="960"/>
                  </a:lnTo>
                  <a:lnTo>
                    <a:pt x="2375" y="960"/>
                  </a:lnTo>
                  <a:lnTo>
                    <a:pt x="2375" y="929"/>
                  </a:lnTo>
                  <a:lnTo>
                    <a:pt x="2383" y="929"/>
                  </a:lnTo>
                  <a:lnTo>
                    <a:pt x="2383" y="892"/>
                  </a:lnTo>
                  <a:lnTo>
                    <a:pt x="2397" y="892"/>
                  </a:lnTo>
                  <a:lnTo>
                    <a:pt x="2397" y="872"/>
                  </a:lnTo>
                  <a:lnTo>
                    <a:pt x="2405" y="872"/>
                  </a:lnTo>
                  <a:lnTo>
                    <a:pt x="2405" y="457"/>
                  </a:lnTo>
                  <a:lnTo>
                    <a:pt x="2368" y="457"/>
                  </a:lnTo>
                  <a:lnTo>
                    <a:pt x="2368" y="450"/>
                  </a:lnTo>
                  <a:lnTo>
                    <a:pt x="2318" y="450"/>
                  </a:lnTo>
                  <a:lnTo>
                    <a:pt x="2318" y="435"/>
                  </a:lnTo>
                  <a:lnTo>
                    <a:pt x="2245" y="435"/>
                  </a:lnTo>
                  <a:lnTo>
                    <a:pt x="2245" y="421"/>
                  </a:lnTo>
                  <a:lnTo>
                    <a:pt x="2200" y="421"/>
                  </a:lnTo>
                  <a:lnTo>
                    <a:pt x="2200" y="413"/>
                  </a:lnTo>
                  <a:lnTo>
                    <a:pt x="2164" y="413"/>
                  </a:lnTo>
                  <a:lnTo>
                    <a:pt x="2164" y="406"/>
                  </a:lnTo>
                  <a:lnTo>
                    <a:pt x="2122" y="406"/>
                  </a:lnTo>
                  <a:lnTo>
                    <a:pt x="2122" y="391"/>
                  </a:lnTo>
                  <a:lnTo>
                    <a:pt x="2085" y="391"/>
                  </a:lnTo>
                  <a:lnTo>
                    <a:pt x="2085" y="384"/>
                  </a:lnTo>
                  <a:lnTo>
                    <a:pt x="2048" y="384"/>
                  </a:lnTo>
                  <a:lnTo>
                    <a:pt x="2048" y="375"/>
                  </a:lnTo>
                  <a:lnTo>
                    <a:pt x="1996" y="375"/>
                  </a:lnTo>
                  <a:lnTo>
                    <a:pt x="1996" y="369"/>
                  </a:lnTo>
                  <a:lnTo>
                    <a:pt x="1968" y="369"/>
                  </a:lnTo>
                  <a:lnTo>
                    <a:pt x="1968" y="355"/>
                  </a:lnTo>
                  <a:lnTo>
                    <a:pt x="1917" y="355"/>
                  </a:lnTo>
                  <a:lnTo>
                    <a:pt x="1917" y="347"/>
                  </a:lnTo>
                  <a:lnTo>
                    <a:pt x="1881" y="347"/>
                  </a:lnTo>
                  <a:lnTo>
                    <a:pt x="1881" y="338"/>
                  </a:lnTo>
                  <a:lnTo>
                    <a:pt x="1835" y="338"/>
                  </a:lnTo>
                  <a:lnTo>
                    <a:pt x="1835" y="332"/>
                  </a:lnTo>
                  <a:lnTo>
                    <a:pt x="1800" y="332"/>
                  </a:lnTo>
                  <a:lnTo>
                    <a:pt x="1800" y="324"/>
                  </a:lnTo>
                  <a:lnTo>
                    <a:pt x="1757" y="324"/>
                  </a:lnTo>
                  <a:lnTo>
                    <a:pt x="1757" y="318"/>
                  </a:lnTo>
                  <a:lnTo>
                    <a:pt x="1720" y="318"/>
                  </a:lnTo>
                  <a:lnTo>
                    <a:pt x="1720" y="310"/>
                  </a:lnTo>
                  <a:lnTo>
                    <a:pt x="1676" y="310"/>
                  </a:lnTo>
                  <a:lnTo>
                    <a:pt x="1676" y="296"/>
                  </a:lnTo>
                  <a:lnTo>
                    <a:pt x="1639" y="296"/>
                  </a:lnTo>
                  <a:lnTo>
                    <a:pt x="1639" y="287"/>
                  </a:lnTo>
                  <a:lnTo>
                    <a:pt x="1595" y="287"/>
                  </a:lnTo>
                  <a:lnTo>
                    <a:pt x="1595" y="272"/>
                  </a:lnTo>
                  <a:lnTo>
                    <a:pt x="1517" y="272"/>
                  </a:lnTo>
                  <a:lnTo>
                    <a:pt x="1517" y="259"/>
                  </a:lnTo>
                  <a:lnTo>
                    <a:pt x="1480" y="259"/>
                  </a:lnTo>
                  <a:lnTo>
                    <a:pt x="1480" y="250"/>
                  </a:lnTo>
                  <a:lnTo>
                    <a:pt x="1443" y="250"/>
                  </a:lnTo>
                  <a:lnTo>
                    <a:pt x="1443" y="236"/>
                  </a:lnTo>
                  <a:lnTo>
                    <a:pt x="1399" y="236"/>
                  </a:lnTo>
                  <a:lnTo>
                    <a:pt x="1399" y="228"/>
                  </a:lnTo>
                  <a:lnTo>
                    <a:pt x="1362" y="228"/>
                  </a:lnTo>
                  <a:lnTo>
                    <a:pt x="1362" y="222"/>
                  </a:lnTo>
                  <a:lnTo>
                    <a:pt x="1312" y="222"/>
                  </a:lnTo>
                  <a:lnTo>
                    <a:pt x="1312" y="213"/>
                  </a:lnTo>
                  <a:lnTo>
                    <a:pt x="1284" y="213"/>
                  </a:lnTo>
                  <a:lnTo>
                    <a:pt x="1284" y="208"/>
                  </a:lnTo>
                  <a:lnTo>
                    <a:pt x="1230" y="208"/>
                  </a:lnTo>
                  <a:lnTo>
                    <a:pt x="1230" y="199"/>
                  </a:lnTo>
                  <a:lnTo>
                    <a:pt x="1195" y="199"/>
                  </a:lnTo>
                  <a:lnTo>
                    <a:pt x="1195" y="184"/>
                  </a:lnTo>
                  <a:lnTo>
                    <a:pt x="1152" y="184"/>
                  </a:lnTo>
                  <a:lnTo>
                    <a:pt x="1152" y="177"/>
                  </a:lnTo>
                  <a:lnTo>
                    <a:pt x="1115" y="177"/>
                  </a:lnTo>
                  <a:lnTo>
                    <a:pt x="1115" y="171"/>
                  </a:lnTo>
                  <a:lnTo>
                    <a:pt x="1071" y="171"/>
                  </a:lnTo>
                  <a:lnTo>
                    <a:pt x="1071" y="154"/>
                  </a:lnTo>
                  <a:lnTo>
                    <a:pt x="1034" y="154"/>
                  </a:lnTo>
                  <a:lnTo>
                    <a:pt x="1034" y="148"/>
                  </a:lnTo>
                  <a:lnTo>
                    <a:pt x="992" y="148"/>
                  </a:lnTo>
                  <a:lnTo>
                    <a:pt x="992" y="140"/>
                  </a:lnTo>
                  <a:lnTo>
                    <a:pt x="955" y="140"/>
                  </a:lnTo>
                  <a:lnTo>
                    <a:pt x="955" y="133"/>
                  </a:lnTo>
                  <a:lnTo>
                    <a:pt x="910" y="133"/>
                  </a:lnTo>
                  <a:lnTo>
                    <a:pt x="910" y="118"/>
                  </a:lnTo>
                  <a:lnTo>
                    <a:pt x="875" y="118"/>
                  </a:lnTo>
                  <a:lnTo>
                    <a:pt x="875" y="111"/>
                  </a:lnTo>
                  <a:lnTo>
                    <a:pt x="795" y="111"/>
                  </a:lnTo>
                  <a:lnTo>
                    <a:pt x="795" y="96"/>
                  </a:lnTo>
                  <a:lnTo>
                    <a:pt x="743" y="96"/>
                  </a:lnTo>
                  <a:lnTo>
                    <a:pt x="743" y="89"/>
                  </a:lnTo>
                  <a:lnTo>
                    <a:pt x="714" y="89"/>
                  </a:lnTo>
                  <a:lnTo>
                    <a:pt x="714" y="80"/>
                  </a:lnTo>
                  <a:lnTo>
                    <a:pt x="664" y="80"/>
                  </a:lnTo>
                  <a:lnTo>
                    <a:pt x="664" y="66"/>
                  </a:lnTo>
                  <a:lnTo>
                    <a:pt x="633" y="66"/>
                  </a:lnTo>
                  <a:lnTo>
                    <a:pt x="633" y="59"/>
                  </a:lnTo>
                  <a:lnTo>
                    <a:pt x="583" y="59"/>
                  </a:lnTo>
                  <a:lnTo>
                    <a:pt x="583" y="52"/>
                  </a:lnTo>
                  <a:lnTo>
                    <a:pt x="546" y="52"/>
                  </a:lnTo>
                  <a:lnTo>
                    <a:pt x="546" y="37"/>
                  </a:lnTo>
                  <a:lnTo>
                    <a:pt x="503" y="37"/>
                  </a:lnTo>
                  <a:lnTo>
                    <a:pt x="503" y="28"/>
                  </a:lnTo>
                  <a:lnTo>
                    <a:pt x="468" y="28"/>
                  </a:lnTo>
                  <a:lnTo>
                    <a:pt x="468" y="23"/>
                  </a:lnTo>
                  <a:lnTo>
                    <a:pt x="431" y="23"/>
                  </a:lnTo>
                  <a:lnTo>
                    <a:pt x="431" y="15"/>
                  </a:lnTo>
                  <a:lnTo>
                    <a:pt x="386" y="15"/>
                  </a:lnTo>
                  <a:lnTo>
                    <a:pt x="386" y="0"/>
                  </a:lnTo>
                  <a:lnTo>
                    <a:pt x="350" y="0"/>
                  </a:lnTo>
                  <a:close/>
                </a:path>
              </a:pathLst>
            </a:custGeom>
            <a:solidFill>
              <a:srgbClr val="0202D8"/>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47" name="Freeform 780"/>
            <p:cNvSpPr/>
            <p:nvPr/>
          </p:nvSpPr>
          <p:spPr bwMode="auto">
            <a:xfrm>
              <a:off x="3906" y="1907"/>
              <a:ext cx="225" cy="142"/>
            </a:xfrm>
            <a:custGeom>
              <a:avLst/>
              <a:gdLst>
                <a:gd name="T0" fmla="*/ 0 w 2257"/>
                <a:gd name="T1" fmla="*/ 0 h 1851"/>
                <a:gd name="T2" fmla="*/ 0 w 2257"/>
                <a:gd name="T3" fmla="*/ 0 h 1851"/>
                <a:gd name="T4" fmla="*/ 0 w 2257"/>
                <a:gd name="T5" fmla="*/ 0 h 1851"/>
                <a:gd name="T6" fmla="*/ 0 w 2257"/>
                <a:gd name="T7" fmla="*/ 0 h 1851"/>
                <a:gd name="T8" fmla="*/ 0 w 2257"/>
                <a:gd name="T9" fmla="*/ 0 h 1851"/>
                <a:gd name="T10" fmla="*/ 0 w 2257"/>
                <a:gd name="T11" fmla="*/ 0 h 1851"/>
                <a:gd name="T12" fmla="*/ 0 w 2257"/>
                <a:gd name="T13" fmla="*/ 0 h 1851"/>
                <a:gd name="T14" fmla="*/ 0 w 2257"/>
                <a:gd name="T15" fmla="*/ 0 h 1851"/>
                <a:gd name="T16" fmla="*/ 0 w 2257"/>
                <a:gd name="T17" fmla="*/ 0 h 1851"/>
                <a:gd name="T18" fmla="*/ 0 w 2257"/>
                <a:gd name="T19" fmla="*/ 0 h 1851"/>
                <a:gd name="T20" fmla="*/ 0 w 2257"/>
                <a:gd name="T21" fmla="*/ 0 h 1851"/>
                <a:gd name="T22" fmla="*/ 0 w 2257"/>
                <a:gd name="T23" fmla="*/ 0 h 1851"/>
                <a:gd name="T24" fmla="*/ 0 w 2257"/>
                <a:gd name="T25" fmla="*/ 0 h 1851"/>
                <a:gd name="T26" fmla="*/ 0 w 2257"/>
                <a:gd name="T27" fmla="*/ 0 h 1851"/>
                <a:gd name="T28" fmla="*/ 0 w 2257"/>
                <a:gd name="T29" fmla="*/ 0 h 1851"/>
                <a:gd name="T30" fmla="*/ 0 w 2257"/>
                <a:gd name="T31" fmla="*/ 0 h 1851"/>
                <a:gd name="T32" fmla="*/ 0 w 2257"/>
                <a:gd name="T33" fmla="*/ 0 h 1851"/>
                <a:gd name="T34" fmla="*/ 0 w 2257"/>
                <a:gd name="T35" fmla="*/ 0 h 1851"/>
                <a:gd name="T36" fmla="*/ 0 w 2257"/>
                <a:gd name="T37" fmla="*/ 0 h 1851"/>
                <a:gd name="T38" fmla="*/ 0 w 2257"/>
                <a:gd name="T39" fmla="*/ 0 h 1851"/>
                <a:gd name="T40" fmla="*/ 0 w 2257"/>
                <a:gd name="T41" fmla="*/ 0 h 1851"/>
                <a:gd name="T42" fmla="*/ 0 w 2257"/>
                <a:gd name="T43" fmla="*/ 0 h 1851"/>
                <a:gd name="T44" fmla="*/ 0 w 2257"/>
                <a:gd name="T45" fmla="*/ 0 h 1851"/>
                <a:gd name="T46" fmla="*/ 0 w 2257"/>
                <a:gd name="T47" fmla="*/ 0 h 1851"/>
                <a:gd name="T48" fmla="*/ 0 w 2257"/>
                <a:gd name="T49" fmla="*/ 0 h 1851"/>
                <a:gd name="T50" fmla="*/ 0 w 2257"/>
                <a:gd name="T51" fmla="*/ 0 h 1851"/>
                <a:gd name="T52" fmla="*/ 0 w 2257"/>
                <a:gd name="T53" fmla="*/ 0 h 1851"/>
                <a:gd name="T54" fmla="*/ 0 w 2257"/>
                <a:gd name="T55" fmla="*/ 0 h 1851"/>
                <a:gd name="T56" fmla="*/ 0 w 2257"/>
                <a:gd name="T57" fmla="*/ 0 h 1851"/>
                <a:gd name="T58" fmla="*/ 0 w 2257"/>
                <a:gd name="T59" fmla="*/ 0 h 1851"/>
                <a:gd name="T60" fmla="*/ 0 w 2257"/>
                <a:gd name="T61" fmla="*/ 0 h 1851"/>
                <a:gd name="T62" fmla="*/ 0 w 2257"/>
                <a:gd name="T63" fmla="*/ 0 h 1851"/>
                <a:gd name="T64" fmla="*/ 0 w 2257"/>
                <a:gd name="T65" fmla="*/ 0 h 1851"/>
                <a:gd name="T66" fmla="*/ 0 w 2257"/>
                <a:gd name="T67" fmla="*/ 0 h 1851"/>
                <a:gd name="T68" fmla="*/ 0 w 2257"/>
                <a:gd name="T69" fmla="*/ 0 h 1851"/>
                <a:gd name="T70" fmla="*/ 0 w 2257"/>
                <a:gd name="T71" fmla="*/ 0 h 1851"/>
                <a:gd name="T72" fmla="*/ 0 w 2257"/>
                <a:gd name="T73" fmla="*/ 0 h 1851"/>
                <a:gd name="T74" fmla="*/ 0 w 2257"/>
                <a:gd name="T75" fmla="*/ 0 h 1851"/>
                <a:gd name="T76" fmla="*/ 0 w 2257"/>
                <a:gd name="T77" fmla="*/ 0 h 1851"/>
                <a:gd name="T78" fmla="*/ 0 w 2257"/>
                <a:gd name="T79" fmla="*/ 0 h 1851"/>
                <a:gd name="T80" fmla="*/ 0 w 2257"/>
                <a:gd name="T81" fmla="*/ 0 h 1851"/>
                <a:gd name="T82" fmla="*/ 0 w 2257"/>
                <a:gd name="T83" fmla="*/ 0 h 1851"/>
                <a:gd name="T84" fmla="*/ 0 w 2257"/>
                <a:gd name="T85" fmla="*/ 0 h 1851"/>
                <a:gd name="T86" fmla="*/ 0 w 2257"/>
                <a:gd name="T87" fmla="*/ 0 h 1851"/>
                <a:gd name="T88" fmla="*/ 0 w 2257"/>
                <a:gd name="T89" fmla="*/ 0 h 1851"/>
                <a:gd name="T90" fmla="*/ 0 w 2257"/>
                <a:gd name="T91" fmla="*/ 0 h 1851"/>
                <a:gd name="T92" fmla="*/ 0 w 2257"/>
                <a:gd name="T93" fmla="*/ 0 h 1851"/>
                <a:gd name="T94" fmla="*/ 0 w 2257"/>
                <a:gd name="T95" fmla="*/ 0 h 1851"/>
                <a:gd name="T96" fmla="*/ 0 w 2257"/>
                <a:gd name="T97" fmla="*/ 0 h 1851"/>
                <a:gd name="T98" fmla="*/ 0 w 2257"/>
                <a:gd name="T99" fmla="*/ 0 h 1851"/>
                <a:gd name="T100" fmla="*/ 0 w 2257"/>
                <a:gd name="T101" fmla="*/ 0 h 1851"/>
                <a:gd name="T102" fmla="*/ 0 w 2257"/>
                <a:gd name="T103" fmla="*/ 0 h 1851"/>
                <a:gd name="T104" fmla="*/ 0 w 2257"/>
                <a:gd name="T105" fmla="*/ 0 h 1851"/>
                <a:gd name="T106" fmla="*/ 0 w 2257"/>
                <a:gd name="T107" fmla="*/ 0 h 1851"/>
                <a:gd name="T108" fmla="*/ 0 w 2257"/>
                <a:gd name="T109" fmla="*/ 0 h 1851"/>
                <a:gd name="T110" fmla="*/ 0 w 2257"/>
                <a:gd name="T111" fmla="*/ 0 h 1851"/>
                <a:gd name="T112" fmla="*/ 0 w 2257"/>
                <a:gd name="T113" fmla="*/ 0 h 1851"/>
                <a:gd name="T114" fmla="*/ 0 w 2257"/>
                <a:gd name="T115" fmla="*/ 0 h 1851"/>
                <a:gd name="T116" fmla="*/ 0 w 2257"/>
                <a:gd name="T117" fmla="*/ 0 h 1851"/>
                <a:gd name="T118" fmla="*/ 0 w 2257"/>
                <a:gd name="T119" fmla="*/ 0 h 1851"/>
                <a:gd name="T120" fmla="*/ 0 w 2257"/>
                <a:gd name="T121" fmla="*/ 0 h 18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57"/>
                <a:gd name="T184" fmla="*/ 0 h 1851"/>
                <a:gd name="T185" fmla="*/ 2257 w 2257"/>
                <a:gd name="T186" fmla="*/ 1851 h 185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57" h="1851">
                  <a:moveTo>
                    <a:pt x="269" y="0"/>
                  </a:moveTo>
                  <a:lnTo>
                    <a:pt x="269" y="28"/>
                  </a:lnTo>
                  <a:lnTo>
                    <a:pt x="261" y="28"/>
                  </a:lnTo>
                  <a:lnTo>
                    <a:pt x="261" y="59"/>
                  </a:lnTo>
                  <a:lnTo>
                    <a:pt x="255" y="59"/>
                  </a:lnTo>
                  <a:lnTo>
                    <a:pt x="255" y="89"/>
                  </a:lnTo>
                  <a:lnTo>
                    <a:pt x="246" y="89"/>
                  </a:lnTo>
                  <a:lnTo>
                    <a:pt x="246" y="111"/>
                  </a:lnTo>
                  <a:lnTo>
                    <a:pt x="233" y="111"/>
                  </a:lnTo>
                  <a:lnTo>
                    <a:pt x="233" y="133"/>
                  </a:lnTo>
                  <a:lnTo>
                    <a:pt x="224" y="133"/>
                  </a:lnTo>
                  <a:lnTo>
                    <a:pt x="224" y="184"/>
                  </a:lnTo>
                  <a:lnTo>
                    <a:pt x="211" y="184"/>
                  </a:lnTo>
                  <a:lnTo>
                    <a:pt x="211" y="208"/>
                  </a:lnTo>
                  <a:lnTo>
                    <a:pt x="204" y="208"/>
                  </a:lnTo>
                  <a:lnTo>
                    <a:pt x="204" y="228"/>
                  </a:lnTo>
                  <a:lnTo>
                    <a:pt x="187" y="228"/>
                  </a:lnTo>
                  <a:lnTo>
                    <a:pt x="187" y="272"/>
                  </a:lnTo>
                  <a:lnTo>
                    <a:pt x="174" y="272"/>
                  </a:lnTo>
                  <a:lnTo>
                    <a:pt x="174" y="310"/>
                  </a:lnTo>
                  <a:lnTo>
                    <a:pt x="168" y="310"/>
                  </a:lnTo>
                  <a:lnTo>
                    <a:pt x="168" y="332"/>
                  </a:lnTo>
                  <a:lnTo>
                    <a:pt x="152" y="332"/>
                  </a:lnTo>
                  <a:lnTo>
                    <a:pt x="152" y="375"/>
                  </a:lnTo>
                  <a:lnTo>
                    <a:pt x="137" y="375"/>
                  </a:lnTo>
                  <a:lnTo>
                    <a:pt x="137" y="406"/>
                  </a:lnTo>
                  <a:lnTo>
                    <a:pt x="131" y="406"/>
                  </a:lnTo>
                  <a:lnTo>
                    <a:pt x="131" y="435"/>
                  </a:lnTo>
                  <a:lnTo>
                    <a:pt x="115" y="435"/>
                  </a:lnTo>
                  <a:lnTo>
                    <a:pt x="115" y="472"/>
                  </a:lnTo>
                  <a:lnTo>
                    <a:pt x="100" y="472"/>
                  </a:lnTo>
                  <a:lnTo>
                    <a:pt x="100" y="509"/>
                  </a:lnTo>
                  <a:lnTo>
                    <a:pt x="95" y="509"/>
                  </a:lnTo>
                  <a:lnTo>
                    <a:pt x="95" y="531"/>
                  </a:lnTo>
                  <a:lnTo>
                    <a:pt x="87" y="531"/>
                  </a:lnTo>
                  <a:lnTo>
                    <a:pt x="87" y="545"/>
                  </a:lnTo>
                  <a:lnTo>
                    <a:pt x="72" y="545"/>
                  </a:lnTo>
                  <a:lnTo>
                    <a:pt x="72" y="576"/>
                  </a:lnTo>
                  <a:lnTo>
                    <a:pt x="65" y="576"/>
                  </a:lnTo>
                  <a:lnTo>
                    <a:pt x="65" y="605"/>
                  </a:lnTo>
                  <a:lnTo>
                    <a:pt x="58" y="605"/>
                  </a:lnTo>
                  <a:lnTo>
                    <a:pt x="58" y="628"/>
                  </a:lnTo>
                  <a:lnTo>
                    <a:pt x="50" y="628"/>
                  </a:lnTo>
                  <a:lnTo>
                    <a:pt x="50" y="650"/>
                  </a:lnTo>
                  <a:lnTo>
                    <a:pt x="36" y="650"/>
                  </a:lnTo>
                  <a:lnTo>
                    <a:pt x="36" y="670"/>
                  </a:lnTo>
                  <a:lnTo>
                    <a:pt x="28" y="670"/>
                  </a:lnTo>
                  <a:lnTo>
                    <a:pt x="28" y="708"/>
                  </a:lnTo>
                  <a:lnTo>
                    <a:pt x="22" y="708"/>
                  </a:lnTo>
                  <a:lnTo>
                    <a:pt x="22" y="723"/>
                  </a:lnTo>
                  <a:lnTo>
                    <a:pt x="13" y="723"/>
                  </a:lnTo>
                  <a:lnTo>
                    <a:pt x="13" y="753"/>
                  </a:lnTo>
                  <a:lnTo>
                    <a:pt x="0" y="753"/>
                  </a:lnTo>
                  <a:lnTo>
                    <a:pt x="0" y="1388"/>
                  </a:lnTo>
                  <a:lnTo>
                    <a:pt x="22" y="1388"/>
                  </a:lnTo>
                  <a:lnTo>
                    <a:pt x="22" y="1403"/>
                  </a:lnTo>
                  <a:lnTo>
                    <a:pt x="95" y="1403"/>
                  </a:lnTo>
                  <a:lnTo>
                    <a:pt x="95" y="1417"/>
                  </a:lnTo>
                  <a:lnTo>
                    <a:pt x="137" y="1417"/>
                  </a:lnTo>
                  <a:lnTo>
                    <a:pt x="137" y="1425"/>
                  </a:lnTo>
                  <a:lnTo>
                    <a:pt x="174" y="1425"/>
                  </a:lnTo>
                  <a:lnTo>
                    <a:pt x="174" y="1431"/>
                  </a:lnTo>
                  <a:lnTo>
                    <a:pt x="211" y="1431"/>
                  </a:lnTo>
                  <a:lnTo>
                    <a:pt x="211" y="1440"/>
                  </a:lnTo>
                  <a:lnTo>
                    <a:pt x="246" y="1440"/>
                  </a:lnTo>
                  <a:lnTo>
                    <a:pt x="246" y="1446"/>
                  </a:lnTo>
                  <a:lnTo>
                    <a:pt x="283" y="1446"/>
                  </a:lnTo>
                  <a:lnTo>
                    <a:pt x="283" y="1462"/>
                  </a:lnTo>
                  <a:lnTo>
                    <a:pt x="328" y="1462"/>
                  </a:lnTo>
                  <a:lnTo>
                    <a:pt x="328" y="1468"/>
                  </a:lnTo>
                  <a:lnTo>
                    <a:pt x="364" y="1468"/>
                  </a:lnTo>
                  <a:lnTo>
                    <a:pt x="364" y="1477"/>
                  </a:lnTo>
                  <a:lnTo>
                    <a:pt x="400" y="1477"/>
                  </a:lnTo>
                  <a:lnTo>
                    <a:pt x="400" y="1482"/>
                  </a:lnTo>
                  <a:lnTo>
                    <a:pt x="437" y="1482"/>
                  </a:lnTo>
                  <a:lnTo>
                    <a:pt x="437" y="1499"/>
                  </a:lnTo>
                  <a:lnTo>
                    <a:pt x="479" y="1499"/>
                  </a:lnTo>
                  <a:lnTo>
                    <a:pt x="479" y="1505"/>
                  </a:lnTo>
                  <a:lnTo>
                    <a:pt x="516" y="1505"/>
                  </a:lnTo>
                  <a:lnTo>
                    <a:pt x="516" y="1513"/>
                  </a:lnTo>
                  <a:lnTo>
                    <a:pt x="552" y="1513"/>
                  </a:lnTo>
                  <a:lnTo>
                    <a:pt x="552" y="1519"/>
                  </a:lnTo>
                  <a:lnTo>
                    <a:pt x="583" y="1519"/>
                  </a:lnTo>
                  <a:lnTo>
                    <a:pt x="583" y="1536"/>
                  </a:lnTo>
                  <a:lnTo>
                    <a:pt x="662" y="1536"/>
                  </a:lnTo>
                  <a:lnTo>
                    <a:pt x="662" y="1550"/>
                  </a:lnTo>
                  <a:lnTo>
                    <a:pt x="698" y="1550"/>
                  </a:lnTo>
                  <a:lnTo>
                    <a:pt x="698" y="1556"/>
                  </a:lnTo>
                  <a:lnTo>
                    <a:pt x="735" y="1556"/>
                  </a:lnTo>
                  <a:lnTo>
                    <a:pt x="735" y="1565"/>
                  </a:lnTo>
                  <a:lnTo>
                    <a:pt x="779" y="1565"/>
                  </a:lnTo>
                  <a:lnTo>
                    <a:pt x="779" y="1579"/>
                  </a:lnTo>
                  <a:lnTo>
                    <a:pt x="824" y="1579"/>
                  </a:lnTo>
                  <a:lnTo>
                    <a:pt x="824" y="1587"/>
                  </a:lnTo>
                  <a:lnTo>
                    <a:pt x="860" y="1587"/>
                  </a:lnTo>
                  <a:lnTo>
                    <a:pt x="860" y="1594"/>
                  </a:lnTo>
                  <a:lnTo>
                    <a:pt x="897" y="1594"/>
                  </a:lnTo>
                  <a:lnTo>
                    <a:pt x="897" y="1601"/>
                  </a:lnTo>
                  <a:lnTo>
                    <a:pt x="933" y="1601"/>
                  </a:lnTo>
                  <a:lnTo>
                    <a:pt x="933" y="1616"/>
                  </a:lnTo>
                  <a:lnTo>
                    <a:pt x="975" y="1616"/>
                  </a:lnTo>
                  <a:lnTo>
                    <a:pt x="975" y="1624"/>
                  </a:lnTo>
                  <a:lnTo>
                    <a:pt x="1012" y="1624"/>
                  </a:lnTo>
                  <a:lnTo>
                    <a:pt x="1012" y="1638"/>
                  </a:lnTo>
                  <a:lnTo>
                    <a:pt x="1085" y="1638"/>
                  </a:lnTo>
                  <a:lnTo>
                    <a:pt x="1085" y="1647"/>
                  </a:lnTo>
                  <a:lnTo>
                    <a:pt x="1114" y="1647"/>
                  </a:lnTo>
                  <a:lnTo>
                    <a:pt x="1114" y="1653"/>
                  </a:lnTo>
                  <a:lnTo>
                    <a:pt x="1166" y="1653"/>
                  </a:lnTo>
                  <a:lnTo>
                    <a:pt x="1166" y="1667"/>
                  </a:lnTo>
                  <a:lnTo>
                    <a:pt x="1203" y="1667"/>
                  </a:lnTo>
                  <a:lnTo>
                    <a:pt x="1203" y="1675"/>
                  </a:lnTo>
                  <a:lnTo>
                    <a:pt x="1231" y="1675"/>
                  </a:lnTo>
                  <a:lnTo>
                    <a:pt x="1231" y="1684"/>
                  </a:lnTo>
                  <a:lnTo>
                    <a:pt x="1267" y="1684"/>
                  </a:lnTo>
                  <a:lnTo>
                    <a:pt x="1267" y="1698"/>
                  </a:lnTo>
                  <a:lnTo>
                    <a:pt x="1318" y="1698"/>
                  </a:lnTo>
                  <a:lnTo>
                    <a:pt x="1318" y="1704"/>
                  </a:lnTo>
                  <a:lnTo>
                    <a:pt x="1349" y="1704"/>
                  </a:lnTo>
                  <a:lnTo>
                    <a:pt x="1349" y="1712"/>
                  </a:lnTo>
                  <a:lnTo>
                    <a:pt x="1384" y="1712"/>
                  </a:lnTo>
                  <a:lnTo>
                    <a:pt x="1384" y="1720"/>
                  </a:lnTo>
                  <a:lnTo>
                    <a:pt x="1421" y="1720"/>
                  </a:lnTo>
                  <a:lnTo>
                    <a:pt x="1421" y="1735"/>
                  </a:lnTo>
                  <a:lnTo>
                    <a:pt x="1464" y="1735"/>
                  </a:lnTo>
                  <a:lnTo>
                    <a:pt x="1464" y="1741"/>
                  </a:lnTo>
                  <a:lnTo>
                    <a:pt x="1500" y="1741"/>
                  </a:lnTo>
                  <a:lnTo>
                    <a:pt x="1500" y="1757"/>
                  </a:lnTo>
                  <a:lnTo>
                    <a:pt x="1573" y="1757"/>
                  </a:lnTo>
                  <a:lnTo>
                    <a:pt x="1573" y="1763"/>
                  </a:lnTo>
                  <a:lnTo>
                    <a:pt x="1617" y="1763"/>
                  </a:lnTo>
                  <a:lnTo>
                    <a:pt x="1617" y="1772"/>
                  </a:lnTo>
                  <a:lnTo>
                    <a:pt x="1654" y="1772"/>
                  </a:lnTo>
                  <a:lnTo>
                    <a:pt x="1654" y="1786"/>
                  </a:lnTo>
                  <a:lnTo>
                    <a:pt x="1691" y="1786"/>
                  </a:lnTo>
                  <a:lnTo>
                    <a:pt x="1691" y="1794"/>
                  </a:lnTo>
                  <a:lnTo>
                    <a:pt x="1732" y="1794"/>
                  </a:lnTo>
                  <a:lnTo>
                    <a:pt x="1732" y="1800"/>
                  </a:lnTo>
                  <a:lnTo>
                    <a:pt x="1769" y="1800"/>
                  </a:lnTo>
                  <a:lnTo>
                    <a:pt x="1769" y="1814"/>
                  </a:lnTo>
                  <a:lnTo>
                    <a:pt x="1806" y="1814"/>
                  </a:lnTo>
                  <a:lnTo>
                    <a:pt x="1806" y="1823"/>
                  </a:lnTo>
                  <a:lnTo>
                    <a:pt x="1850" y="1823"/>
                  </a:lnTo>
                  <a:lnTo>
                    <a:pt x="1850" y="1829"/>
                  </a:lnTo>
                  <a:lnTo>
                    <a:pt x="1887" y="1829"/>
                  </a:lnTo>
                  <a:lnTo>
                    <a:pt x="1887" y="1845"/>
                  </a:lnTo>
                  <a:lnTo>
                    <a:pt x="1915" y="1845"/>
                  </a:lnTo>
                  <a:lnTo>
                    <a:pt x="1915" y="1851"/>
                  </a:lnTo>
                  <a:lnTo>
                    <a:pt x="1967" y="1851"/>
                  </a:lnTo>
                  <a:lnTo>
                    <a:pt x="1967" y="1845"/>
                  </a:lnTo>
                  <a:lnTo>
                    <a:pt x="1974" y="1845"/>
                  </a:lnTo>
                  <a:lnTo>
                    <a:pt x="1974" y="1800"/>
                  </a:lnTo>
                  <a:lnTo>
                    <a:pt x="1982" y="1800"/>
                  </a:lnTo>
                  <a:lnTo>
                    <a:pt x="1982" y="1772"/>
                  </a:lnTo>
                  <a:lnTo>
                    <a:pt x="1987" y="1772"/>
                  </a:lnTo>
                  <a:lnTo>
                    <a:pt x="1987" y="1757"/>
                  </a:lnTo>
                  <a:lnTo>
                    <a:pt x="2004" y="1757"/>
                  </a:lnTo>
                  <a:lnTo>
                    <a:pt x="2004" y="1712"/>
                  </a:lnTo>
                  <a:lnTo>
                    <a:pt x="2010" y="1712"/>
                  </a:lnTo>
                  <a:lnTo>
                    <a:pt x="2010" y="1684"/>
                  </a:lnTo>
                  <a:lnTo>
                    <a:pt x="2024" y="1684"/>
                  </a:lnTo>
                  <a:lnTo>
                    <a:pt x="2024" y="1667"/>
                  </a:lnTo>
                  <a:lnTo>
                    <a:pt x="2032" y="1667"/>
                  </a:lnTo>
                  <a:lnTo>
                    <a:pt x="2032" y="1638"/>
                  </a:lnTo>
                  <a:lnTo>
                    <a:pt x="2041" y="1638"/>
                  </a:lnTo>
                  <a:lnTo>
                    <a:pt x="2041" y="1624"/>
                  </a:lnTo>
                  <a:lnTo>
                    <a:pt x="2046" y="1624"/>
                  </a:lnTo>
                  <a:lnTo>
                    <a:pt x="2046" y="1587"/>
                  </a:lnTo>
                  <a:lnTo>
                    <a:pt x="2061" y="1587"/>
                  </a:lnTo>
                  <a:lnTo>
                    <a:pt x="2061" y="1565"/>
                  </a:lnTo>
                  <a:lnTo>
                    <a:pt x="2069" y="1565"/>
                  </a:lnTo>
                  <a:lnTo>
                    <a:pt x="2069" y="1536"/>
                  </a:lnTo>
                  <a:lnTo>
                    <a:pt x="2083" y="1536"/>
                  </a:lnTo>
                  <a:lnTo>
                    <a:pt x="2083" y="1482"/>
                  </a:lnTo>
                  <a:lnTo>
                    <a:pt x="2097" y="1482"/>
                  </a:lnTo>
                  <a:lnTo>
                    <a:pt x="2097" y="1468"/>
                  </a:lnTo>
                  <a:lnTo>
                    <a:pt x="2105" y="1468"/>
                  </a:lnTo>
                  <a:lnTo>
                    <a:pt x="2105" y="1440"/>
                  </a:lnTo>
                  <a:lnTo>
                    <a:pt x="2113" y="1440"/>
                  </a:lnTo>
                  <a:lnTo>
                    <a:pt x="2113" y="1425"/>
                  </a:lnTo>
                  <a:lnTo>
                    <a:pt x="2119" y="1425"/>
                  </a:lnTo>
                  <a:lnTo>
                    <a:pt x="2119" y="1403"/>
                  </a:lnTo>
                  <a:lnTo>
                    <a:pt x="2133" y="1403"/>
                  </a:lnTo>
                  <a:lnTo>
                    <a:pt x="2133" y="1380"/>
                  </a:lnTo>
                  <a:lnTo>
                    <a:pt x="2142" y="1380"/>
                  </a:lnTo>
                  <a:lnTo>
                    <a:pt x="2142" y="1357"/>
                  </a:lnTo>
                  <a:lnTo>
                    <a:pt x="2148" y="1357"/>
                  </a:lnTo>
                  <a:lnTo>
                    <a:pt x="2148" y="1321"/>
                  </a:lnTo>
                  <a:lnTo>
                    <a:pt x="2164" y="1321"/>
                  </a:lnTo>
                  <a:lnTo>
                    <a:pt x="2164" y="1297"/>
                  </a:lnTo>
                  <a:lnTo>
                    <a:pt x="2170" y="1297"/>
                  </a:lnTo>
                  <a:lnTo>
                    <a:pt x="2170" y="1261"/>
                  </a:lnTo>
                  <a:lnTo>
                    <a:pt x="2178" y="1261"/>
                  </a:lnTo>
                  <a:lnTo>
                    <a:pt x="2178" y="1240"/>
                  </a:lnTo>
                  <a:lnTo>
                    <a:pt x="2185" y="1240"/>
                  </a:lnTo>
                  <a:lnTo>
                    <a:pt x="2185" y="1224"/>
                  </a:lnTo>
                  <a:lnTo>
                    <a:pt x="2200" y="1224"/>
                  </a:lnTo>
                  <a:lnTo>
                    <a:pt x="2200" y="1196"/>
                  </a:lnTo>
                  <a:lnTo>
                    <a:pt x="2207" y="1196"/>
                  </a:lnTo>
                  <a:lnTo>
                    <a:pt x="2207" y="1181"/>
                  </a:lnTo>
                  <a:lnTo>
                    <a:pt x="2215" y="1181"/>
                  </a:lnTo>
                  <a:lnTo>
                    <a:pt x="2215" y="1145"/>
                  </a:lnTo>
                  <a:lnTo>
                    <a:pt x="2220" y="1145"/>
                  </a:lnTo>
                  <a:lnTo>
                    <a:pt x="2220" y="1121"/>
                  </a:lnTo>
                  <a:lnTo>
                    <a:pt x="2229" y="1121"/>
                  </a:lnTo>
                  <a:lnTo>
                    <a:pt x="2229" y="1108"/>
                  </a:lnTo>
                  <a:lnTo>
                    <a:pt x="2237" y="1108"/>
                  </a:lnTo>
                  <a:lnTo>
                    <a:pt x="2237" y="1077"/>
                  </a:lnTo>
                  <a:lnTo>
                    <a:pt x="2243" y="1077"/>
                  </a:lnTo>
                  <a:lnTo>
                    <a:pt x="2243" y="1048"/>
                  </a:lnTo>
                  <a:lnTo>
                    <a:pt x="2257" y="1048"/>
                  </a:lnTo>
                  <a:lnTo>
                    <a:pt x="2257" y="450"/>
                  </a:lnTo>
                  <a:lnTo>
                    <a:pt x="2237" y="450"/>
                  </a:lnTo>
                  <a:lnTo>
                    <a:pt x="2237" y="435"/>
                  </a:lnTo>
                  <a:lnTo>
                    <a:pt x="2164" y="435"/>
                  </a:lnTo>
                  <a:lnTo>
                    <a:pt x="2164" y="421"/>
                  </a:lnTo>
                  <a:lnTo>
                    <a:pt x="2119" y="421"/>
                  </a:lnTo>
                  <a:lnTo>
                    <a:pt x="2119" y="413"/>
                  </a:lnTo>
                  <a:lnTo>
                    <a:pt x="2083" y="413"/>
                  </a:lnTo>
                  <a:lnTo>
                    <a:pt x="2083" y="406"/>
                  </a:lnTo>
                  <a:lnTo>
                    <a:pt x="2041" y="406"/>
                  </a:lnTo>
                  <a:lnTo>
                    <a:pt x="2041" y="391"/>
                  </a:lnTo>
                  <a:lnTo>
                    <a:pt x="2004" y="391"/>
                  </a:lnTo>
                  <a:lnTo>
                    <a:pt x="2004" y="384"/>
                  </a:lnTo>
                  <a:lnTo>
                    <a:pt x="1967" y="384"/>
                  </a:lnTo>
                  <a:lnTo>
                    <a:pt x="1967" y="375"/>
                  </a:lnTo>
                  <a:lnTo>
                    <a:pt x="1915" y="375"/>
                  </a:lnTo>
                  <a:lnTo>
                    <a:pt x="1915" y="369"/>
                  </a:lnTo>
                  <a:lnTo>
                    <a:pt x="1887" y="369"/>
                  </a:lnTo>
                  <a:lnTo>
                    <a:pt x="1887" y="355"/>
                  </a:lnTo>
                  <a:lnTo>
                    <a:pt x="1836" y="355"/>
                  </a:lnTo>
                  <a:lnTo>
                    <a:pt x="1836" y="347"/>
                  </a:lnTo>
                  <a:lnTo>
                    <a:pt x="1800" y="347"/>
                  </a:lnTo>
                  <a:lnTo>
                    <a:pt x="1800" y="338"/>
                  </a:lnTo>
                  <a:lnTo>
                    <a:pt x="1754" y="338"/>
                  </a:lnTo>
                  <a:lnTo>
                    <a:pt x="1754" y="332"/>
                  </a:lnTo>
                  <a:lnTo>
                    <a:pt x="1719" y="332"/>
                  </a:lnTo>
                  <a:lnTo>
                    <a:pt x="1719" y="324"/>
                  </a:lnTo>
                  <a:lnTo>
                    <a:pt x="1676" y="324"/>
                  </a:lnTo>
                  <a:lnTo>
                    <a:pt x="1676" y="318"/>
                  </a:lnTo>
                  <a:lnTo>
                    <a:pt x="1639" y="318"/>
                  </a:lnTo>
                  <a:lnTo>
                    <a:pt x="1639" y="310"/>
                  </a:lnTo>
                  <a:lnTo>
                    <a:pt x="1595" y="310"/>
                  </a:lnTo>
                  <a:lnTo>
                    <a:pt x="1595" y="296"/>
                  </a:lnTo>
                  <a:lnTo>
                    <a:pt x="1558" y="296"/>
                  </a:lnTo>
                  <a:lnTo>
                    <a:pt x="1558" y="287"/>
                  </a:lnTo>
                  <a:lnTo>
                    <a:pt x="1514" y="287"/>
                  </a:lnTo>
                  <a:lnTo>
                    <a:pt x="1514" y="272"/>
                  </a:lnTo>
                  <a:lnTo>
                    <a:pt x="1436" y="272"/>
                  </a:lnTo>
                  <a:lnTo>
                    <a:pt x="1436" y="259"/>
                  </a:lnTo>
                  <a:lnTo>
                    <a:pt x="1399" y="259"/>
                  </a:lnTo>
                  <a:lnTo>
                    <a:pt x="1399" y="250"/>
                  </a:lnTo>
                  <a:lnTo>
                    <a:pt x="1362" y="250"/>
                  </a:lnTo>
                  <a:lnTo>
                    <a:pt x="1362" y="236"/>
                  </a:lnTo>
                  <a:lnTo>
                    <a:pt x="1318" y="236"/>
                  </a:lnTo>
                  <a:lnTo>
                    <a:pt x="1318" y="228"/>
                  </a:lnTo>
                  <a:lnTo>
                    <a:pt x="1281" y="228"/>
                  </a:lnTo>
                  <a:lnTo>
                    <a:pt x="1281" y="222"/>
                  </a:lnTo>
                  <a:lnTo>
                    <a:pt x="1231" y="222"/>
                  </a:lnTo>
                  <a:lnTo>
                    <a:pt x="1231" y="213"/>
                  </a:lnTo>
                  <a:lnTo>
                    <a:pt x="1203" y="213"/>
                  </a:lnTo>
                  <a:lnTo>
                    <a:pt x="1203" y="208"/>
                  </a:lnTo>
                  <a:lnTo>
                    <a:pt x="1149" y="208"/>
                  </a:lnTo>
                  <a:lnTo>
                    <a:pt x="1149" y="199"/>
                  </a:lnTo>
                  <a:lnTo>
                    <a:pt x="1114" y="199"/>
                  </a:lnTo>
                  <a:lnTo>
                    <a:pt x="1114" y="184"/>
                  </a:lnTo>
                  <a:lnTo>
                    <a:pt x="1071" y="184"/>
                  </a:lnTo>
                  <a:lnTo>
                    <a:pt x="1071" y="177"/>
                  </a:lnTo>
                  <a:lnTo>
                    <a:pt x="1034" y="177"/>
                  </a:lnTo>
                  <a:lnTo>
                    <a:pt x="1034" y="171"/>
                  </a:lnTo>
                  <a:lnTo>
                    <a:pt x="990" y="171"/>
                  </a:lnTo>
                  <a:lnTo>
                    <a:pt x="990" y="154"/>
                  </a:lnTo>
                  <a:lnTo>
                    <a:pt x="953" y="154"/>
                  </a:lnTo>
                  <a:lnTo>
                    <a:pt x="953" y="148"/>
                  </a:lnTo>
                  <a:lnTo>
                    <a:pt x="911" y="148"/>
                  </a:lnTo>
                  <a:lnTo>
                    <a:pt x="911" y="140"/>
                  </a:lnTo>
                  <a:lnTo>
                    <a:pt x="874" y="140"/>
                  </a:lnTo>
                  <a:lnTo>
                    <a:pt x="874" y="133"/>
                  </a:lnTo>
                  <a:lnTo>
                    <a:pt x="829" y="133"/>
                  </a:lnTo>
                  <a:lnTo>
                    <a:pt x="829" y="118"/>
                  </a:lnTo>
                  <a:lnTo>
                    <a:pt x="794" y="118"/>
                  </a:lnTo>
                  <a:lnTo>
                    <a:pt x="794" y="111"/>
                  </a:lnTo>
                  <a:lnTo>
                    <a:pt x="714" y="111"/>
                  </a:lnTo>
                  <a:lnTo>
                    <a:pt x="714" y="96"/>
                  </a:lnTo>
                  <a:lnTo>
                    <a:pt x="662" y="96"/>
                  </a:lnTo>
                  <a:lnTo>
                    <a:pt x="662" y="89"/>
                  </a:lnTo>
                  <a:lnTo>
                    <a:pt x="633" y="89"/>
                  </a:lnTo>
                  <a:lnTo>
                    <a:pt x="633" y="80"/>
                  </a:lnTo>
                  <a:lnTo>
                    <a:pt x="583" y="80"/>
                  </a:lnTo>
                  <a:lnTo>
                    <a:pt x="583" y="66"/>
                  </a:lnTo>
                  <a:lnTo>
                    <a:pt x="552" y="66"/>
                  </a:lnTo>
                  <a:lnTo>
                    <a:pt x="552" y="59"/>
                  </a:lnTo>
                  <a:lnTo>
                    <a:pt x="502" y="59"/>
                  </a:lnTo>
                  <a:lnTo>
                    <a:pt x="502" y="52"/>
                  </a:lnTo>
                  <a:lnTo>
                    <a:pt x="465" y="52"/>
                  </a:lnTo>
                  <a:lnTo>
                    <a:pt x="465" y="37"/>
                  </a:lnTo>
                  <a:lnTo>
                    <a:pt x="422" y="37"/>
                  </a:lnTo>
                  <a:lnTo>
                    <a:pt x="422" y="28"/>
                  </a:lnTo>
                  <a:lnTo>
                    <a:pt x="387" y="28"/>
                  </a:lnTo>
                  <a:lnTo>
                    <a:pt x="387" y="23"/>
                  </a:lnTo>
                  <a:lnTo>
                    <a:pt x="350" y="23"/>
                  </a:lnTo>
                  <a:lnTo>
                    <a:pt x="350" y="15"/>
                  </a:lnTo>
                  <a:lnTo>
                    <a:pt x="305" y="15"/>
                  </a:lnTo>
                  <a:lnTo>
                    <a:pt x="305" y="0"/>
                  </a:lnTo>
                  <a:lnTo>
                    <a:pt x="269" y="0"/>
                  </a:lnTo>
                  <a:close/>
                </a:path>
              </a:pathLst>
            </a:custGeom>
            <a:solidFill>
              <a:srgbClr val="0202CC"/>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48" name="Freeform 781"/>
            <p:cNvSpPr/>
            <p:nvPr/>
          </p:nvSpPr>
          <p:spPr bwMode="auto">
            <a:xfrm>
              <a:off x="3912" y="1907"/>
              <a:ext cx="212" cy="142"/>
            </a:xfrm>
            <a:custGeom>
              <a:avLst/>
              <a:gdLst>
                <a:gd name="T0" fmla="*/ 0 w 2127"/>
                <a:gd name="T1" fmla="*/ 0 h 1851"/>
                <a:gd name="T2" fmla="*/ 0 w 2127"/>
                <a:gd name="T3" fmla="*/ 0 h 1851"/>
                <a:gd name="T4" fmla="*/ 0 w 2127"/>
                <a:gd name="T5" fmla="*/ 0 h 1851"/>
                <a:gd name="T6" fmla="*/ 0 w 2127"/>
                <a:gd name="T7" fmla="*/ 0 h 1851"/>
                <a:gd name="T8" fmla="*/ 0 w 2127"/>
                <a:gd name="T9" fmla="*/ 0 h 1851"/>
                <a:gd name="T10" fmla="*/ 0 w 2127"/>
                <a:gd name="T11" fmla="*/ 0 h 1851"/>
                <a:gd name="T12" fmla="*/ 0 w 2127"/>
                <a:gd name="T13" fmla="*/ 0 h 1851"/>
                <a:gd name="T14" fmla="*/ 0 w 2127"/>
                <a:gd name="T15" fmla="*/ 0 h 1851"/>
                <a:gd name="T16" fmla="*/ 0 w 2127"/>
                <a:gd name="T17" fmla="*/ 0 h 1851"/>
                <a:gd name="T18" fmla="*/ 0 w 2127"/>
                <a:gd name="T19" fmla="*/ 0 h 1851"/>
                <a:gd name="T20" fmla="*/ 0 w 2127"/>
                <a:gd name="T21" fmla="*/ 0 h 1851"/>
                <a:gd name="T22" fmla="*/ 0 w 2127"/>
                <a:gd name="T23" fmla="*/ 0 h 1851"/>
                <a:gd name="T24" fmla="*/ 0 w 2127"/>
                <a:gd name="T25" fmla="*/ 0 h 1851"/>
                <a:gd name="T26" fmla="*/ 0 w 2127"/>
                <a:gd name="T27" fmla="*/ 0 h 1851"/>
                <a:gd name="T28" fmla="*/ 0 w 2127"/>
                <a:gd name="T29" fmla="*/ 0 h 1851"/>
                <a:gd name="T30" fmla="*/ 0 w 2127"/>
                <a:gd name="T31" fmla="*/ 0 h 1851"/>
                <a:gd name="T32" fmla="*/ 0 w 2127"/>
                <a:gd name="T33" fmla="*/ 0 h 1851"/>
                <a:gd name="T34" fmla="*/ 0 w 2127"/>
                <a:gd name="T35" fmla="*/ 0 h 1851"/>
                <a:gd name="T36" fmla="*/ 0 w 2127"/>
                <a:gd name="T37" fmla="*/ 0 h 1851"/>
                <a:gd name="T38" fmla="*/ 0 w 2127"/>
                <a:gd name="T39" fmla="*/ 0 h 1851"/>
                <a:gd name="T40" fmla="*/ 0 w 2127"/>
                <a:gd name="T41" fmla="*/ 0 h 1851"/>
                <a:gd name="T42" fmla="*/ 0 w 2127"/>
                <a:gd name="T43" fmla="*/ 0 h 1851"/>
                <a:gd name="T44" fmla="*/ 0 w 2127"/>
                <a:gd name="T45" fmla="*/ 0 h 1851"/>
                <a:gd name="T46" fmla="*/ 0 w 2127"/>
                <a:gd name="T47" fmla="*/ 0 h 1851"/>
                <a:gd name="T48" fmla="*/ 0 w 2127"/>
                <a:gd name="T49" fmla="*/ 0 h 1851"/>
                <a:gd name="T50" fmla="*/ 0 w 2127"/>
                <a:gd name="T51" fmla="*/ 0 h 1851"/>
                <a:gd name="T52" fmla="*/ 0 w 2127"/>
                <a:gd name="T53" fmla="*/ 0 h 1851"/>
                <a:gd name="T54" fmla="*/ 0 w 2127"/>
                <a:gd name="T55" fmla="*/ 0 h 1851"/>
                <a:gd name="T56" fmla="*/ 0 w 2127"/>
                <a:gd name="T57" fmla="*/ 0 h 1851"/>
                <a:gd name="T58" fmla="*/ 0 w 2127"/>
                <a:gd name="T59" fmla="*/ 0 h 1851"/>
                <a:gd name="T60" fmla="*/ 0 w 2127"/>
                <a:gd name="T61" fmla="*/ 0 h 1851"/>
                <a:gd name="T62" fmla="*/ 0 w 2127"/>
                <a:gd name="T63" fmla="*/ 0 h 1851"/>
                <a:gd name="T64" fmla="*/ 0 w 2127"/>
                <a:gd name="T65" fmla="*/ 0 h 1851"/>
                <a:gd name="T66" fmla="*/ 0 w 2127"/>
                <a:gd name="T67" fmla="*/ 0 h 1851"/>
                <a:gd name="T68" fmla="*/ 0 w 2127"/>
                <a:gd name="T69" fmla="*/ 0 h 1851"/>
                <a:gd name="T70" fmla="*/ 0 w 2127"/>
                <a:gd name="T71" fmla="*/ 0 h 1851"/>
                <a:gd name="T72" fmla="*/ 0 w 2127"/>
                <a:gd name="T73" fmla="*/ 0 h 1851"/>
                <a:gd name="T74" fmla="*/ 0 w 2127"/>
                <a:gd name="T75" fmla="*/ 0 h 1851"/>
                <a:gd name="T76" fmla="*/ 0 w 2127"/>
                <a:gd name="T77" fmla="*/ 0 h 1851"/>
                <a:gd name="T78" fmla="*/ 0 w 2127"/>
                <a:gd name="T79" fmla="*/ 0 h 1851"/>
                <a:gd name="T80" fmla="*/ 0 w 2127"/>
                <a:gd name="T81" fmla="*/ 0 h 1851"/>
                <a:gd name="T82" fmla="*/ 0 w 2127"/>
                <a:gd name="T83" fmla="*/ 0 h 1851"/>
                <a:gd name="T84" fmla="*/ 0 w 2127"/>
                <a:gd name="T85" fmla="*/ 0 h 1851"/>
                <a:gd name="T86" fmla="*/ 0 w 2127"/>
                <a:gd name="T87" fmla="*/ 0 h 1851"/>
                <a:gd name="T88" fmla="*/ 0 w 2127"/>
                <a:gd name="T89" fmla="*/ 0 h 1851"/>
                <a:gd name="T90" fmla="*/ 0 w 2127"/>
                <a:gd name="T91" fmla="*/ 0 h 1851"/>
                <a:gd name="T92" fmla="*/ 0 w 2127"/>
                <a:gd name="T93" fmla="*/ 0 h 1851"/>
                <a:gd name="T94" fmla="*/ 0 w 2127"/>
                <a:gd name="T95" fmla="*/ 0 h 1851"/>
                <a:gd name="T96" fmla="*/ 0 w 2127"/>
                <a:gd name="T97" fmla="*/ 0 h 1851"/>
                <a:gd name="T98" fmla="*/ 0 w 2127"/>
                <a:gd name="T99" fmla="*/ 0 h 1851"/>
                <a:gd name="T100" fmla="*/ 0 w 2127"/>
                <a:gd name="T101" fmla="*/ 0 h 1851"/>
                <a:gd name="T102" fmla="*/ 0 w 2127"/>
                <a:gd name="T103" fmla="*/ 0 h 1851"/>
                <a:gd name="T104" fmla="*/ 0 w 2127"/>
                <a:gd name="T105" fmla="*/ 0 h 1851"/>
                <a:gd name="T106" fmla="*/ 0 w 2127"/>
                <a:gd name="T107" fmla="*/ 0 h 18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27"/>
                <a:gd name="T163" fmla="*/ 0 h 1851"/>
                <a:gd name="T164" fmla="*/ 2127 w 2127"/>
                <a:gd name="T165" fmla="*/ 1851 h 18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27" h="1851">
                  <a:moveTo>
                    <a:pt x="211" y="0"/>
                  </a:moveTo>
                  <a:lnTo>
                    <a:pt x="211" y="28"/>
                  </a:lnTo>
                  <a:lnTo>
                    <a:pt x="203" y="28"/>
                  </a:lnTo>
                  <a:lnTo>
                    <a:pt x="203" y="59"/>
                  </a:lnTo>
                  <a:lnTo>
                    <a:pt x="197" y="59"/>
                  </a:lnTo>
                  <a:lnTo>
                    <a:pt x="197" y="89"/>
                  </a:lnTo>
                  <a:lnTo>
                    <a:pt x="188" y="89"/>
                  </a:lnTo>
                  <a:lnTo>
                    <a:pt x="188" y="111"/>
                  </a:lnTo>
                  <a:lnTo>
                    <a:pt x="175" y="111"/>
                  </a:lnTo>
                  <a:lnTo>
                    <a:pt x="175" y="133"/>
                  </a:lnTo>
                  <a:lnTo>
                    <a:pt x="166" y="133"/>
                  </a:lnTo>
                  <a:lnTo>
                    <a:pt x="166" y="184"/>
                  </a:lnTo>
                  <a:lnTo>
                    <a:pt x="153" y="184"/>
                  </a:lnTo>
                  <a:lnTo>
                    <a:pt x="153" y="208"/>
                  </a:lnTo>
                  <a:lnTo>
                    <a:pt x="146" y="208"/>
                  </a:lnTo>
                  <a:lnTo>
                    <a:pt x="146" y="228"/>
                  </a:lnTo>
                  <a:lnTo>
                    <a:pt x="129" y="228"/>
                  </a:lnTo>
                  <a:lnTo>
                    <a:pt x="129" y="272"/>
                  </a:lnTo>
                  <a:lnTo>
                    <a:pt x="116" y="272"/>
                  </a:lnTo>
                  <a:lnTo>
                    <a:pt x="116" y="310"/>
                  </a:lnTo>
                  <a:lnTo>
                    <a:pt x="110" y="310"/>
                  </a:lnTo>
                  <a:lnTo>
                    <a:pt x="110" y="332"/>
                  </a:lnTo>
                  <a:lnTo>
                    <a:pt x="94" y="332"/>
                  </a:lnTo>
                  <a:lnTo>
                    <a:pt x="94" y="375"/>
                  </a:lnTo>
                  <a:lnTo>
                    <a:pt x="79" y="375"/>
                  </a:lnTo>
                  <a:lnTo>
                    <a:pt x="79" y="406"/>
                  </a:lnTo>
                  <a:lnTo>
                    <a:pt x="73" y="406"/>
                  </a:lnTo>
                  <a:lnTo>
                    <a:pt x="73" y="435"/>
                  </a:lnTo>
                  <a:lnTo>
                    <a:pt x="57" y="435"/>
                  </a:lnTo>
                  <a:lnTo>
                    <a:pt x="57" y="472"/>
                  </a:lnTo>
                  <a:lnTo>
                    <a:pt x="42" y="472"/>
                  </a:lnTo>
                  <a:lnTo>
                    <a:pt x="42" y="509"/>
                  </a:lnTo>
                  <a:lnTo>
                    <a:pt x="37" y="509"/>
                  </a:lnTo>
                  <a:lnTo>
                    <a:pt x="37" y="531"/>
                  </a:lnTo>
                  <a:lnTo>
                    <a:pt x="29" y="531"/>
                  </a:lnTo>
                  <a:lnTo>
                    <a:pt x="29" y="545"/>
                  </a:lnTo>
                  <a:lnTo>
                    <a:pt x="14" y="545"/>
                  </a:lnTo>
                  <a:lnTo>
                    <a:pt x="14" y="576"/>
                  </a:lnTo>
                  <a:lnTo>
                    <a:pt x="7" y="576"/>
                  </a:lnTo>
                  <a:lnTo>
                    <a:pt x="7" y="605"/>
                  </a:lnTo>
                  <a:lnTo>
                    <a:pt x="0" y="605"/>
                  </a:lnTo>
                  <a:lnTo>
                    <a:pt x="0" y="1403"/>
                  </a:lnTo>
                  <a:lnTo>
                    <a:pt x="37" y="1403"/>
                  </a:lnTo>
                  <a:lnTo>
                    <a:pt x="37" y="1417"/>
                  </a:lnTo>
                  <a:lnTo>
                    <a:pt x="79" y="1417"/>
                  </a:lnTo>
                  <a:lnTo>
                    <a:pt x="79" y="1425"/>
                  </a:lnTo>
                  <a:lnTo>
                    <a:pt x="116" y="1425"/>
                  </a:lnTo>
                  <a:lnTo>
                    <a:pt x="116" y="1431"/>
                  </a:lnTo>
                  <a:lnTo>
                    <a:pt x="153" y="1431"/>
                  </a:lnTo>
                  <a:lnTo>
                    <a:pt x="153" y="1440"/>
                  </a:lnTo>
                  <a:lnTo>
                    <a:pt x="188" y="1440"/>
                  </a:lnTo>
                  <a:lnTo>
                    <a:pt x="188" y="1446"/>
                  </a:lnTo>
                  <a:lnTo>
                    <a:pt x="225" y="1446"/>
                  </a:lnTo>
                  <a:lnTo>
                    <a:pt x="225" y="1462"/>
                  </a:lnTo>
                  <a:lnTo>
                    <a:pt x="270" y="1462"/>
                  </a:lnTo>
                  <a:lnTo>
                    <a:pt x="270" y="1468"/>
                  </a:lnTo>
                  <a:lnTo>
                    <a:pt x="306" y="1468"/>
                  </a:lnTo>
                  <a:lnTo>
                    <a:pt x="306" y="1477"/>
                  </a:lnTo>
                  <a:lnTo>
                    <a:pt x="342" y="1477"/>
                  </a:lnTo>
                  <a:lnTo>
                    <a:pt x="342" y="1482"/>
                  </a:lnTo>
                  <a:lnTo>
                    <a:pt x="379" y="1482"/>
                  </a:lnTo>
                  <a:lnTo>
                    <a:pt x="379" y="1499"/>
                  </a:lnTo>
                  <a:lnTo>
                    <a:pt x="421" y="1499"/>
                  </a:lnTo>
                  <a:lnTo>
                    <a:pt x="421" y="1505"/>
                  </a:lnTo>
                  <a:lnTo>
                    <a:pt x="458" y="1505"/>
                  </a:lnTo>
                  <a:lnTo>
                    <a:pt x="458" y="1513"/>
                  </a:lnTo>
                  <a:lnTo>
                    <a:pt x="494" y="1513"/>
                  </a:lnTo>
                  <a:lnTo>
                    <a:pt x="494" y="1519"/>
                  </a:lnTo>
                  <a:lnTo>
                    <a:pt x="525" y="1519"/>
                  </a:lnTo>
                  <a:lnTo>
                    <a:pt x="525" y="1536"/>
                  </a:lnTo>
                  <a:lnTo>
                    <a:pt x="604" y="1536"/>
                  </a:lnTo>
                  <a:lnTo>
                    <a:pt x="604" y="1550"/>
                  </a:lnTo>
                  <a:lnTo>
                    <a:pt x="640" y="1550"/>
                  </a:lnTo>
                  <a:lnTo>
                    <a:pt x="640" y="1556"/>
                  </a:lnTo>
                  <a:lnTo>
                    <a:pt x="677" y="1556"/>
                  </a:lnTo>
                  <a:lnTo>
                    <a:pt x="677" y="1565"/>
                  </a:lnTo>
                  <a:lnTo>
                    <a:pt x="721" y="1565"/>
                  </a:lnTo>
                  <a:lnTo>
                    <a:pt x="721" y="1579"/>
                  </a:lnTo>
                  <a:lnTo>
                    <a:pt x="766" y="1579"/>
                  </a:lnTo>
                  <a:lnTo>
                    <a:pt x="766" y="1587"/>
                  </a:lnTo>
                  <a:lnTo>
                    <a:pt x="802" y="1587"/>
                  </a:lnTo>
                  <a:lnTo>
                    <a:pt x="802" y="1594"/>
                  </a:lnTo>
                  <a:lnTo>
                    <a:pt x="839" y="1594"/>
                  </a:lnTo>
                  <a:lnTo>
                    <a:pt x="839" y="1601"/>
                  </a:lnTo>
                  <a:lnTo>
                    <a:pt x="875" y="1601"/>
                  </a:lnTo>
                  <a:lnTo>
                    <a:pt x="875" y="1616"/>
                  </a:lnTo>
                  <a:lnTo>
                    <a:pt x="917" y="1616"/>
                  </a:lnTo>
                  <a:lnTo>
                    <a:pt x="917" y="1624"/>
                  </a:lnTo>
                  <a:lnTo>
                    <a:pt x="954" y="1624"/>
                  </a:lnTo>
                  <a:lnTo>
                    <a:pt x="954" y="1638"/>
                  </a:lnTo>
                  <a:lnTo>
                    <a:pt x="1027" y="1638"/>
                  </a:lnTo>
                  <a:lnTo>
                    <a:pt x="1027" y="1647"/>
                  </a:lnTo>
                  <a:lnTo>
                    <a:pt x="1056" y="1647"/>
                  </a:lnTo>
                  <a:lnTo>
                    <a:pt x="1056" y="1653"/>
                  </a:lnTo>
                  <a:lnTo>
                    <a:pt x="1108" y="1653"/>
                  </a:lnTo>
                  <a:lnTo>
                    <a:pt x="1108" y="1667"/>
                  </a:lnTo>
                  <a:lnTo>
                    <a:pt x="1145" y="1667"/>
                  </a:lnTo>
                  <a:lnTo>
                    <a:pt x="1145" y="1675"/>
                  </a:lnTo>
                  <a:lnTo>
                    <a:pt x="1173" y="1675"/>
                  </a:lnTo>
                  <a:lnTo>
                    <a:pt x="1173" y="1684"/>
                  </a:lnTo>
                  <a:lnTo>
                    <a:pt x="1209" y="1684"/>
                  </a:lnTo>
                  <a:lnTo>
                    <a:pt x="1209" y="1698"/>
                  </a:lnTo>
                  <a:lnTo>
                    <a:pt x="1260" y="1698"/>
                  </a:lnTo>
                  <a:lnTo>
                    <a:pt x="1260" y="1704"/>
                  </a:lnTo>
                  <a:lnTo>
                    <a:pt x="1291" y="1704"/>
                  </a:lnTo>
                  <a:lnTo>
                    <a:pt x="1291" y="1712"/>
                  </a:lnTo>
                  <a:lnTo>
                    <a:pt x="1326" y="1712"/>
                  </a:lnTo>
                  <a:lnTo>
                    <a:pt x="1326" y="1720"/>
                  </a:lnTo>
                  <a:lnTo>
                    <a:pt x="1363" y="1720"/>
                  </a:lnTo>
                  <a:lnTo>
                    <a:pt x="1363" y="1735"/>
                  </a:lnTo>
                  <a:lnTo>
                    <a:pt x="1406" y="1735"/>
                  </a:lnTo>
                  <a:lnTo>
                    <a:pt x="1406" y="1741"/>
                  </a:lnTo>
                  <a:lnTo>
                    <a:pt x="1442" y="1741"/>
                  </a:lnTo>
                  <a:lnTo>
                    <a:pt x="1442" y="1757"/>
                  </a:lnTo>
                  <a:lnTo>
                    <a:pt x="1515" y="1757"/>
                  </a:lnTo>
                  <a:lnTo>
                    <a:pt x="1515" y="1763"/>
                  </a:lnTo>
                  <a:lnTo>
                    <a:pt x="1559" y="1763"/>
                  </a:lnTo>
                  <a:lnTo>
                    <a:pt x="1559" y="1772"/>
                  </a:lnTo>
                  <a:lnTo>
                    <a:pt x="1596" y="1772"/>
                  </a:lnTo>
                  <a:lnTo>
                    <a:pt x="1596" y="1786"/>
                  </a:lnTo>
                  <a:lnTo>
                    <a:pt x="1633" y="1786"/>
                  </a:lnTo>
                  <a:lnTo>
                    <a:pt x="1633" y="1794"/>
                  </a:lnTo>
                  <a:lnTo>
                    <a:pt x="1674" y="1794"/>
                  </a:lnTo>
                  <a:lnTo>
                    <a:pt x="1674" y="1800"/>
                  </a:lnTo>
                  <a:lnTo>
                    <a:pt x="1711" y="1800"/>
                  </a:lnTo>
                  <a:lnTo>
                    <a:pt x="1711" y="1814"/>
                  </a:lnTo>
                  <a:lnTo>
                    <a:pt x="1748" y="1814"/>
                  </a:lnTo>
                  <a:lnTo>
                    <a:pt x="1748" y="1823"/>
                  </a:lnTo>
                  <a:lnTo>
                    <a:pt x="1792" y="1823"/>
                  </a:lnTo>
                  <a:lnTo>
                    <a:pt x="1792" y="1829"/>
                  </a:lnTo>
                  <a:lnTo>
                    <a:pt x="1829" y="1829"/>
                  </a:lnTo>
                  <a:lnTo>
                    <a:pt x="1829" y="1845"/>
                  </a:lnTo>
                  <a:lnTo>
                    <a:pt x="1857" y="1845"/>
                  </a:lnTo>
                  <a:lnTo>
                    <a:pt x="1857" y="1851"/>
                  </a:lnTo>
                  <a:lnTo>
                    <a:pt x="1909" y="1851"/>
                  </a:lnTo>
                  <a:lnTo>
                    <a:pt x="1909" y="1845"/>
                  </a:lnTo>
                  <a:lnTo>
                    <a:pt x="1916" y="1845"/>
                  </a:lnTo>
                  <a:lnTo>
                    <a:pt x="1916" y="1800"/>
                  </a:lnTo>
                  <a:lnTo>
                    <a:pt x="1924" y="1800"/>
                  </a:lnTo>
                  <a:lnTo>
                    <a:pt x="1924" y="1772"/>
                  </a:lnTo>
                  <a:lnTo>
                    <a:pt x="1929" y="1772"/>
                  </a:lnTo>
                  <a:lnTo>
                    <a:pt x="1929" y="1757"/>
                  </a:lnTo>
                  <a:lnTo>
                    <a:pt x="1946" y="1757"/>
                  </a:lnTo>
                  <a:lnTo>
                    <a:pt x="1946" y="1712"/>
                  </a:lnTo>
                  <a:lnTo>
                    <a:pt x="1952" y="1712"/>
                  </a:lnTo>
                  <a:lnTo>
                    <a:pt x="1952" y="1684"/>
                  </a:lnTo>
                  <a:lnTo>
                    <a:pt x="1966" y="1684"/>
                  </a:lnTo>
                  <a:lnTo>
                    <a:pt x="1966" y="1667"/>
                  </a:lnTo>
                  <a:lnTo>
                    <a:pt x="1974" y="1667"/>
                  </a:lnTo>
                  <a:lnTo>
                    <a:pt x="1974" y="1638"/>
                  </a:lnTo>
                  <a:lnTo>
                    <a:pt x="1983" y="1638"/>
                  </a:lnTo>
                  <a:lnTo>
                    <a:pt x="1983" y="1624"/>
                  </a:lnTo>
                  <a:lnTo>
                    <a:pt x="1988" y="1624"/>
                  </a:lnTo>
                  <a:lnTo>
                    <a:pt x="1988" y="1587"/>
                  </a:lnTo>
                  <a:lnTo>
                    <a:pt x="2003" y="1587"/>
                  </a:lnTo>
                  <a:lnTo>
                    <a:pt x="2003" y="1565"/>
                  </a:lnTo>
                  <a:lnTo>
                    <a:pt x="2011" y="1565"/>
                  </a:lnTo>
                  <a:lnTo>
                    <a:pt x="2011" y="1536"/>
                  </a:lnTo>
                  <a:lnTo>
                    <a:pt x="2025" y="1536"/>
                  </a:lnTo>
                  <a:lnTo>
                    <a:pt x="2025" y="1482"/>
                  </a:lnTo>
                  <a:lnTo>
                    <a:pt x="2039" y="1482"/>
                  </a:lnTo>
                  <a:lnTo>
                    <a:pt x="2039" y="1468"/>
                  </a:lnTo>
                  <a:lnTo>
                    <a:pt x="2047" y="1468"/>
                  </a:lnTo>
                  <a:lnTo>
                    <a:pt x="2047" y="1440"/>
                  </a:lnTo>
                  <a:lnTo>
                    <a:pt x="2055" y="1440"/>
                  </a:lnTo>
                  <a:lnTo>
                    <a:pt x="2055" y="1425"/>
                  </a:lnTo>
                  <a:lnTo>
                    <a:pt x="2061" y="1425"/>
                  </a:lnTo>
                  <a:lnTo>
                    <a:pt x="2061" y="1403"/>
                  </a:lnTo>
                  <a:lnTo>
                    <a:pt x="2075" y="1403"/>
                  </a:lnTo>
                  <a:lnTo>
                    <a:pt x="2075" y="1380"/>
                  </a:lnTo>
                  <a:lnTo>
                    <a:pt x="2084" y="1380"/>
                  </a:lnTo>
                  <a:lnTo>
                    <a:pt x="2084" y="1357"/>
                  </a:lnTo>
                  <a:lnTo>
                    <a:pt x="2090" y="1357"/>
                  </a:lnTo>
                  <a:lnTo>
                    <a:pt x="2090" y="1321"/>
                  </a:lnTo>
                  <a:lnTo>
                    <a:pt x="2106" y="1321"/>
                  </a:lnTo>
                  <a:lnTo>
                    <a:pt x="2106" y="1297"/>
                  </a:lnTo>
                  <a:lnTo>
                    <a:pt x="2112" y="1297"/>
                  </a:lnTo>
                  <a:lnTo>
                    <a:pt x="2112" y="1261"/>
                  </a:lnTo>
                  <a:lnTo>
                    <a:pt x="2120" y="1261"/>
                  </a:lnTo>
                  <a:lnTo>
                    <a:pt x="2120" y="1240"/>
                  </a:lnTo>
                  <a:lnTo>
                    <a:pt x="2127" y="1240"/>
                  </a:lnTo>
                  <a:lnTo>
                    <a:pt x="2127" y="435"/>
                  </a:lnTo>
                  <a:lnTo>
                    <a:pt x="2106" y="435"/>
                  </a:lnTo>
                  <a:lnTo>
                    <a:pt x="2106" y="421"/>
                  </a:lnTo>
                  <a:lnTo>
                    <a:pt x="2061" y="421"/>
                  </a:lnTo>
                  <a:lnTo>
                    <a:pt x="2061" y="413"/>
                  </a:lnTo>
                  <a:lnTo>
                    <a:pt x="2025" y="413"/>
                  </a:lnTo>
                  <a:lnTo>
                    <a:pt x="2025" y="406"/>
                  </a:lnTo>
                  <a:lnTo>
                    <a:pt x="1983" y="406"/>
                  </a:lnTo>
                  <a:lnTo>
                    <a:pt x="1983" y="391"/>
                  </a:lnTo>
                  <a:lnTo>
                    <a:pt x="1946" y="391"/>
                  </a:lnTo>
                  <a:lnTo>
                    <a:pt x="1946" y="384"/>
                  </a:lnTo>
                  <a:lnTo>
                    <a:pt x="1909" y="384"/>
                  </a:lnTo>
                  <a:lnTo>
                    <a:pt x="1909" y="375"/>
                  </a:lnTo>
                  <a:lnTo>
                    <a:pt x="1857" y="375"/>
                  </a:lnTo>
                  <a:lnTo>
                    <a:pt x="1857" y="369"/>
                  </a:lnTo>
                  <a:lnTo>
                    <a:pt x="1829" y="369"/>
                  </a:lnTo>
                  <a:lnTo>
                    <a:pt x="1829" y="355"/>
                  </a:lnTo>
                  <a:lnTo>
                    <a:pt x="1778" y="355"/>
                  </a:lnTo>
                  <a:lnTo>
                    <a:pt x="1778" y="347"/>
                  </a:lnTo>
                  <a:lnTo>
                    <a:pt x="1742" y="347"/>
                  </a:lnTo>
                  <a:lnTo>
                    <a:pt x="1742" y="338"/>
                  </a:lnTo>
                  <a:lnTo>
                    <a:pt x="1696" y="338"/>
                  </a:lnTo>
                  <a:lnTo>
                    <a:pt x="1696" y="332"/>
                  </a:lnTo>
                  <a:lnTo>
                    <a:pt x="1661" y="332"/>
                  </a:lnTo>
                  <a:lnTo>
                    <a:pt x="1661" y="324"/>
                  </a:lnTo>
                  <a:lnTo>
                    <a:pt x="1618" y="324"/>
                  </a:lnTo>
                  <a:lnTo>
                    <a:pt x="1618" y="318"/>
                  </a:lnTo>
                  <a:lnTo>
                    <a:pt x="1581" y="318"/>
                  </a:lnTo>
                  <a:lnTo>
                    <a:pt x="1581" y="310"/>
                  </a:lnTo>
                  <a:lnTo>
                    <a:pt x="1537" y="310"/>
                  </a:lnTo>
                  <a:lnTo>
                    <a:pt x="1537" y="296"/>
                  </a:lnTo>
                  <a:lnTo>
                    <a:pt x="1500" y="296"/>
                  </a:lnTo>
                  <a:lnTo>
                    <a:pt x="1500" y="287"/>
                  </a:lnTo>
                  <a:lnTo>
                    <a:pt x="1456" y="287"/>
                  </a:lnTo>
                  <a:lnTo>
                    <a:pt x="1456" y="272"/>
                  </a:lnTo>
                  <a:lnTo>
                    <a:pt x="1378" y="272"/>
                  </a:lnTo>
                  <a:lnTo>
                    <a:pt x="1378" y="259"/>
                  </a:lnTo>
                  <a:lnTo>
                    <a:pt x="1341" y="259"/>
                  </a:lnTo>
                  <a:lnTo>
                    <a:pt x="1341" y="250"/>
                  </a:lnTo>
                  <a:lnTo>
                    <a:pt x="1304" y="250"/>
                  </a:lnTo>
                  <a:lnTo>
                    <a:pt x="1304" y="236"/>
                  </a:lnTo>
                  <a:lnTo>
                    <a:pt x="1260" y="236"/>
                  </a:lnTo>
                  <a:lnTo>
                    <a:pt x="1260" y="228"/>
                  </a:lnTo>
                  <a:lnTo>
                    <a:pt x="1223" y="228"/>
                  </a:lnTo>
                  <a:lnTo>
                    <a:pt x="1223" y="222"/>
                  </a:lnTo>
                  <a:lnTo>
                    <a:pt x="1173" y="222"/>
                  </a:lnTo>
                  <a:lnTo>
                    <a:pt x="1173" y="213"/>
                  </a:lnTo>
                  <a:lnTo>
                    <a:pt x="1145" y="213"/>
                  </a:lnTo>
                  <a:lnTo>
                    <a:pt x="1145" y="208"/>
                  </a:lnTo>
                  <a:lnTo>
                    <a:pt x="1091" y="208"/>
                  </a:lnTo>
                  <a:lnTo>
                    <a:pt x="1091" y="199"/>
                  </a:lnTo>
                  <a:lnTo>
                    <a:pt x="1056" y="199"/>
                  </a:lnTo>
                  <a:lnTo>
                    <a:pt x="1056" y="184"/>
                  </a:lnTo>
                  <a:lnTo>
                    <a:pt x="1013" y="184"/>
                  </a:lnTo>
                  <a:lnTo>
                    <a:pt x="1013" y="177"/>
                  </a:lnTo>
                  <a:lnTo>
                    <a:pt x="976" y="177"/>
                  </a:lnTo>
                  <a:lnTo>
                    <a:pt x="976" y="171"/>
                  </a:lnTo>
                  <a:lnTo>
                    <a:pt x="932" y="171"/>
                  </a:lnTo>
                  <a:lnTo>
                    <a:pt x="932" y="154"/>
                  </a:lnTo>
                  <a:lnTo>
                    <a:pt x="895" y="154"/>
                  </a:lnTo>
                  <a:lnTo>
                    <a:pt x="895" y="148"/>
                  </a:lnTo>
                  <a:lnTo>
                    <a:pt x="853" y="148"/>
                  </a:lnTo>
                  <a:lnTo>
                    <a:pt x="853" y="140"/>
                  </a:lnTo>
                  <a:lnTo>
                    <a:pt x="816" y="140"/>
                  </a:lnTo>
                  <a:lnTo>
                    <a:pt x="816" y="133"/>
                  </a:lnTo>
                  <a:lnTo>
                    <a:pt x="771" y="133"/>
                  </a:lnTo>
                  <a:lnTo>
                    <a:pt x="771" y="118"/>
                  </a:lnTo>
                  <a:lnTo>
                    <a:pt x="736" y="118"/>
                  </a:lnTo>
                  <a:lnTo>
                    <a:pt x="736" y="111"/>
                  </a:lnTo>
                  <a:lnTo>
                    <a:pt x="656" y="111"/>
                  </a:lnTo>
                  <a:lnTo>
                    <a:pt x="656" y="96"/>
                  </a:lnTo>
                  <a:lnTo>
                    <a:pt x="604" y="96"/>
                  </a:lnTo>
                  <a:lnTo>
                    <a:pt x="604" y="89"/>
                  </a:lnTo>
                  <a:lnTo>
                    <a:pt x="575" y="89"/>
                  </a:lnTo>
                  <a:lnTo>
                    <a:pt x="575" y="80"/>
                  </a:lnTo>
                  <a:lnTo>
                    <a:pt x="525" y="80"/>
                  </a:lnTo>
                  <a:lnTo>
                    <a:pt x="525" y="66"/>
                  </a:lnTo>
                  <a:lnTo>
                    <a:pt x="494" y="66"/>
                  </a:lnTo>
                  <a:lnTo>
                    <a:pt x="494" y="59"/>
                  </a:lnTo>
                  <a:lnTo>
                    <a:pt x="444" y="59"/>
                  </a:lnTo>
                  <a:lnTo>
                    <a:pt x="444" y="52"/>
                  </a:lnTo>
                  <a:lnTo>
                    <a:pt x="407" y="52"/>
                  </a:lnTo>
                  <a:lnTo>
                    <a:pt x="407" y="37"/>
                  </a:lnTo>
                  <a:lnTo>
                    <a:pt x="364" y="37"/>
                  </a:lnTo>
                  <a:lnTo>
                    <a:pt x="364" y="28"/>
                  </a:lnTo>
                  <a:lnTo>
                    <a:pt x="329" y="28"/>
                  </a:lnTo>
                  <a:lnTo>
                    <a:pt x="329" y="23"/>
                  </a:lnTo>
                  <a:lnTo>
                    <a:pt x="292" y="23"/>
                  </a:lnTo>
                  <a:lnTo>
                    <a:pt x="292" y="15"/>
                  </a:lnTo>
                  <a:lnTo>
                    <a:pt x="247" y="15"/>
                  </a:lnTo>
                  <a:lnTo>
                    <a:pt x="247" y="0"/>
                  </a:lnTo>
                  <a:lnTo>
                    <a:pt x="211" y="0"/>
                  </a:lnTo>
                  <a:close/>
                </a:path>
              </a:pathLst>
            </a:custGeom>
            <a:solidFill>
              <a:srgbClr val="0202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49" name="Freeform 782"/>
            <p:cNvSpPr/>
            <p:nvPr/>
          </p:nvSpPr>
          <p:spPr bwMode="auto">
            <a:xfrm>
              <a:off x="3919" y="1907"/>
              <a:ext cx="199" cy="142"/>
            </a:xfrm>
            <a:custGeom>
              <a:avLst/>
              <a:gdLst>
                <a:gd name="T0" fmla="*/ 0 w 1988"/>
                <a:gd name="T1" fmla="*/ 0 h 1851"/>
                <a:gd name="T2" fmla="*/ 0 w 1988"/>
                <a:gd name="T3" fmla="*/ 0 h 1851"/>
                <a:gd name="T4" fmla="*/ 0 w 1988"/>
                <a:gd name="T5" fmla="*/ 0 h 1851"/>
                <a:gd name="T6" fmla="*/ 0 w 1988"/>
                <a:gd name="T7" fmla="*/ 0 h 1851"/>
                <a:gd name="T8" fmla="*/ 0 w 1988"/>
                <a:gd name="T9" fmla="*/ 0 h 1851"/>
                <a:gd name="T10" fmla="*/ 0 w 1988"/>
                <a:gd name="T11" fmla="*/ 0 h 1851"/>
                <a:gd name="T12" fmla="*/ 0 w 1988"/>
                <a:gd name="T13" fmla="*/ 0 h 1851"/>
                <a:gd name="T14" fmla="*/ 0 w 1988"/>
                <a:gd name="T15" fmla="*/ 0 h 1851"/>
                <a:gd name="T16" fmla="*/ 0 w 1988"/>
                <a:gd name="T17" fmla="*/ 0 h 1851"/>
                <a:gd name="T18" fmla="*/ 0 w 1988"/>
                <a:gd name="T19" fmla="*/ 0 h 1851"/>
                <a:gd name="T20" fmla="*/ 0 w 1988"/>
                <a:gd name="T21" fmla="*/ 0 h 1851"/>
                <a:gd name="T22" fmla="*/ 0 w 1988"/>
                <a:gd name="T23" fmla="*/ 0 h 1851"/>
                <a:gd name="T24" fmla="*/ 0 w 1988"/>
                <a:gd name="T25" fmla="*/ 0 h 1851"/>
                <a:gd name="T26" fmla="*/ 0 w 1988"/>
                <a:gd name="T27" fmla="*/ 0 h 1851"/>
                <a:gd name="T28" fmla="*/ 0 w 1988"/>
                <a:gd name="T29" fmla="*/ 0 h 1851"/>
                <a:gd name="T30" fmla="*/ 0 w 1988"/>
                <a:gd name="T31" fmla="*/ 0 h 1851"/>
                <a:gd name="T32" fmla="*/ 0 w 1988"/>
                <a:gd name="T33" fmla="*/ 0 h 1851"/>
                <a:gd name="T34" fmla="*/ 0 w 1988"/>
                <a:gd name="T35" fmla="*/ 0 h 1851"/>
                <a:gd name="T36" fmla="*/ 0 w 1988"/>
                <a:gd name="T37" fmla="*/ 0 h 1851"/>
                <a:gd name="T38" fmla="*/ 0 w 1988"/>
                <a:gd name="T39" fmla="*/ 0 h 1851"/>
                <a:gd name="T40" fmla="*/ 0 w 1988"/>
                <a:gd name="T41" fmla="*/ 0 h 1851"/>
                <a:gd name="T42" fmla="*/ 0 w 1988"/>
                <a:gd name="T43" fmla="*/ 0 h 1851"/>
                <a:gd name="T44" fmla="*/ 0 w 1988"/>
                <a:gd name="T45" fmla="*/ 0 h 1851"/>
                <a:gd name="T46" fmla="*/ 0 w 1988"/>
                <a:gd name="T47" fmla="*/ 0 h 1851"/>
                <a:gd name="T48" fmla="*/ 0 w 1988"/>
                <a:gd name="T49" fmla="*/ 0 h 1851"/>
                <a:gd name="T50" fmla="*/ 0 w 1988"/>
                <a:gd name="T51" fmla="*/ 0 h 1851"/>
                <a:gd name="T52" fmla="*/ 0 w 1988"/>
                <a:gd name="T53" fmla="*/ 0 h 1851"/>
                <a:gd name="T54" fmla="*/ 0 w 1988"/>
                <a:gd name="T55" fmla="*/ 0 h 1851"/>
                <a:gd name="T56" fmla="*/ 0 w 1988"/>
                <a:gd name="T57" fmla="*/ 0 h 1851"/>
                <a:gd name="T58" fmla="*/ 0 w 1988"/>
                <a:gd name="T59" fmla="*/ 0 h 1851"/>
                <a:gd name="T60" fmla="*/ 0 w 1988"/>
                <a:gd name="T61" fmla="*/ 0 h 1851"/>
                <a:gd name="T62" fmla="*/ 0 w 1988"/>
                <a:gd name="T63" fmla="*/ 0 h 1851"/>
                <a:gd name="T64" fmla="*/ 0 w 1988"/>
                <a:gd name="T65" fmla="*/ 0 h 1851"/>
                <a:gd name="T66" fmla="*/ 0 w 1988"/>
                <a:gd name="T67" fmla="*/ 0 h 1851"/>
                <a:gd name="T68" fmla="*/ 0 w 1988"/>
                <a:gd name="T69" fmla="*/ 0 h 1851"/>
                <a:gd name="T70" fmla="*/ 0 w 1988"/>
                <a:gd name="T71" fmla="*/ 0 h 1851"/>
                <a:gd name="T72" fmla="*/ 0 w 1988"/>
                <a:gd name="T73" fmla="*/ 0 h 1851"/>
                <a:gd name="T74" fmla="*/ 0 w 1988"/>
                <a:gd name="T75" fmla="*/ 0 h 1851"/>
                <a:gd name="T76" fmla="*/ 0 w 1988"/>
                <a:gd name="T77" fmla="*/ 0 h 1851"/>
                <a:gd name="T78" fmla="*/ 0 w 1988"/>
                <a:gd name="T79" fmla="*/ 0 h 1851"/>
                <a:gd name="T80" fmla="*/ 0 w 1988"/>
                <a:gd name="T81" fmla="*/ 0 h 1851"/>
                <a:gd name="T82" fmla="*/ 0 w 1988"/>
                <a:gd name="T83" fmla="*/ 0 h 1851"/>
                <a:gd name="T84" fmla="*/ 0 w 1988"/>
                <a:gd name="T85" fmla="*/ 0 h 1851"/>
                <a:gd name="T86" fmla="*/ 0 w 1988"/>
                <a:gd name="T87" fmla="*/ 0 h 1851"/>
                <a:gd name="T88" fmla="*/ 0 w 1988"/>
                <a:gd name="T89" fmla="*/ 0 h 1851"/>
                <a:gd name="T90" fmla="*/ 0 w 1988"/>
                <a:gd name="T91" fmla="*/ 0 h 1851"/>
                <a:gd name="T92" fmla="*/ 0 w 1988"/>
                <a:gd name="T93" fmla="*/ 0 h 1851"/>
                <a:gd name="T94" fmla="*/ 0 w 1988"/>
                <a:gd name="T95" fmla="*/ 0 h 1851"/>
                <a:gd name="T96" fmla="*/ 0 w 1988"/>
                <a:gd name="T97" fmla="*/ 0 h 1851"/>
                <a:gd name="T98" fmla="*/ 0 w 1988"/>
                <a:gd name="T99" fmla="*/ 0 h 1851"/>
                <a:gd name="T100" fmla="*/ 0 w 1988"/>
                <a:gd name="T101" fmla="*/ 0 h 1851"/>
                <a:gd name="T102" fmla="*/ 0 w 1988"/>
                <a:gd name="T103" fmla="*/ 0 h 1851"/>
                <a:gd name="T104" fmla="*/ 0 w 1988"/>
                <a:gd name="T105" fmla="*/ 0 h 1851"/>
                <a:gd name="T106" fmla="*/ 0 w 1988"/>
                <a:gd name="T107" fmla="*/ 0 h 1851"/>
                <a:gd name="T108" fmla="*/ 0 w 1988"/>
                <a:gd name="T109" fmla="*/ 0 h 1851"/>
                <a:gd name="T110" fmla="*/ 0 w 1988"/>
                <a:gd name="T111" fmla="*/ 0 h 1851"/>
                <a:gd name="T112" fmla="*/ 0 w 1988"/>
                <a:gd name="T113" fmla="*/ 0 h 1851"/>
                <a:gd name="T114" fmla="*/ 0 w 1988"/>
                <a:gd name="T115" fmla="*/ 0 h 1851"/>
                <a:gd name="T116" fmla="*/ 0 w 1988"/>
                <a:gd name="T117" fmla="*/ 0 h 18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88"/>
                <a:gd name="T178" fmla="*/ 0 h 1851"/>
                <a:gd name="T179" fmla="*/ 1988 w 1988"/>
                <a:gd name="T180" fmla="*/ 1851 h 18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88" h="1851">
                  <a:moveTo>
                    <a:pt x="138" y="0"/>
                  </a:moveTo>
                  <a:lnTo>
                    <a:pt x="138" y="28"/>
                  </a:lnTo>
                  <a:lnTo>
                    <a:pt x="130" y="28"/>
                  </a:lnTo>
                  <a:lnTo>
                    <a:pt x="130" y="59"/>
                  </a:lnTo>
                  <a:lnTo>
                    <a:pt x="124" y="59"/>
                  </a:lnTo>
                  <a:lnTo>
                    <a:pt x="124" y="89"/>
                  </a:lnTo>
                  <a:lnTo>
                    <a:pt x="115" y="89"/>
                  </a:lnTo>
                  <a:lnTo>
                    <a:pt x="115" y="111"/>
                  </a:lnTo>
                  <a:lnTo>
                    <a:pt x="102" y="111"/>
                  </a:lnTo>
                  <a:lnTo>
                    <a:pt x="102" y="133"/>
                  </a:lnTo>
                  <a:lnTo>
                    <a:pt x="93" y="133"/>
                  </a:lnTo>
                  <a:lnTo>
                    <a:pt x="93" y="184"/>
                  </a:lnTo>
                  <a:lnTo>
                    <a:pt x="80" y="184"/>
                  </a:lnTo>
                  <a:lnTo>
                    <a:pt x="80" y="208"/>
                  </a:lnTo>
                  <a:lnTo>
                    <a:pt x="73" y="208"/>
                  </a:lnTo>
                  <a:lnTo>
                    <a:pt x="73" y="228"/>
                  </a:lnTo>
                  <a:lnTo>
                    <a:pt x="56" y="228"/>
                  </a:lnTo>
                  <a:lnTo>
                    <a:pt x="56" y="272"/>
                  </a:lnTo>
                  <a:lnTo>
                    <a:pt x="43" y="272"/>
                  </a:lnTo>
                  <a:lnTo>
                    <a:pt x="43" y="310"/>
                  </a:lnTo>
                  <a:lnTo>
                    <a:pt x="37" y="310"/>
                  </a:lnTo>
                  <a:lnTo>
                    <a:pt x="37" y="332"/>
                  </a:lnTo>
                  <a:lnTo>
                    <a:pt x="21" y="332"/>
                  </a:lnTo>
                  <a:lnTo>
                    <a:pt x="21" y="375"/>
                  </a:lnTo>
                  <a:lnTo>
                    <a:pt x="6" y="375"/>
                  </a:lnTo>
                  <a:lnTo>
                    <a:pt x="6" y="406"/>
                  </a:lnTo>
                  <a:lnTo>
                    <a:pt x="0" y="406"/>
                  </a:lnTo>
                  <a:lnTo>
                    <a:pt x="0" y="1417"/>
                  </a:lnTo>
                  <a:lnTo>
                    <a:pt x="6" y="1417"/>
                  </a:lnTo>
                  <a:lnTo>
                    <a:pt x="6" y="1425"/>
                  </a:lnTo>
                  <a:lnTo>
                    <a:pt x="43" y="1425"/>
                  </a:lnTo>
                  <a:lnTo>
                    <a:pt x="43" y="1431"/>
                  </a:lnTo>
                  <a:lnTo>
                    <a:pt x="80" y="1431"/>
                  </a:lnTo>
                  <a:lnTo>
                    <a:pt x="80" y="1440"/>
                  </a:lnTo>
                  <a:lnTo>
                    <a:pt x="115" y="1440"/>
                  </a:lnTo>
                  <a:lnTo>
                    <a:pt x="115" y="1446"/>
                  </a:lnTo>
                  <a:lnTo>
                    <a:pt x="152" y="1446"/>
                  </a:lnTo>
                  <a:lnTo>
                    <a:pt x="152" y="1462"/>
                  </a:lnTo>
                  <a:lnTo>
                    <a:pt x="197" y="1462"/>
                  </a:lnTo>
                  <a:lnTo>
                    <a:pt x="197" y="1468"/>
                  </a:lnTo>
                  <a:lnTo>
                    <a:pt x="233" y="1468"/>
                  </a:lnTo>
                  <a:lnTo>
                    <a:pt x="233" y="1477"/>
                  </a:lnTo>
                  <a:lnTo>
                    <a:pt x="269" y="1477"/>
                  </a:lnTo>
                  <a:lnTo>
                    <a:pt x="269" y="1482"/>
                  </a:lnTo>
                  <a:lnTo>
                    <a:pt x="306" y="1482"/>
                  </a:lnTo>
                  <a:lnTo>
                    <a:pt x="306" y="1499"/>
                  </a:lnTo>
                  <a:lnTo>
                    <a:pt x="348" y="1499"/>
                  </a:lnTo>
                  <a:lnTo>
                    <a:pt x="348" y="1505"/>
                  </a:lnTo>
                  <a:lnTo>
                    <a:pt x="385" y="1505"/>
                  </a:lnTo>
                  <a:lnTo>
                    <a:pt x="385" y="1513"/>
                  </a:lnTo>
                  <a:lnTo>
                    <a:pt x="421" y="1513"/>
                  </a:lnTo>
                  <a:lnTo>
                    <a:pt x="421" y="1519"/>
                  </a:lnTo>
                  <a:lnTo>
                    <a:pt x="452" y="1519"/>
                  </a:lnTo>
                  <a:lnTo>
                    <a:pt x="452" y="1536"/>
                  </a:lnTo>
                  <a:lnTo>
                    <a:pt x="531" y="1536"/>
                  </a:lnTo>
                  <a:lnTo>
                    <a:pt x="531" y="1550"/>
                  </a:lnTo>
                  <a:lnTo>
                    <a:pt x="567" y="1550"/>
                  </a:lnTo>
                  <a:lnTo>
                    <a:pt x="567" y="1556"/>
                  </a:lnTo>
                  <a:lnTo>
                    <a:pt x="604" y="1556"/>
                  </a:lnTo>
                  <a:lnTo>
                    <a:pt x="604" y="1565"/>
                  </a:lnTo>
                  <a:lnTo>
                    <a:pt x="648" y="1565"/>
                  </a:lnTo>
                  <a:lnTo>
                    <a:pt x="648" y="1579"/>
                  </a:lnTo>
                  <a:lnTo>
                    <a:pt x="693" y="1579"/>
                  </a:lnTo>
                  <a:lnTo>
                    <a:pt x="693" y="1587"/>
                  </a:lnTo>
                  <a:lnTo>
                    <a:pt x="729" y="1587"/>
                  </a:lnTo>
                  <a:lnTo>
                    <a:pt x="729" y="1594"/>
                  </a:lnTo>
                  <a:lnTo>
                    <a:pt x="766" y="1594"/>
                  </a:lnTo>
                  <a:lnTo>
                    <a:pt x="766" y="1601"/>
                  </a:lnTo>
                  <a:lnTo>
                    <a:pt x="802" y="1601"/>
                  </a:lnTo>
                  <a:lnTo>
                    <a:pt x="802" y="1616"/>
                  </a:lnTo>
                  <a:lnTo>
                    <a:pt x="844" y="1616"/>
                  </a:lnTo>
                  <a:lnTo>
                    <a:pt x="844" y="1624"/>
                  </a:lnTo>
                  <a:lnTo>
                    <a:pt x="881" y="1624"/>
                  </a:lnTo>
                  <a:lnTo>
                    <a:pt x="881" y="1638"/>
                  </a:lnTo>
                  <a:lnTo>
                    <a:pt x="954" y="1638"/>
                  </a:lnTo>
                  <a:lnTo>
                    <a:pt x="954" y="1647"/>
                  </a:lnTo>
                  <a:lnTo>
                    <a:pt x="983" y="1647"/>
                  </a:lnTo>
                  <a:lnTo>
                    <a:pt x="983" y="1653"/>
                  </a:lnTo>
                  <a:lnTo>
                    <a:pt x="1035" y="1653"/>
                  </a:lnTo>
                  <a:lnTo>
                    <a:pt x="1035" y="1667"/>
                  </a:lnTo>
                  <a:lnTo>
                    <a:pt x="1072" y="1667"/>
                  </a:lnTo>
                  <a:lnTo>
                    <a:pt x="1072" y="1675"/>
                  </a:lnTo>
                  <a:lnTo>
                    <a:pt x="1100" y="1675"/>
                  </a:lnTo>
                  <a:lnTo>
                    <a:pt x="1100" y="1684"/>
                  </a:lnTo>
                  <a:lnTo>
                    <a:pt x="1136" y="1684"/>
                  </a:lnTo>
                  <a:lnTo>
                    <a:pt x="1136" y="1698"/>
                  </a:lnTo>
                  <a:lnTo>
                    <a:pt x="1187" y="1698"/>
                  </a:lnTo>
                  <a:lnTo>
                    <a:pt x="1187" y="1704"/>
                  </a:lnTo>
                  <a:lnTo>
                    <a:pt x="1218" y="1704"/>
                  </a:lnTo>
                  <a:lnTo>
                    <a:pt x="1218" y="1712"/>
                  </a:lnTo>
                  <a:lnTo>
                    <a:pt x="1253" y="1712"/>
                  </a:lnTo>
                  <a:lnTo>
                    <a:pt x="1253" y="1720"/>
                  </a:lnTo>
                  <a:lnTo>
                    <a:pt x="1290" y="1720"/>
                  </a:lnTo>
                  <a:lnTo>
                    <a:pt x="1290" y="1735"/>
                  </a:lnTo>
                  <a:lnTo>
                    <a:pt x="1333" y="1735"/>
                  </a:lnTo>
                  <a:lnTo>
                    <a:pt x="1333" y="1741"/>
                  </a:lnTo>
                  <a:lnTo>
                    <a:pt x="1369" y="1741"/>
                  </a:lnTo>
                  <a:lnTo>
                    <a:pt x="1369" y="1757"/>
                  </a:lnTo>
                  <a:lnTo>
                    <a:pt x="1442" y="1757"/>
                  </a:lnTo>
                  <a:lnTo>
                    <a:pt x="1442" y="1763"/>
                  </a:lnTo>
                  <a:lnTo>
                    <a:pt x="1486" y="1763"/>
                  </a:lnTo>
                  <a:lnTo>
                    <a:pt x="1486" y="1772"/>
                  </a:lnTo>
                  <a:lnTo>
                    <a:pt x="1523" y="1772"/>
                  </a:lnTo>
                  <a:lnTo>
                    <a:pt x="1523" y="1786"/>
                  </a:lnTo>
                  <a:lnTo>
                    <a:pt x="1560" y="1786"/>
                  </a:lnTo>
                  <a:lnTo>
                    <a:pt x="1560" y="1794"/>
                  </a:lnTo>
                  <a:lnTo>
                    <a:pt x="1601" y="1794"/>
                  </a:lnTo>
                  <a:lnTo>
                    <a:pt x="1601" y="1800"/>
                  </a:lnTo>
                  <a:lnTo>
                    <a:pt x="1638" y="1800"/>
                  </a:lnTo>
                  <a:lnTo>
                    <a:pt x="1638" y="1814"/>
                  </a:lnTo>
                  <a:lnTo>
                    <a:pt x="1675" y="1814"/>
                  </a:lnTo>
                  <a:lnTo>
                    <a:pt x="1675" y="1823"/>
                  </a:lnTo>
                  <a:lnTo>
                    <a:pt x="1719" y="1823"/>
                  </a:lnTo>
                  <a:lnTo>
                    <a:pt x="1719" y="1829"/>
                  </a:lnTo>
                  <a:lnTo>
                    <a:pt x="1756" y="1829"/>
                  </a:lnTo>
                  <a:lnTo>
                    <a:pt x="1756" y="1845"/>
                  </a:lnTo>
                  <a:lnTo>
                    <a:pt x="1784" y="1845"/>
                  </a:lnTo>
                  <a:lnTo>
                    <a:pt x="1784" y="1851"/>
                  </a:lnTo>
                  <a:lnTo>
                    <a:pt x="1836" y="1851"/>
                  </a:lnTo>
                  <a:lnTo>
                    <a:pt x="1836" y="1845"/>
                  </a:lnTo>
                  <a:lnTo>
                    <a:pt x="1843" y="1845"/>
                  </a:lnTo>
                  <a:lnTo>
                    <a:pt x="1843" y="1800"/>
                  </a:lnTo>
                  <a:lnTo>
                    <a:pt x="1851" y="1800"/>
                  </a:lnTo>
                  <a:lnTo>
                    <a:pt x="1851" y="1772"/>
                  </a:lnTo>
                  <a:lnTo>
                    <a:pt x="1856" y="1772"/>
                  </a:lnTo>
                  <a:lnTo>
                    <a:pt x="1856" y="1757"/>
                  </a:lnTo>
                  <a:lnTo>
                    <a:pt x="1873" y="1757"/>
                  </a:lnTo>
                  <a:lnTo>
                    <a:pt x="1873" y="1712"/>
                  </a:lnTo>
                  <a:lnTo>
                    <a:pt x="1879" y="1712"/>
                  </a:lnTo>
                  <a:lnTo>
                    <a:pt x="1879" y="1684"/>
                  </a:lnTo>
                  <a:lnTo>
                    <a:pt x="1893" y="1684"/>
                  </a:lnTo>
                  <a:lnTo>
                    <a:pt x="1893" y="1667"/>
                  </a:lnTo>
                  <a:lnTo>
                    <a:pt x="1901" y="1667"/>
                  </a:lnTo>
                  <a:lnTo>
                    <a:pt x="1901" y="1638"/>
                  </a:lnTo>
                  <a:lnTo>
                    <a:pt x="1910" y="1638"/>
                  </a:lnTo>
                  <a:lnTo>
                    <a:pt x="1910" y="1624"/>
                  </a:lnTo>
                  <a:lnTo>
                    <a:pt x="1915" y="1624"/>
                  </a:lnTo>
                  <a:lnTo>
                    <a:pt x="1915" y="1587"/>
                  </a:lnTo>
                  <a:lnTo>
                    <a:pt x="1930" y="1587"/>
                  </a:lnTo>
                  <a:lnTo>
                    <a:pt x="1930" y="1565"/>
                  </a:lnTo>
                  <a:lnTo>
                    <a:pt x="1938" y="1565"/>
                  </a:lnTo>
                  <a:lnTo>
                    <a:pt x="1938" y="1536"/>
                  </a:lnTo>
                  <a:lnTo>
                    <a:pt x="1952" y="1536"/>
                  </a:lnTo>
                  <a:lnTo>
                    <a:pt x="1952" y="1482"/>
                  </a:lnTo>
                  <a:lnTo>
                    <a:pt x="1966" y="1482"/>
                  </a:lnTo>
                  <a:lnTo>
                    <a:pt x="1966" y="1468"/>
                  </a:lnTo>
                  <a:lnTo>
                    <a:pt x="1974" y="1468"/>
                  </a:lnTo>
                  <a:lnTo>
                    <a:pt x="1974" y="1440"/>
                  </a:lnTo>
                  <a:lnTo>
                    <a:pt x="1982" y="1440"/>
                  </a:lnTo>
                  <a:lnTo>
                    <a:pt x="1982" y="1425"/>
                  </a:lnTo>
                  <a:lnTo>
                    <a:pt x="1988" y="1425"/>
                  </a:lnTo>
                  <a:lnTo>
                    <a:pt x="1988" y="413"/>
                  </a:lnTo>
                  <a:lnTo>
                    <a:pt x="1952" y="413"/>
                  </a:lnTo>
                  <a:lnTo>
                    <a:pt x="1952" y="406"/>
                  </a:lnTo>
                  <a:lnTo>
                    <a:pt x="1910" y="406"/>
                  </a:lnTo>
                  <a:lnTo>
                    <a:pt x="1910" y="391"/>
                  </a:lnTo>
                  <a:lnTo>
                    <a:pt x="1873" y="391"/>
                  </a:lnTo>
                  <a:lnTo>
                    <a:pt x="1873" y="384"/>
                  </a:lnTo>
                  <a:lnTo>
                    <a:pt x="1836" y="384"/>
                  </a:lnTo>
                  <a:lnTo>
                    <a:pt x="1836" y="375"/>
                  </a:lnTo>
                  <a:lnTo>
                    <a:pt x="1784" y="375"/>
                  </a:lnTo>
                  <a:lnTo>
                    <a:pt x="1784" y="369"/>
                  </a:lnTo>
                  <a:lnTo>
                    <a:pt x="1756" y="369"/>
                  </a:lnTo>
                  <a:lnTo>
                    <a:pt x="1756" y="355"/>
                  </a:lnTo>
                  <a:lnTo>
                    <a:pt x="1705" y="355"/>
                  </a:lnTo>
                  <a:lnTo>
                    <a:pt x="1705" y="347"/>
                  </a:lnTo>
                  <a:lnTo>
                    <a:pt x="1669" y="347"/>
                  </a:lnTo>
                  <a:lnTo>
                    <a:pt x="1669" y="338"/>
                  </a:lnTo>
                  <a:lnTo>
                    <a:pt x="1623" y="338"/>
                  </a:lnTo>
                  <a:lnTo>
                    <a:pt x="1623" y="332"/>
                  </a:lnTo>
                  <a:lnTo>
                    <a:pt x="1588" y="332"/>
                  </a:lnTo>
                  <a:lnTo>
                    <a:pt x="1588" y="324"/>
                  </a:lnTo>
                  <a:lnTo>
                    <a:pt x="1545" y="324"/>
                  </a:lnTo>
                  <a:lnTo>
                    <a:pt x="1545" y="318"/>
                  </a:lnTo>
                  <a:lnTo>
                    <a:pt x="1508" y="318"/>
                  </a:lnTo>
                  <a:lnTo>
                    <a:pt x="1508" y="310"/>
                  </a:lnTo>
                  <a:lnTo>
                    <a:pt x="1464" y="310"/>
                  </a:lnTo>
                  <a:lnTo>
                    <a:pt x="1464" y="296"/>
                  </a:lnTo>
                  <a:lnTo>
                    <a:pt x="1427" y="296"/>
                  </a:lnTo>
                  <a:lnTo>
                    <a:pt x="1427" y="287"/>
                  </a:lnTo>
                  <a:lnTo>
                    <a:pt x="1383" y="287"/>
                  </a:lnTo>
                  <a:lnTo>
                    <a:pt x="1383" y="272"/>
                  </a:lnTo>
                  <a:lnTo>
                    <a:pt x="1305" y="272"/>
                  </a:lnTo>
                  <a:lnTo>
                    <a:pt x="1305" y="259"/>
                  </a:lnTo>
                  <a:lnTo>
                    <a:pt x="1268" y="259"/>
                  </a:lnTo>
                  <a:lnTo>
                    <a:pt x="1268" y="250"/>
                  </a:lnTo>
                  <a:lnTo>
                    <a:pt x="1231" y="250"/>
                  </a:lnTo>
                  <a:lnTo>
                    <a:pt x="1231" y="236"/>
                  </a:lnTo>
                  <a:lnTo>
                    <a:pt x="1187" y="236"/>
                  </a:lnTo>
                  <a:lnTo>
                    <a:pt x="1187" y="228"/>
                  </a:lnTo>
                  <a:lnTo>
                    <a:pt x="1150" y="228"/>
                  </a:lnTo>
                  <a:lnTo>
                    <a:pt x="1150" y="222"/>
                  </a:lnTo>
                  <a:lnTo>
                    <a:pt x="1100" y="222"/>
                  </a:lnTo>
                  <a:lnTo>
                    <a:pt x="1100" y="213"/>
                  </a:lnTo>
                  <a:lnTo>
                    <a:pt x="1072" y="213"/>
                  </a:lnTo>
                  <a:lnTo>
                    <a:pt x="1072" y="208"/>
                  </a:lnTo>
                  <a:lnTo>
                    <a:pt x="1018" y="208"/>
                  </a:lnTo>
                  <a:lnTo>
                    <a:pt x="1018" y="199"/>
                  </a:lnTo>
                  <a:lnTo>
                    <a:pt x="983" y="199"/>
                  </a:lnTo>
                  <a:lnTo>
                    <a:pt x="983" y="184"/>
                  </a:lnTo>
                  <a:lnTo>
                    <a:pt x="940" y="184"/>
                  </a:lnTo>
                  <a:lnTo>
                    <a:pt x="940" y="177"/>
                  </a:lnTo>
                  <a:lnTo>
                    <a:pt x="903" y="177"/>
                  </a:lnTo>
                  <a:lnTo>
                    <a:pt x="903" y="171"/>
                  </a:lnTo>
                  <a:lnTo>
                    <a:pt x="859" y="171"/>
                  </a:lnTo>
                  <a:lnTo>
                    <a:pt x="859" y="154"/>
                  </a:lnTo>
                  <a:lnTo>
                    <a:pt x="822" y="154"/>
                  </a:lnTo>
                  <a:lnTo>
                    <a:pt x="822" y="148"/>
                  </a:lnTo>
                  <a:lnTo>
                    <a:pt x="780" y="148"/>
                  </a:lnTo>
                  <a:lnTo>
                    <a:pt x="780" y="140"/>
                  </a:lnTo>
                  <a:lnTo>
                    <a:pt x="743" y="140"/>
                  </a:lnTo>
                  <a:lnTo>
                    <a:pt x="743" y="133"/>
                  </a:lnTo>
                  <a:lnTo>
                    <a:pt x="698" y="133"/>
                  </a:lnTo>
                  <a:lnTo>
                    <a:pt x="698" y="118"/>
                  </a:lnTo>
                  <a:lnTo>
                    <a:pt x="663" y="118"/>
                  </a:lnTo>
                  <a:lnTo>
                    <a:pt x="663" y="111"/>
                  </a:lnTo>
                  <a:lnTo>
                    <a:pt x="583" y="111"/>
                  </a:lnTo>
                  <a:lnTo>
                    <a:pt x="583" y="96"/>
                  </a:lnTo>
                  <a:lnTo>
                    <a:pt x="531" y="96"/>
                  </a:lnTo>
                  <a:lnTo>
                    <a:pt x="531" y="89"/>
                  </a:lnTo>
                  <a:lnTo>
                    <a:pt x="502" y="89"/>
                  </a:lnTo>
                  <a:lnTo>
                    <a:pt x="502" y="80"/>
                  </a:lnTo>
                  <a:lnTo>
                    <a:pt x="452" y="80"/>
                  </a:lnTo>
                  <a:lnTo>
                    <a:pt x="452" y="66"/>
                  </a:lnTo>
                  <a:lnTo>
                    <a:pt x="421" y="66"/>
                  </a:lnTo>
                  <a:lnTo>
                    <a:pt x="421" y="59"/>
                  </a:lnTo>
                  <a:lnTo>
                    <a:pt x="371" y="59"/>
                  </a:lnTo>
                  <a:lnTo>
                    <a:pt x="371" y="52"/>
                  </a:lnTo>
                  <a:lnTo>
                    <a:pt x="334" y="52"/>
                  </a:lnTo>
                  <a:lnTo>
                    <a:pt x="334" y="37"/>
                  </a:lnTo>
                  <a:lnTo>
                    <a:pt x="291" y="37"/>
                  </a:lnTo>
                  <a:lnTo>
                    <a:pt x="291" y="28"/>
                  </a:lnTo>
                  <a:lnTo>
                    <a:pt x="256" y="28"/>
                  </a:lnTo>
                  <a:lnTo>
                    <a:pt x="256" y="23"/>
                  </a:lnTo>
                  <a:lnTo>
                    <a:pt x="219" y="23"/>
                  </a:lnTo>
                  <a:lnTo>
                    <a:pt x="219" y="15"/>
                  </a:lnTo>
                  <a:lnTo>
                    <a:pt x="174" y="15"/>
                  </a:lnTo>
                  <a:lnTo>
                    <a:pt x="174" y="0"/>
                  </a:lnTo>
                  <a:lnTo>
                    <a:pt x="138" y="0"/>
                  </a:lnTo>
                  <a:close/>
                </a:path>
              </a:pathLst>
            </a:custGeom>
            <a:solidFill>
              <a:srgbClr val="0202A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50" name="Freeform 783"/>
            <p:cNvSpPr/>
            <p:nvPr/>
          </p:nvSpPr>
          <p:spPr bwMode="auto">
            <a:xfrm>
              <a:off x="3925" y="1907"/>
              <a:ext cx="185" cy="142"/>
            </a:xfrm>
            <a:custGeom>
              <a:avLst/>
              <a:gdLst>
                <a:gd name="T0" fmla="*/ 0 w 1859"/>
                <a:gd name="T1" fmla="*/ 0 h 1851"/>
                <a:gd name="T2" fmla="*/ 0 w 1859"/>
                <a:gd name="T3" fmla="*/ 0 h 1851"/>
                <a:gd name="T4" fmla="*/ 0 w 1859"/>
                <a:gd name="T5" fmla="*/ 0 h 1851"/>
                <a:gd name="T6" fmla="*/ 0 w 1859"/>
                <a:gd name="T7" fmla="*/ 0 h 1851"/>
                <a:gd name="T8" fmla="*/ 0 w 1859"/>
                <a:gd name="T9" fmla="*/ 0 h 1851"/>
                <a:gd name="T10" fmla="*/ 0 w 1859"/>
                <a:gd name="T11" fmla="*/ 0 h 1851"/>
                <a:gd name="T12" fmla="*/ 0 w 1859"/>
                <a:gd name="T13" fmla="*/ 0 h 1851"/>
                <a:gd name="T14" fmla="*/ 0 w 1859"/>
                <a:gd name="T15" fmla="*/ 0 h 1851"/>
                <a:gd name="T16" fmla="*/ 0 w 1859"/>
                <a:gd name="T17" fmla="*/ 0 h 1851"/>
                <a:gd name="T18" fmla="*/ 0 w 1859"/>
                <a:gd name="T19" fmla="*/ 0 h 1851"/>
                <a:gd name="T20" fmla="*/ 0 w 1859"/>
                <a:gd name="T21" fmla="*/ 0 h 1851"/>
                <a:gd name="T22" fmla="*/ 0 w 1859"/>
                <a:gd name="T23" fmla="*/ 0 h 1851"/>
                <a:gd name="T24" fmla="*/ 0 w 1859"/>
                <a:gd name="T25" fmla="*/ 0 h 1851"/>
                <a:gd name="T26" fmla="*/ 0 w 1859"/>
                <a:gd name="T27" fmla="*/ 0 h 1851"/>
                <a:gd name="T28" fmla="*/ 0 w 1859"/>
                <a:gd name="T29" fmla="*/ 0 h 1851"/>
                <a:gd name="T30" fmla="*/ 0 w 1859"/>
                <a:gd name="T31" fmla="*/ 0 h 1851"/>
                <a:gd name="T32" fmla="*/ 0 w 1859"/>
                <a:gd name="T33" fmla="*/ 0 h 1851"/>
                <a:gd name="T34" fmla="*/ 0 w 1859"/>
                <a:gd name="T35" fmla="*/ 0 h 1851"/>
                <a:gd name="T36" fmla="*/ 0 w 1859"/>
                <a:gd name="T37" fmla="*/ 0 h 1851"/>
                <a:gd name="T38" fmla="*/ 0 w 1859"/>
                <a:gd name="T39" fmla="*/ 0 h 1851"/>
                <a:gd name="T40" fmla="*/ 0 w 1859"/>
                <a:gd name="T41" fmla="*/ 0 h 1851"/>
                <a:gd name="T42" fmla="*/ 0 w 1859"/>
                <a:gd name="T43" fmla="*/ 0 h 1851"/>
                <a:gd name="T44" fmla="*/ 0 w 1859"/>
                <a:gd name="T45" fmla="*/ 0 h 1851"/>
                <a:gd name="T46" fmla="*/ 0 w 1859"/>
                <a:gd name="T47" fmla="*/ 0 h 1851"/>
                <a:gd name="T48" fmla="*/ 0 w 1859"/>
                <a:gd name="T49" fmla="*/ 0 h 1851"/>
                <a:gd name="T50" fmla="*/ 0 w 1859"/>
                <a:gd name="T51" fmla="*/ 0 h 1851"/>
                <a:gd name="T52" fmla="*/ 0 w 1859"/>
                <a:gd name="T53" fmla="*/ 0 h 1851"/>
                <a:gd name="T54" fmla="*/ 0 w 1859"/>
                <a:gd name="T55" fmla="*/ 0 h 1851"/>
                <a:gd name="T56" fmla="*/ 0 w 1859"/>
                <a:gd name="T57" fmla="*/ 0 h 1851"/>
                <a:gd name="T58" fmla="*/ 0 w 1859"/>
                <a:gd name="T59" fmla="*/ 0 h 1851"/>
                <a:gd name="T60" fmla="*/ 0 w 1859"/>
                <a:gd name="T61" fmla="*/ 0 h 1851"/>
                <a:gd name="T62" fmla="*/ 0 w 1859"/>
                <a:gd name="T63" fmla="*/ 0 h 1851"/>
                <a:gd name="T64" fmla="*/ 0 w 1859"/>
                <a:gd name="T65" fmla="*/ 0 h 1851"/>
                <a:gd name="T66" fmla="*/ 0 w 1859"/>
                <a:gd name="T67" fmla="*/ 0 h 1851"/>
                <a:gd name="T68" fmla="*/ 0 w 1859"/>
                <a:gd name="T69" fmla="*/ 0 h 1851"/>
                <a:gd name="T70" fmla="*/ 0 w 1859"/>
                <a:gd name="T71" fmla="*/ 0 h 1851"/>
                <a:gd name="T72" fmla="*/ 0 w 1859"/>
                <a:gd name="T73" fmla="*/ 0 h 1851"/>
                <a:gd name="T74" fmla="*/ 0 w 1859"/>
                <a:gd name="T75" fmla="*/ 0 h 1851"/>
                <a:gd name="T76" fmla="*/ 0 w 1859"/>
                <a:gd name="T77" fmla="*/ 0 h 1851"/>
                <a:gd name="T78" fmla="*/ 0 w 1859"/>
                <a:gd name="T79" fmla="*/ 0 h 1851"/>
                <a:gd name="T80" fmla="*/ 0 w 1859"/>
                <a:gd name="T81" fmla="*/ 0 h 1851"/>
                <a:gd name="T82" fmla="*/ 0 w 1859"/>
                <a:gd name="T83" fmla="*/ 0 h 1851"/>
                <a:gd name="T84" fmla="*/ 0 w 1859"/>
                <a:gd name="T85" fmla="*/ 0 h 1851"/>
                <a:gd name="T86" fmla="*/ 0 w 1859"/>
                <a:gd name="T87" fmla="*/ 0 h 1851"/>
                <a:gd name="T88" fmla="*/ 0 w 1859"/>
                <a:gd name="T89" fmla="*/ 0 h 1851"/>
                <a:gd name="T90" fmla="*/ 0 w 1859"/>
                <a:gd name="T91" fmla="*/ 0 h 1851"/>
                <a:gd name="T92" fmla="*/ 0 w 1859"/>
                <a:gd name="T93" fmla="*/ 0 h 1851"/>
                <a:gd name="T94" fmla="*/ 0 w 1859"/>
                <a:gd name="T95" fmla="*/ 0 h 1851"/>
                <a:gd name="T96" fmla="*/ 0 w 1859"/>
                <a:gd name="T97" fmla="*/ 0 h 1851"/>
                <a:gd name="T98" fmla="*/ 0 w 1859"/>
                <a:gd name="T99" fmla="*/ 0 h 1851"/>
                <a:gd name="T100" fmla="*/ 0 w 1859"/>
                <a:gd name="T101" fmla="*/ 0 h 1851"/>
                <a:gd name="T102" fmla="*/ 0 w 1859"/>
                <a:gd name="T103" fmla="*/ 0 h 18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59"/>
                <a:gd name="T157" fmla="*/ 0 h 1851"/>
                <a:gd name="T158" fmla="*/ 1859 w 1859"/>
                <a:gd name="T159" fmla="*/ 1851 h 185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59" h="1851">
                  <a:moveTo>
                    <a:pt x="82" y="0"/>
                  </a:moveTo>
                  <a:lnTo>
                    <a:pt x="82" y="28"/>
                  </a:lnTo>
                  <a:lnTo>
                    <a:pt x="74" y="28"/>
                  </a:lnTo>
                  <a:lnTo>
                    <a:pt x="74" y="59"/>
                  </a:lnTo>
                  <a:lnTo>
                    <a:pt x="68" y="59"/>
                  </a:lnTo>
                  <a:lnTo>
                    <a:pt x="68" y="89"/>
                  </a:lnTo>
                  <a:lnTo>
                    <a:pt x="59" y="89"/>
                  </a:lnTo>
                  <a:lnTo>
                    <a:pt x="59" y="111"/>
                  </a:lnTo>
                  <a:lnTo>
                    <a:pt x="46" y="111"/>
                  </a:lnTo>
                  <a:lnTo>
                    <a:pt x="46" y="133"/>
                  </a:lnTo>
                  <a:lnTo>
                    <a:pt x="37" y="133"/>
                  </a:lnTo>
                  <a:lnTo>
                    <a:pt x="37" y="184"/>
                  </a:lnTo>
                  <a:lnTo>
                    <a:pt x="24" y="184"/>
                  </a:lnTo>
                  <a:lnTo>
                    <a:pt x="24" y="208"/>
                  </a:lnTo>
                  <a:lnTo>
                    <a:pt x="17" y="208"/>
                  </a:lnTo>
                  <a:lnTo>
                    <a:pt x="17" y="228"/>
                  </a:lnTo>
                  <a:lnTo>
                    <a:pt x="0" y="228"/>
                  </a:lnTo>
                  <a:lnTo>
                    <a:pt x="0" y="1431"/>
                  </a:lnTo>
                  <a:lnTo>
                    <a:pt x="24" y="1431"/>
                  </a:lnTo>
                  <a:lnTo>
                    <a:pt x="24" y="1440"/>
                  </a:lnTo>
                  <a:lnTo>
                    <a:pt x="59" y="1440"/>
                  </a:lnTo>
                  <a:lnTo>
                    <a:pt x="59" y="1446"/>
                  </a:lnTo>
                  <a:lnTo>
                    <a:pt x="96" y="1446"/>
                  </a:lnTo>
                  <a:lnTo>
                    <a:pt x="96" y="1462"/>
                  </a:lnTo>
                  <a:lnTo>
                    <a:pt x="141" y="1462"/>
                  </a:lnTo>
                  <a:lnTo>
                    <a:pt x="141" y="1468"/>
                  </a:lnTo>
                  <a:lnTo>
                    <a:pt x="177" y="1468"/>
                  </a:lnTo>
                  <a:lnTo>
                    <a:pt x="177" y="1477"/>
                  </a:lnTo>
                  <a:lnTo>
                    <a:pt x="213" y="1477"/>
                  </a:lnTo>
                  <a:lnTo>
                    <a:pt x="213" y="1482"/>
                  </a:lnTo>
                  <a:lnTo>
                    <a:pt x="250" y="1482"/>
                  </a:lnTo>
                  <a:lnTo>
                    <a:pt x="250" y="1499"/>
                  </a:lnTo>
                  <a:lnTo>
                    <a:pt x="292" y="1499"/>
                  </a:lnTo>
                  <a:lnTo>
                    <a:pt x="292" y="1505"/>
                  </a:lnTo>
                  <a:lnTo>
                    <a:pt x="329" y="1505"/>
                  </a:lnTo>
                  <a:lnTo>
                    <a:pt x="329" y="1513"/>
                  </a:lnTo>
                  <a:lnTo>
                    <a:pt x="365" y="1513"/>
                  </a:lnTo>
                  <a:lnTo>
                    <a:pt x="365" y="1519"/>
                  </a:lnTo>
                  <a:lnTo>
                    <a:pt x="396" y="1519"/>
                  </a:lnTo>
                  <a:lnTo>
                    <a:pt x="396" y="1536"/>
                  </a:lnTo>
                  <a:lnTo>
                    <a:pt x="475" y="1536"/>
                  </a:lnTo>
                  <a:lnTo>
                    <a:pt x="475" y="1550"/>
                  </a:lnTo>
                  <a:lnTo>
                    <a:pt x="511" y="1550"/>
                  </a:lnTo>
                  <a:lnTo>
                    <a:pt x="511" y="1556"/>
                  </a:lnTo>
                  <a:lnTo>
                    <a:pt x="548" y="1556"/>
                  </a:lnTo>
                  <a:lnTo>
                    <a:pt x="548" y="1565"/>
                  </a:lnTo>
                  <a:lnTo>
                    <a:pt x="592" y="1565"/>
                  </a:lnTo>
                  <a:lnTo>
                    <a:pt x="592" y="1579"/>
                  </a:lnTo>
                  <a:lnTo>
                    <a:pt x="637" y="1579"/>
                  </a:lnTo>
                  <a:lnTo>
                    <a:pt x="637" y="1587"/>
                  </a:lnTo>
                  <a:lnTo>
                    <a:pt x="673" y="1587"/>
                  </a:lnTo>
                  <a:lnTo>
                    <a:pt x="673" y="1594"/>
                  </a:lnTo>
                  <a:lnTo>
                    <a:pt x="710" y="1594"/>
                  </a:lnTo>
                  <a:lnTo>
                    <a:pt x="710" y="1601"/>
                  </a:lnTo>
                  <a:lnTo>
                    <a:pt x="746" y="1601"/>
                  </a:lnTo>
                  <a:lnTo>
                    <a:pt x="746" y="1616"/>
                  </a:lnTo>
                  <a:lnTo>
                    <a:pt x="788" y="1616"/>
                  </a:lnTo>
                  <a:lnTo>
                    <a:pt x="788" y="1624"/>
                  </a:lnTo>
                  <a:lnTo>
                    <a:pt x="825" y="1624"/>
                  </a:lnTo>
                  <a:lnTo>
                    <a:pt x="825" y="1638"/>
                  </a:lnTo>
                  <a:lnTo>
                    <a:pt x="898" y="1638"/>
                  </a:lnTo>
                  <a:lnTo>
                    <a:pt x="898" y="1647"/>
                  </a:lnTo>
                  <a:lnTo>
                    <a:pt x="927" y="1647"/>
                  </a:lnTo>
                  <a:lnTo>
                    <a:pt x="927" y="1653"/>
                  </a:lnTo>
                  <a:lnTo>
                    <a:pt x="979" y="1653"/>
                  </a:lnTo>
                  <a:lnTo>
                    <a:pt x="979" y="1667"/>
                  </a:lnTo>
                  <a:lnTo>
                    <a:pt x="1016" y="1667"/>
                  </a:lnTo>
                  <a:lnTo>
                    <a:pt x="1016" y="1675"/>
                  </a:lnTo>
                  <a:lnTo>
                    <a:pt x="1044" y="1675"/>
                  </a:lnTo>
                  <a:lnTo>
                    <a:pt x="1044" y="1684"/>
                  </a:lnTo>
                  <a:lnTo>
                    <a:pt x="1080" y="1684"/>
                  </a:lnTo>
                  <a:lnTo>
                    <a:pt x="1080" y="1698"/>
                  </a:lnTo>
                  <a:lnTo>
                    <a:pt x="1131" y="1698"/>
                  </a:lnTo>
                  <a:lnTo>
                    <a:pt x="1131" y="1704"/>
                  </a:lnTo>
                  <a:lnTo>
                    <a:pt x="1162" y="1704"/>
                  </a:lnTo>
                  <a:lnTo>
                    <a:pt x="1162" y="1712"/>
                  </a:lnTo>
                  <a:lnTo>
                    <a:pt x="1197" y="1712"/>
                  </a:lnTo>
                  <a:lnTo>
                    <a:pt x="1197" y="1720"/>
                  </a:lnTo>
                  <a:lnTo>
                    <a:pt x="1234" y="1720"/>
                  </a:lnTo>
                  <a:lnTo>
                    <a:pt x="1234" y="1735"/>
                  </a:lnTo>
                  <a:lnTo>
                    <a:pt x="1277" y="1735"/>
                  </a:lnTo>
                  <a:lnTo>
                    <a:pt x="1277" y="1741"/>
                  </a:lnTo>
                  <a:lnTo>
                    <a:pt x="1313" y="1741"/>
                  </a:lnTo>
                  <a:lnTo>
                    <a:pt x="1313" y="1757"/>
                  </a:lnTo>
                  <a:lnTo>
                    <a:pt x="1386" y="1757"/>
                  </a:lnTo>
                  <a:lnTo>
                    <a:pt x="1386" y="1763"/>
                  </a:lnTo>
                  <a:lnTo>
                    <a:pt x="1430" y="1763"/>
                  </a:lnTo>
                  <a:lnTo>
                    <a:pt x="1430" y="1772"/>
                  </a:lnTo>
                  <a:lnTo>
                    <a:pt x="1467" y="1772"/>
                  </a:lnTo>
                  <a:lnTo>
                    <a:pt x="1467" y="1786"/>
                  </a:lnTo>
                  <a:lnTo>
                    <a:pt x="1504" y="1786"/>
                  </a:lnTo>
                  <a:lnTo>
                    <a:pt x="1504" y="1794"/>
                  </a:lnTo>
                  <a:lnTo>
                    <a:pt x="1545" y="1794"/>
                  </a:lnTo>
                  <a:lnTo>
                    <a:pt x="1545" y="1800"/>
                  </a:lnTo>
                  <a:lnTo>
                    <a:pt x="1582" y="1800"/>
                  </a:lnTo>
                  <a:lnTo>
                    <a:pt x="1582" y="1814"/>
                  </a:lnTo>
                  <a:lnTo>
                    <a:pt x="1619" y="1814"/>
                  </a:lnTo>
                  <a:lnTo>
                    <a:pt x="1619" y="1823"/>
                  </a:lnTo>
                  <a:lnTo>
                    <a:pt x="1663" y="1823"/>
                  </a:lnTo>
                  <a:lnTo>
                    <a:pt x="1663" y="1829"/>
                  </a:lnTo>
                  <a:lnTo>
                    <a:pt x="1700" y="1829"/>
                  </a:lnTo>
                  <a:lnTo>
                    <a:pt x="1700" y="1845"/>
                  </a:lnTo>
                  <a:lnTo>
                    <a:pt x="1728" y="1845"/>
                  </a:lnTo>
                  <a:lnTo>
                    <a:pt x="1728" y="1851"/>
                  </a:lnTo>
                  <a:lnTo>
                    <a:pt x="1780" y="1851"/>
                  </a:lnTo>
                  <a:lnTo>
                    <a:pt x="1780" y="1845"/>
                  </a:lnTo>
                  <a:lnTo>
                    <a:pt x="1787" y="1845"/>
                  </a:lnTo>
                  <a:lnTo>
                    <a:pt x="1787" y="1800"/>
                  </a:lnTo>
                  <a:lnTo>
                    <a:pt x="1795" y="1800"/>
                  </a:lnTo>
                  <a:lnTo>
                    <a:pt x="1795" y="1772"/>
                  </a:lnTo>
                  <a:lnTo>
                    <a:pt x="1800" y="1772"/>
                  </a:lnTo>
                  <a:lnTo>
                    <a:pt x="1800" y="1757"/>
                  </a:lnTo>
                  <a:lnTo>
                    <a:pt x="1817" y="1757"/>
                  </a:lnTo>
                  <a:lnTo>
                    <a:pt x="1817" y="1712"/>
                  </a:lnTo>
                  <a:lnTo>
                    <a:pt x="1823" y="1712"/>
                  </a:lnTo>
                  <a:lnTo>
                    <a:pt x="1823" y="1684"/>
                  </a:lnTo>
                  <a:lnTo>
                    <a:pt x="1837" y="1684"/>
                  </a:lnTo>
                  <a:lnTo>
                    <a:pt x="1837" y="1667"/>
                  </a:lnTo>
                  <a:lnTo>
                    <a:pt x="1845" y="1667"/>
                  </a:lnTo>
                  <a:lnTo>
                    <a:pt x="1845" y="1638"/>
                  </a:lnTo>
                  <a:lnTo>
                    <a:pt x="1854" y="1638"/>
                  </a:lnTo>
                  <a:lnTo>
                    <a:pt x="1854" y="1624"/>
                  </a:lnTo>
                  <a:lnTo>
                    <a:pt x="1859" y="1624"/>
                  </a:lnTo>
                  <a:lnTo>
                    <a:pt x="1859" y="406"/>
                  </a:lnTo>
                  <a:lnTo>
                    <a:pt x="1854" y="406"/>
                  </a:lnTo>
                  <a:lnTo>
                    <a:pt x="1854" y="391"/>
                  </a:lnTo>
                  <a:lnTo>
                    <a:pt x="1817" y="391"/>
                  </a:lnTo>
                  <a:lnTo>
                    <a:pt x="1817" y="384"/>
                  </a:lnTo>
                  <a:lnTo>
                    <a:pt x="1780" y="384"/>
                  </a:lnTo>
                  <a:lnTo>
                    <a:pt x="1780" y="375"/>
                  </a:lnTo>
                  <a:lnTo>
                    <a:pt x="1728" y="375"/>
                  </a:lnTo>
                  <a:lnTo>
                    <a:pt x="1728" y="369"/>
                  </a:lnTo>
                  <a:lnTo>
                    <a:pt x="1700" y="369"/>
                  </a:lnTo>
                  <a:lnTo>
                    <a:pt x="1700" y="355"/>
                  </a:lnTo>
                  <a:lnTo>
                    <a:pt x="1649" y="355"/>
                  </a:lnTo>
                  <a:lnTo>
                    <a:pt x="1649" y="347"/>
                  </a:lnTo>
                  <a:lnTo>
                    <a:pt x="1613" y="347"/>
                  </a:lnTo>
                  <a:lnTo>
                    <a:pt x="1613" y="338"/>
                  </a:lnTo>
                  <a:lnTo>
                    <a:pt x="1567" y="338"/>
                  </a:lnTo>
                  <a:lnTo>
                    <a:pt x="1567" y="332"/>
                  </a:lnTo>
                  <a:lnTo>
                    <a:pt x="1532" y="332"/>
                  </a:lnTo>
                  <a:lnTo>
                    <a:pt x="1532" y="324"/>
                  </a:lnTo>
                  <a:lnTo>
                    <a:pt x="1489" y="324"/>
                  </a:lnTo>
                  <a:lnTo>
                    <a:pt x="1489" y="318"/>
                  </a:lnTo>
                  <a:lnTo>
                    <a:pt x="1452" y="318"/>
                  </a:lnTo>
                  <a:lnTo>
                    <a:pt x="1452" y="310"/>
                  </a:lnTo>
                  <a:lnTo>
                    <a:pt x="1408" y="310"/>
                  </a:lnTo>
                  <a:lnTo>
                    <a:pt x="1408" y="296"/>
                  </a:lnTo>
                  <a:lnTo>
                    <a:pt x="1371" y="296"/>
                  </a:lnTo>
                  <a:lnTo>
                    <a:pt x="1371" y="287"/>
                  </a:lnTo>
                  <a:lnTo>
                    <a:pt x="1327" y="287"/>
                  </a:lnTo>
                  <a:lnTo>
                    <a:pt x="1327" y="272"/>
                  </a:lnTo>
                  <a:lnTo>
                    <a:pt x="1249" y="272"/>
                  </a:lnTo>
                  <a:lnTo>
                    <a:pt x="1249" y="259"/>
                  </a:lnTo>
                  <a:lnTo>
                    <a:pt x="1212" y="259"/>
                  </a:lnTo>
                  <a:lnTo>
                    <a:pt x="1212" y="250"/>
                  </a:lnTo>
                  <a:lnTo>
                    <a:pt x="1175" y="250"/>
                  </a:lnTo>
                  <a:lnTo>
                    <a:pt x="1175" y="236"/>
                  </a:lnTo>
                  <a:lnTo>
                    <a:pt x="1131" y="236"/>
                  </a:lnTo>
                  <a:lnTo>
                    <a:pt x="1131" y="228"/>
                  </a:lnTo>
                  <a:lnTo>
                    <a:pt x="1094" y="228"/>
                  </a:lnTo>
                  <a:lnTo>
                    <a:pt x="1094" y="222"/>
                  </a:lnTo>
                  <a:lnTo>
                    <a:pt x="1044" y="222"/>
                  </a:lnTo>
                  <a:lnTo>
                    <a:pt x="1044" y="213"/>
                  </a:lnTo>
                  <a:lnTo>
                    <a:pt x="1016" y="213"/>
                  </a:lnTo>
                  <a:lnTo>
                    <a:pt x="1016" y="208"/>
                  </a:lnTo>
                  <a:lnTo>
                    <a:pt x="962" y="208"/>
                  </a:lnTo>
                  <a:lnTo>
                    <a:pt x="962" y="199"/>
                  </a:lnTo>
                  <a:lnTo>
                    <a:pt x="927" y="199"/>
                  </a:lnTo>
                  <a:lnTo>
                    <a:pt x="927" y="184"/>
                  </a:lnTo>
                  <a:lnTo>
                    <a:pt x="884" y="184"/>
                  </a:lnTo>
                  <a:lnTo>
                    <a:pt x="884" y="177"/>
                  </a:lnTo>
                  <a:lnTo>
                    <a:pt x="847" y="177"/>
                  </a:lnTo>
                  <a:lnTo>
                    <a:pt x="847" y="171"/>
                  </a:lnTo>
                  <a:lnTo>
                    <a:pt x="803" y="171"/>
                  </a:lnTo>
                  <a:lnTo>
                    <a:pt x="803" y="154"/>
                  </a:lnTo>
                  <a:lnTo>
                    <a:pt x="766" y="154"/>
                  </a:lnTo>
                  <a:lnTo>
                    <a:pt x="766" y="148"/>
                  </a:lnTo>
                  <a:lnTo>
                    <a:pt x="724" y="148"/>
                  </a:lnTo>
                  <a:lnTo>
                    <a:pt x="724" y="140"/>
                  </a:lnTo>
                  <a:lnTo>
                    <a:pt x="687" y="140"/>
                  </a:lnTo>
                  <a:lnTo>
                    <a:pt x="687" y="133"/>
                  </a:lnTo>
                  <a:lnTo>
                    <a:pt x="642" y="133"/>
                  </a:lnTo>
                  <a:lnTo>
                    <a:pt x="642" y="118"/>
                  </a:lnTo>
                  <a:lnTo>
                    <a:pt x="607" y="118"/>
                  </a:lnTo>
                  <a:lnTo>
                    <a:pt x="607" y="111"/>
                  </a:lnTo>
                  <a:lnTo>
                    <a:pt x="527" y="111"/>
                  </a:lnTo>
                  <a:lnTo>
                    <a:pt x="527" y="96"/>
                  </a:lnTo>
                  <a:lnTo>
                    <a:pt x="475" y="96"/>
                  </a:lnTo>
                  <a:lnTo>
                    <a:pt x="475" y="89"/>
                  </a:lnTo>
                  <a:lnTo>
                    <a:pt x="446" y="89"/>
                  </a:lnTo>
                  <a:lnTo>
                    <a:pt x="446" y="80"/>
                  </a:lnTo>
                  <a:lnTo>
                    <a:pt x="396" y="80"/>
                  </a:lnTo>
                  <a:lnTo>
                    <a:pt x="396" y="66"/>
                  </a:lnTo>
                  <a:lnTo>
                    <a:pt x="365" y="66"/>
                  </a:lnTo>
                  <a:lnTo>
                    <a:pt x="365" y="59"/>
                  </a:lnTo>
                  <a:lnTo>
                    <a:pt x="315" y="59"/>
                  </a:lnTo>
                  <a:lnTo>
                    <a:pt x="315" y="52"/>
                  </a:lnTo>
                  <a:lnTo>
                    <a:pt x="278" y="52"/>
                  </a:lnTo>
                  <a:lnTo>
                    <a:pt x="278" y="37"/>
                  </a:lnTo>
                  <a:lnTo>
                    <a:pt x="235" y="37"/>
                  </a:lnTo>
                  <a:lnTo>
                    <a:pt x="235" y="28"/>
                  </a:lnTo>
                  <a:lnTo>
                    <a:pt x="200" y="28"/>
                  </a:lnTo>
                  <a:lnTo>
                    <a:pt x="200" y="23"/>
                  </a:lnTo>
                  <a:lnTo>
                    <a:pt x="163" y="23"/>
                  </a:lnTo>
                  <a:lnTo>
                    <a:pt x="163" y="15"/>
                  </a:lnTo>
                  <a:lnTo>
                    <a:pt x="118" y="15"/>
                  </a:lnTo>
                  <a:lnTo>
                    <a:pt x="118" y="0"/>
                  </a:lnTo>
                  <a:lnTo>
                    <a:pt x="82" y="0"/>
                  </a:lnTo>
                  <a:close/>
                </a:path>
              </a:pathLst>
            </a:custGeom>
            <a:solidFill>
              <a:srgbClr val="0202A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51" name="Freeform 784"/>
            <p:cNvSpPr/>
            <p:nvPr/>
          </p:nvSpPr>
          <p:spPr bwMode="auto">
            <a:xfrm>
              <a:off x="3932" y="1912"/>
              <a:ext cx="173" cy="134"/>
            </a:xfrm>
            <a:custGeom>
              <a:avLst/>
              <a:gdLst>
                <a:gd name="T0" fmla="*/ 0 w 1726"/>
                <a:gd name="T1" fmla="*/ 0 h 1741"/>
                <a:gd name="T2" fmla="*/ 0 w 1726"/>
                <a:gd name="T3" fmla="*/ 0 h 1741"/>
                <a:gd name="T4" fmla="*/ 0 w 1726"/>
                <a:gd name="T5" fmla="*/ 0 h 1741"/>
                <a:gd name="T6" fmla="*/ 0 w 1726"/>
                <a:gd name="T7" fmla="*/ 0 h 1741"/>
                <a:gd name="T8" fmla="*/ 0 w 1726"/>
                <a:gd name="T9" fmla="*/ 0 h 1741"/>
                <a:gd name="T10" fmla="*/ 0 w 1726"/>
                <a:gd name="T11" fmla="*/ 0 h 1741"/>
                <a:gd name="T12" fmla="*/ 0 w 1726"/>
                <a:gd name="T13" fmla="*/ 0 h 1741"/>
                <a:gd name="T14" fmla="*/ 0 w 1726"/>
                <a:gd name="T15" fmla="*/ 0 h 1741"/>
                <a:gd name="T16" fmla="*/ 0 w 1726"/>
                <a:gd name="T17" fmla="*/ 0 h 1741"/>
                <a:gd name="T18" fmla="*/ 0 w 1726"/>
                <a:gd name="T19" fmla="*/ 0 h 1741"/>
                <a:gd name="T20" fmla="*/ 0 w 1726"/>
                <a:gd name="T21" fmla="*/ 0 h 1741"/>
                <a:gd name="T22" fmla="*/ 0 w 1726"/>
                <a:gd name="T23" fmla="*/ 0 h 1741"/>
                <a:gd name="T24" fmla="*/ 0 w 1726"/>
                <a:gd name="T25" fmla="*/ 0 h 1741"/>
                <a:gd name="T26" fmla="*/ 0 w 1726"/>
                <a:gd name="T27" fmla="*/ 0 h 1741"/>
                <a:gd name="T28" fmla="*/ 0 w 1726"/>
                <a:gd name="T29" fmla="*/ 0 h 1741"/>
                <a:gd name="T30" fmla="*/ 0 w 1726"/>
                <a:gd name="T31" fmla="*/ 0 h 1741"/>
                <a:gd name="T32" fmla="*/ 0 w 1726"/>
                <a:gd name="T33" fmla="*/ 0 h 1741"/>
                <a:gd name="T34" fmla="*/ 0 w 1726"/>
                <a:gd name="T35" fmla="*/ 0 h 1741"/>
                <a:gd name="T36" fmla="*/ 0 w 1726"/>
                <a:gd name="T37" fmla="*/ 0 h 1741"/>
                <a:gd name="T38" fmla="*/ 0 w 1726"/>
                <a:gd name="T39" fmla="*/ 0 h 1741"/>
                <a:gd name="T40" fmla="*/ 0 w 1726"/>
                <a:gd name="T41" fmla="*/ 0 h 1741"/>
                <a:gd name="T42" fmla="*/ 0 w 1726"/>
                <a:gd name="T43" fmla="*/ 0 h 1741"/>
                <a:gd name="T44" fmla="*/ 0 w 1726"/>
                <a:gd name="T45" fmla="*/ 0 h 1741"/>
                <a:gd name="T46" fmla="*/ 0 w 1726"/>
                <a:gd name="T47" fmla="*/ 0 h 1741"/>
                <a:gd name="T48" fmla="*/ 0 w 1726"/>
                <a:gd name="T49" fmla="*/ 0 h 1741"/>
                <a:gd name="T50" fmla="*/ 0 w 1726"/>
                <a:gd name="T51" fmla="*/ 0 h 1741"/>
                <a:gd name="T52" fmla="*/ 0 w 1726"/>
                <a:gd name="T53" fmla="*/ 0 h 1741"/>
                <a:gd name="T54" fmla="*/ 0 w 1726"/>
                <a:gd name="T55" fmla="*/ 0 h 1741"/>
                <a:gd name="T56" fmla="*/ 0 w 1726"/>
                <a:gd name="T57" fmla="*/ 0 h 1741"/>
                <a:gd name="T58" fmla="*/ 0 w 1726"/>
                <a:gd name="T59" fmla="*/ 0 h 1741"/>
                <a:gd name="T60" fmla="*/ 0 w 1726"/>
                <a:gd name="T61" fmla="*/ 0 h 1741"/>
                <a:gd name="T62" fmla="*/ 0 w 1726"/>
                <a:gd name="T63" fmla="*/ 0 h 1741"/>
                <a:gd name="T64" fmla="*/ 0 w 1726"/>
                <a:gd name="T65" fmla="*/ 0 h 1741"/>
                <a:gd name="T66" fmla="*/ 0 w 1726"/>
                <a:gd name="T67" fmla="*/ 0 h 1741"/>
                <a:gd name="T68" fmla="*/ 0 w 1726"/>
                <a:gd name="T69" fmla="*/ 0 h 1741"/>
                <a:gd name="T70" fmla="*/ 0 w 1726"/>
                <a:gd name="T71" fmla="*/ 0 h 1741"/>
                <a:gd name="T72" fmla="*/ 0 w 1726"/>
                <a:gd name="T73" fmla="*/ 0 h 1741"/>
                <a:gd name="T74" fmla="*/ 0 w 1726"/>
                <a:gd name="T75" fmla="*/ 0 h 1741"/>
                <a:gd name="T76" fmla="*/ 0 w 1726"/>
                <a:gd name="T77" fmla="*/ 0 h 1741"/>
                <a:gd name="T78" fmla="*/ 0 w 1726"/>
                <a:gd name="T79" fmla="*/ 0 h 1741"/>
                <a:gd name="T80" fmla="*/ 0 w 1726"/>
                <a:gd name="T81" fmla="*/ 0 h 1741"/>
                <a:gd name="T82" fmla="*/ 0 w 1726"/>
                <a:gd name="T83" fmla="*/ 0 h 1741"/>
                <a:gd name="T84" fmla="*/ 0 w 1726"/>
                <a:gd name="T85" fmla="*/ 0 h 1741"/>
                <a:gd name="T86" fmla="*/ 0 w 1726"/>
                <a:gd name="T87" fmla="*/ 0 h 1741"/>
                <a:gd name="T88" fmla="*/ 0 w 1726"/>
                <a:gd name="T89" fmla="*/ 0 h 1741"/>
                <a:gd name="T90" fmla="*/ 0 w 1726"/>
                <a:gd name="T91" fmla="*/ 0 h 1741"/>
                <a:gd name="T92" fmla="*/ 0 w 1726"/>
                <a:gd name="T93" fmla="*/ 0 h 1741"/>
                <a:gd name="T94" fmla="*/ 0 w 1726"/>
                <a:gd name="T95" fmla="*/ 0 h 1741"/>
                <a:gd name="T96" fmla="*/ 0 w 1726"/>
                <a:gd name="T97" fmla="*/ 0 h 17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26"/>
                <a:gd name="T148" fmla="*/ 0 h 1741"/>
                <a:gd name="T149" fmla="*/ 1726 w 1726"/>
                <a:gd name="T150" fmla="*/ 1741 h 174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26" h="1741">
                  <a:moveTo>
                    <a:pt x="0" y="0"/>
                  </a:moveTo>
                  <a:lnTo>
                    <a:pt x="0" y="1387"/>
                  </a:lnTo>
                  <a:lnTo>
                    <a:pt x="22" y="1387"/>
                  </a:lnTo>
                  <a:lnTo>
                    <a:pt x="22" y="1403"/>
                  </a:lnTo>
                  <a:lnTo>
                    <a:pt x="67" y="1403"/>
                  </a:lnTo>
                  <a:lnTo>
                    <a:pt x="67" y="1409"/>
                  </a:lnTo>
                  <a:lnTo>
                    <a:pt x="103" y="1409"/>
                  </a:lnTo>
                  <a:lnTo>
                    <a:pt x="103" y="1418"/>
                  </a:lnTo>
                  <a:lnTo>
                    <a:pt x="139" y="1418"/>
                  </a:lnTo>
                  <a:lnTo>
                    <a:pt x="139" y="1423"/>
                  </a:lnTo>
                  <a:lnTo>
                    <a:pt x="176" y="1423"/>
                  </a:lnTo>
                  <a:lnTo>
                    <a:pt x="176" y="1440"/>
                  </a:lnTo>
                  <a:lnTo>
                    <a:pt x="218" y="1440"/>
                  </a:lnTo>
                  <a:lnTo>
                    <a:pt x="218" y="1446"/>
                  </a:lnTo>
                  <a:lnTo>
                    <a:pt x="255" y="1446"/>
                  </a:lnTo>
                  <a:lnTo>
                    <a:pt x="255" y="1454"/>
                  </a:lnTo>
                  <a:lnTo>
                    <a:pt x="291" y="1454"/>
                  </a:lnTo>
                  <a:lnTo>
                    <a:pt x="291" y="1460"/>
                  </a:lnTo>
                  <a:lnTo>
                    <a:pt x="322" y="1460"/>
                  </a:lnTo>
                  <a:lnTo>
                    <a:pt x="322" y="1477"/>
                  </a:lnTo>
                  <a:lnTo>
                    <a:pt x="401" y="1477"/>
                  </a:lnTo>
                  <a:lnTo>
                    <a:pt x="401" y="1491"/>
                  </a:lnTo>
                  <a:lnTo>
                    <a:pt x="437" y="1491"/>
                  </a:lnTo>
                  <a:lnTo>
                    <a:pt x="437" y="1497"/>
                  </a:lnTo>
                  <a:lnTo>
                    <a:pt x="474" y="1497"/>
                  </a:lnTo>
                  <a:lnTo>
                    <a:pt x="474" y="1506"/>
                  </a:lnTo>
                  <a:lnTo>
                    <a:pt x="518" y="1506"/>
                  </a:lnTo>
                  <a:lnTo>
                    <a:pt x="518" y="1520"/>
                  </a:lnTo>
                  <a:lnTo>
                    <a:pt x="563" y="1520"/>
                  </a:lnTo>
                  <a:lnTo>
                    <a:pt x="563" y="1528"/>
                  </a:lnTo>
                  <a:lnTo>
                    <a:pt x="599" y="1528"/>
                  </a:lnTo>
                  <a:lnTo>
                    <a:pt x="599" y="1535"/>
                  </a:lnTo>
                  <a:lnTo>
                    <a:pt x="636" y="1535"/>
                  </a:lnTo>
                  <a:lnTo>
                    <a:pt x="636" y="1542"/>
                  </a:lnTo>
                  <a:lnTo>
                    <a:pt x="672" y="1542"/>
                  </a:lnTo>
                  <a:lnTo>
                    <a:pt x="672" y="1557"/>
                  </a:lnTo>
                  <a:lnTo>
                    <a:pt x="714" y="1557"/>
                  </a:lnTo>
                  <a:lnTo>
                    <a:pt x="714" y="1565"/>
                  </a:lnTo>
                  <a:lnTo>
                    <a:pt x="751" y="1565"/>
                  </a:lnTo>
                  <a:lnTo>
                    <a:pt x="751" y="1579"/>
                  </a:lnTo>
                  <a:lnTo>
                    <a:pt x="824" y="1579"/>
                  </a:lnTo>
                  <a:lnTo>
                    <a:pt x="824" y="1588"/>
                  </a:lnTo>
                  <a:lnTo>
                    <a:pt x="853" y="1588"/>
                  </a:lnTo>
                  <a:lnTo>
                    <a:pt x="853" y="1594"/>
                  </a:lnTo>
                  <a:lnTo>
                    <a:pt x="905" y="1594"/>
                  </a:lnTo>
                  <a:lnTo>
                    <a:pt x="905" y="1608"/>
                  </a:lnTo>
                  <a:lnTo>
                    <a:pt x="942" y="1608"/>
                  </a:lnTo>
                  <a:lnTo>
                    <a:pt x="942" y="1616"/>
                  </a:lnTo>
                  <a:lnTo>
                    <a:pt x="970" y="1616"/>
                  </a:lnTo>
                  <a:lnTo>
                    <a:pt x="970" y="1625"/>
                  </a:lnTo>
                  <a:lnTo>
                    <a:pt x="1006" y="1625"/>
                  </a:lnTo>
                  <a:lnTo>
                    <a:pt x="1006" y="1639"/>
                  </a:lnTo>
                  <a:lnTo>
                    <a:pt x="1057" y="1639"/>
                  </a:lnTo>
                  <a:lnTo>
                    <a:pt x="1057" y="1645"/>
                  </a:lnTo>
                  <a:lnTo>
                    <a:pt x="1088" y="1645"/>
                  </a:lnTo>
                  <a:lnTo>
                    <a:pt x="1088" y="1653"/>
                  </a:lnTo>
                  <a:lnTo>
                    <a:pt x="1123" y="1653"/>
                  </a:lnTo>
                  <a:lnTo>
                    <a:pt x="1123" y="1661"/>
                  </a:lnTo>
                  <a:lnTo>
                    <a:pt x="1160" y="1661"/>
                  </a:lnTo>
                  <a:lnTo>
                    <a:pt x="1160" y="1676"/>
                  </a:lnTo>
                  <a:lnTo>
                    <a:pt x="1203" y="1676"/>
                  </a:lnTo>
                  <a:lnTo>
                    <a:pt x="1203" y="1682"/>
                  </a:lnTo>
                  <a:lnTo>
                    <a:pt x="1239" y="1682"/>
                  </a:lnTo>
                  <a:lnTo>
                    <a:pt x="1239" y="1698"/>
                  </a:lnTo>
                  <a:lnTo>
                    <a:pt x="1312" y="1698"/>
                  </a:lnTo>
                  <a:lnTo>
                    <a:pt x="1312" y="1704"/>
                  </a:lnTo>
                  <a:lnTo>
                    <a:pt x="1356" y="1704"/>
                  </a:lnTo>
                  <a:lnTo>
                    <a:pt x="1356" y="1713"/>
                  </a:lnTo>
                  <a:lnTo>
                    <a:pt x="1393" y="1713"/>
                  </a:lnTo>
                  <a:lnTo>
                    <a:pt x="1393" y="1727"/>
                  </a:lnTo>
                  <a:lnTo>
                    <a:pt x="1430" y="1727"/>
                  </a:lnTo>
                  <a:lnTo>
                    <a:pt x="1430" y="1735"/>
                  </a:lnTo>
                  <a:lnTo>
                    <a:pt x="1471" y="1735"/>
                  </a:lnTo>
                  <a:lnTo>
                    <a:pt x="1471" y="1741"/>
                  </a:lnTo>
                  <a:lnTo>
                    <a:pt x="1721" y="1741"/>
                  </a:lnTo>
                  <a:lnTo>
                    <a:pt x="1721" y="1713"/>
                  </a:lnTo>
                  <a:lnTo>
                    <a:pt x="1726" y="1713"/>
                  </a:lnTo>
                  <a:lnTo>
                    <a:pt x="1726" y="325"/>
                  </a:lnTo>
                  <a:lnTo>
                    <a:pt x="1706" y="325"/>
                  </a:lnTo>
                  <a:lnTo>
                    <a:pt x="1706" y="316"/>
                  </a:lnTo>
                  <a:lnTo>
                    <a:pt x="1654" y="316"/>
                  </a:lnTo>
                  <a:lnTo>
                    <a:pt x="1654" y="310"/>
                  </a:lnTo>
                  <a:lnTo>
                    <a:pt x="1626" y="310"/>
                  </a:lnTo>
                  <a:lnTo>
                    <a:pt x="1626" y="296"/>
                  </a:lnTo>
                  <a:lnTo>
                    <a:pt x="1575" y="296"/>
                  </a:lnTo>
                  <a:lnTo>
                    <a:pt x="1575" y="288"/>
                  </a:lnTo>
                  <a:lnTo>
                    <a:pt x="1539" y="288"/>
                  </a:lnTo>
                  <a:lnTo>
                    <a:pt x="1539" y="279"/>
                  </a:lnTo>
                  <a:lnTo>
                    <a:pt x="1493" y="279"/>
                  </a:lnTo>
                  <a:lnTo>
                    <a:pt x="1493" y="273"/>
                  </a:lnTo>
                  <a:lnTo>
                    <a:pt x="1458" y="273"/>
                  </a:lnTo>
                  <a:lnTo>
                    <a:pt x="1458" y="265"/>
                  </a:lnTo>
                  <a:lnTo>
                    <a:pt x="1415" y="265"/>
                  </a:lnTo>
                  <a:lnTo>
                    <a:pt x="1415" y="259"/>
                  </a:lnTo>
                  <a:lnTo>
                    <a:pt x="1378" y="259"/>
                  </a:lnTo>
                  <a:lnTo>
                    <a:pt x="1378" y="251"/>
                  </a:lnTo>
                  <a:lnTo>
                    <a:pt x="1334" y="251"/>
                  </a:lnTo>
                  <a:lnTo>
                    <a:pt x="1334" y="237"/>
                  </a:lnTo>
                  <a:lnTo>
                    <a:pt x="1297" y="237"/>
                  </a:lnTo>
                  <a:lnTo>
                    <a:pt x="1297" y="228"/>
                  </a:lnTo>
                  <a:lnTo>
                    <a:pt x="1253" y="228"/>
                  </a:lnTo>
                  <a:lnTo>
                    <a:pt x="1253" y="213"/>
                  </a:lnTo>
                  <a:lnTo>
                    <a:pt x="1175" y="213"/>
                  </a:lnTo>
                  <a:lnTo>
                    <a:pt x="1175" y="200"/>
                  </a:lnTo>
                  <a:lnTo>
                    <a:pt x="1138" y="200"/>
                  </a:lnTo>
                  <a:lnTo>
                    <a:pt x="1138" y="191"/>
                  </a:lnTo>
                  <a:lnTo>
                    <a:pt x="1101" y="191"/>
                  </a:lnTo>
                  <a:lnTo>
                    <a:pt x="1101" y="177"/>
                  </a:lnTo>
                  <a:lnTo>
                    <a:pt x="1057" y="177"/>
                  </a:lnTo>
                  <a:lnTo>
                    <a:pt x="1057" y="169"/>
                  </a:lnTo>
                  <a:lnTo>
                    <a:pt x="1020" y="169"/>
                  </a:lnTo>
                  <a:lnTo>
                    <a:pt x="1020" y="163"/>
                  </a:lnTo>
                  <a:lnTo>
                    <a:pt x="970" y="163"/>
                  </a:lnTo>
                  <a:lnTo>
                    <a:pt x="970" y="154"/>
                  </a:lnTo>
                  <a:lnTo>
                    <a:pt x="942" y="154"/>
                  </a:lnTo>
                  <a:lnTo>
                    <a:pt x="942" y="149"/>
                  </a:lnTo>
                  <a:lnTo>
                    <a:pt x="888" y="149"/>
                  </a:lnTo>
                  <a:lnTo>
                    <a:pt x="888" y="140"/>
                  </a:lnTo>
                  <a:lnTo>
                    <a:pt x="853" y="140"/>
                  </a:lnTo>
                  <a:lnTo>
                    <a:pt x="853" y="125"/>
                  </a:lnTo>
                  <a:lnTo>
                    <a:pt x="810" y="125"/>
                  </a:lnTo>
                  <a:lnTo>
                    <a:pt x="810" y="118"/>
                  </a:lnTo>
                  <a:lnTo>
                    <a:pt x="773" y="118"/>
                  </a:lnTo>
                  <a:lnTo>
                    <a:pt x="773" y="112"/>
                  </a:lnTo>
                  <a:lnTo>
                    <a:pt x="729" y="112"/>
                  </a:lnTo>
                  <a:lnTo>
                    <a:pt x="729" y="95"/>
                  </a:lnTo>
                  <a:lnTo>
                    <a:pt x="692" y="95"/>
                  </a:lnTo>
                  <a:lnTo>
                    <a:pt x="692" y="89"/>
                  </a:lnTo>
                  <a:lnTo>
                    <a:pt x="650" y="89"/>
                  </a:lnTo>
                  <a:lnTo>
                    <a:pt x="650" y="81"/>
                  </a:lnTo>
                  <a:lnTo>
                    <a:pt x="613" y="81"/>
                  </a:lnTo>
                  <a:lnTo>
                    <a:pt x="613" y="74"/>
                  </a:lnTo>
                  <a:lnTo>
                    <a:pt x="568" y="74"/>
                  </a:lnTo>
                  <a:lnTo>
                    <a:pt x="568" y="59"/>
                  </a:lnTo>
                  <a:lnTo>
                    <a:pt x="533" y="59"/>
                  </a:lnTo>
                  <a:lnTo>
                    <a:pt x="533" y="52"/>
                  </a:lnTo>
                  <a:lnTo>
                    <a:pt x="453" y="52"/>
                  </a:lnTo>
                  <a:lnTo>
                    <a:pt x="453" y="37"/>
                  </a:lnTo>
                  <a:lnTo>
                    <a:pt x="401" y="37"/>
                  </a:lnTo>
                  <a:lnTo>
                    <a:pt x="401" y="30"/>
                  </a:lnTo>
                  <a:lnTo>
                    <a:pt x="372" y="30"/>
                  </a:lnTo>
                  <a:lnTo>
                    <a:pt x="372" y="21"/>
                  </a:lnTo>
                  <a:lnTo>
                    <a:pt x="322" y="21"/>
                  </a:lnTo>
                  <a:lnTo>
                    <a:pt x="322" y="7"/>
                  </a:lnTo>
                  <a:lnTo>
                    <a:pt x="291" y="7"/>
                  </a:lnTo>
                  <a:lnTo>
                    <a:pt x="291" y="0"/>
                  </a:lnTo>
                  <a:lnTo>
                    <a:pt x="0" y="0"/>
                  </a:lnTo>
                  <a:close/>
                </a:path>
              </a:pathLst>
            </a:custGeom>
            <a:solidFill>
              <a:srgbClr val="02029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52" name="Freeform 785"/>
            <p:cNvSpPr/>
            <p:nvPr/>
          </p:nvSpPr>
          <p:spPr bwMode="auto">
            <a:xfrm>
              <a:off x="3939" y="1916"/>
              <a:ext cx="158" cy="125"/>
            </a:xfrm>
            <a:custGeom>
              <a:avLst/>
              <a:gdLst>
                <a:gd name="T0" fmla="*/ 0 w 1587"/>
                <a:gd name="T1" fmla="*/ 0 h 1617"/>
                <a:gd name="T2" fmla="*/ 0 w 1587"/>
                <a:gd name="T3" fmla="*/ 0 h 1617"/>
                <a:gd name="T4" fmla="*/ 0 w 1587"/>
                <a:gd name="T5" fmla="*/ 0 h 1617"/>
                <a:gd name="T6" fmla="*/ 0 w 1587"/>
                <a:gd name="T7" fmla="*/ 0 h 1617"/>
                <a:gd name="T8" fmla="*/ 0 w 1587"/>
                <a:gd name="T9" fmla="*/ 0 h 1617"/>
                <a:gd name="T10" fmla="*/ 0 w 1587"/>
                <a:gd name="T11" fmla="*/ 0 h 1617"/>
                <a:gd name="T12" fmla="*/ 0 w 1587"/>
                <a:gd name="T13" fmla="*/ 0 h 1617"/>
                <a:gd name="T14" fmla="*/ 0 w 1587"/>
                <a:gd name="T15" fmla="*/ 0 h 1617"/>
                <a:gd name="T16" fmla="*/ 0 w 1587"/>
                <a:gd name="T17" fmla="*/ 0 h 1617"/>
                <a:gd name="T18" fmla="*/ 0 w 1587"/>
                <a:gd name="T19" fmla="*/ 0 h 1617"/>
                <a:gd name="T20" fmla="*/ 0 w 1587"/>
                <a:gd name="T21" fmla="*/ 0 h 1617"/>
                <a:gd name="T22" fmla="*/ 0 w 1587"/>
                <a:gd name="T23" fmla="*/ 0 h 1617"/>
                <a:gd name="T24" fmla="*/ 0 w 1587"/>
                <a:gd name="T25" fmla="*/ 0 h 1617"/>
                <a:gd name="T26" fmla="*/ 0 w 1587"/>
                <a:gd name="T27" fmla="*/ 0 h 1617"/>
                <a:gd name="T28" fmla="*/ 0 w 1587"/>
                <a:gd name="T29" fmla="*/ 0 h 1617"/>
                <a:gd name="T30" fmla="*/ 0 w 1587"/>
                <a:gd name="T31" fmla="*/ 0 h 1617"/>
                <a:gd name="T32" fmla="*/ 0 w 1587"/>
                <a:gd name="T33" fmla="*/ 0 h 1617"/>
                <a:gd name="T34" fmla="*/ 0 w 1587"/>
                <a:gd name="T35" fmla="*/ 0 h 1617"/>
                <a:gd name="T36" fmla="*/ 0 w 1587"/>
                <a:gd name="T37" fmla="*/ 0 h 1617"/>
                <a:gd name="T38" fmla="*/ 0 w 1587"/>
                <a:gd name="T39" fmla="*/ 0 h 1617"/>
                <a:gd name="T40" fmla="*/ 0 w 1587"/>
                <a:gd name="T41" fmla="*/ 0 h 1617"/>
                <a:gd name="T42" fmla="*/ 0 w 1587"/>
                <a:gd name="T43" fmla="*/ 0 h 1617"/>
                <a:gd name="T44" fmla="*/ 0 w 1587"/>
                <a:gd name="T45" fmla="*/ 0 h 1617"/>
                <a:gd name="T46" fmla="*/ 0 w 1587"/>
                <a:gd name="T47" fmla="*/ 0 h 1617"/>
                <a:gd name="T48" fmla="*/ 0 w 1587"/>
                <a:gd name="T49" fmla="*/ 0 h 1617"/>
                <a:gd name="T50" fmla="*/ 0 w 1587"/>
                <a:gd name="T51" fmla="*/ 0 h 1617"/>
                <a:gd name="T52" fmla="*/ 0 w 1587"/>
                <a:gd name="T53" fmla="*/ 0 h 1617"/>
                <a:gd name="T54" fmla="*/ 0 w 1587"/>
                <a:gd name="T55" fmla="*/ 0 h 1617"/>
                <a:gd name="T56" fmla="*/ 0 w 1587"/>
                <a:gd name="T57" fmla="*/ 0 h 1617"/>
                <a:gd name="T58" fmla="*/ 0 w 1587"/>
                <a:gd name="T59" fmla="*/ 0 h 1617"/>
                <a:gd name="T60" fmla="*/ 0 w 1587"/>
                <a:gd name="T61" fmla="*/ 0 h 1617"/>
                <a:gd name="T62" fmla="*/ 0 w 1587"/>
                <a:gd name="T63" fmla="*/ 0 h 1617"/>
                <a:gd name="T64" fmla="*/ 0 w 1587"/>
                <a:gd name="T65" fmla="*/ 0 h 1617"/>
                <a:gd name="T66" fmla="*/ 0 w 1587"/>
                <a:gd name="T67" fmla="*/ 0 h 1617"/>
                <a:gd name="T68" fmla="*/ 0 w 1587"/>
                <a:gd name="T69" fmla="*/ 0 h 1617"/>
                <a:gd name="T70" fmla="*/ 0 w 1587"/>
                <a:gd name="T71" fmla="*/ 0 h 1617"/>
                <a:gd name="T72" fmla="*/ 0 w 1587"/>
                <a:gd name="T73" fmla="*/ 0 h 1617"/>
                <a:gd name="T74" fmla="*/ 0 w 1587"/>
                <a:gd name="T75" fmla="*/ 0 h 1617"/>
                <a:gd name="T76" fmla="*/ 0 w 1587"/>
                <a:gd name="T77" fmla="*/ 0 h 1617"/>
                <a:gd name="T78" fmla="*/ 0 w 1587"/>
                <a:gd name="T79" fmla="*/ 0 h 1617"/>
                <a:gd name="T80" fmla="*/ 0 w 1587"/>
                <a:gd name="T81" fmla="*/ 0 h 1617"/>
                <a:gd name="T82" fmla="*/ 0 w 1587"/>
                <a:gd name="T83" fmla="*/ 0 h 1617"/>
                <a:gd name="T84" fmla="*/ 0 w 1587"/>
                <a:gd name="T85" fmla="*/ 0 h 1617"/>
                <a:gd name="T86" fmla="*/ 0 w 1587"/>
                <a:gd name="T87" fmla="*/ 0 h 1617"/>
                <a:gd name="T88" fmla="*/ 0 w 1587"/>
                <a:gd name="T89" fmla="*/ 0 h 1617"/>
                <a:gd name="T90" fmla="*/ 0 w 1587"/>
                <a:gd name="T91" fmla="*/ 0 h 1617"/>
                <a:gd name="T92" fmla="*/ 0 w 1587"/>
                <a:gd name="T93" fmla="*/ 0 h 1617"/>
                <a:gd name="T94" fmla="*/ 0 w 1587"/>
                <a:gd name="T95" fmla="*/ 0 h 1617"/>
                <a:gd name="T96" fmla="*/ 0 w 1587"/>
                <a:gd name="T97" fmla="*/ 0 h 1617"/>
                <a:gd name="T98" fmla="*/ 0 w 1587"/>
                <a:gd name="T99" fmla="*/ 0 h 1617"/>
                <a:gd name="T100" fmla="*/ 0 w 1587"/>
                <a:gd name="T101" fmla="*/ 0 h 1617"/>
                <a:gd name="T102" fmla="*/ 0 w 1587"/>
                <a:gd name="T103" fmla="*/ 0 h 1617"/>
                <a:gd name="T104" fmla="*/ 0 w 1587"/>
                <a:gd name="T105" fmla="*/ 0 h 1617"/>
                <a:gd name="T106" fmla="*/ 0 w 1587"/>
                <a:gd name="T107" fmla="*/ 0 h 1617"/>
                <a:gd name="T108" fmla="*/ 0 w 1587"/>
                <a:gd name="T109" fmla="*/ 0 h 1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87"/>
                <a:gd name="T166" fmla="*/ 0 h 1617"/>
                <a:gd name="T167" fmla="*/ 1587 w 1587"/>
                <a:gd name="T168" fmla="*/ 1617 h 1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87" h="1617">
                  <a:moveTo>
                    <a:pt x="0" y="0"/>
                  </a:moveTo>
                  <a:lnTo>
                    <a:pt x="0" y="1350"/>
                  </a:lnTo>
                  <a:lnTo>
                    <a:pt x="36" y="1350"/>
                  </a:lnTo>
                  <a:lnTo>
                    <a:pt x="36" y="1359"/>
                  </a:lnTo>
                  <a:lnTo>
                    <a:pt x="72" y="1359"/>
                  </a:lnTo>
                  <a:lnTo>
                    <a:pt x="72" y="1364"/>
                  </a:lnTo>
                  <a:lnTo>
                    <a:pt x="109" y="1364"/>
                  </a:lnTo>
                  <a:lnTo>
                    <a:pt x="109" y="1381"/>
                  </a:lnTo>
                  <a:lnTo>
                    <a:pt x="151" y="1381"/>
                  </a:lnTo>
                  <a:lnTo>
                    <a:pt x="151" y="1387"/>
                  </a:lnTo>
                  <a:lnTo>
                    <a:pt x="188" y="1387"/>
                  </a:lnTo>
                  <a:lnTo>
                    <a:pt x="188" y="1395"/>
                  </a:lnTo>
                  <a:lnTo>
                    <a:pt x="224" y="1395"/>
                  </a:lnTo>
                  <a:lnTo>
                    <a:pt x="224" y="1401"/>
                  </a:lnTo>
                  <a:lnTo>
                    <a:pt x="255" y="1401"/>
                  </a:lnTo>
                  <a:lnTo>
                    <a:pt x="255" y="1418"/>
                  </a:lnTo>
                  <a:lnTo>
                    <a:pt x="334" y="1418"/>
                  </a:lnTo>
                  <a:lnTo>
                    <a:pt x="334" y="1432"/>
                  </a:lnTo>
                  <a:lnTo>
                    <a:pt x="370" y="1432"/>
                  </a:lnTo>
                  <a:lnTo>
                    <a:pt x="370" y="1438"/>
                  </a:lnTo>
                  <a:lnTo>
                    <a:pt x="407" y="1438"/>
                  </a:lnTo>
                  <a:lnTo>
                    <a:pt x="407" y="1447"/>
                  </a:lnTo>
                  <a:lnTo>
                    <a:pt x="451" y="1447"/>
                  </a:lnTo>
                  <a:lnTo>
                    <a:pt x="451" y="1461"/>
                  </a:lnTo>
                  <a:lnTo>
                    <a:pt x="496" y="1461"/>
                  </a:lnTo>
                  <a:lnTo>
                    <a:pt x="496" y="1469"/>
                  </a:lnTo>
                  <a:lnTo>
                    <a:pt x="532" y="1469"/>
                  </a:lnTo>
                  <a:lnTo>
                    <a:pt x="532" y="1476"/>
                  </a:lnTo>
                  <a:lnTo>
                    <a:pt x="569" y="1476"/>
                  </a:lnTo>
                  <a:lnTo>
                    <a:pt x="569" y="1483"/>
                  </a:lnTo>
                  <a:lnTo>
                    <a:pt x="605" y="1483"/>
                  </a:lnTo>
                  <a:lnTo>
                    <a:pt x="605" y="1498"/>
                  </a:lnTo>
                  <a:lnTo>
                    <a:pt x="647" y="1498"/>
                  </a:lnTo>
                  <a:lnTo>
                    <a:pt x="647" y="1506"/>
                  </a:lnTo>
                  <a:lnTo>
                    <a:pt x="684" y="1506"/>
                  </a:lnTo>
                  <a:lnTo>
                    <a:pt x="684" y="1520"/>
                  </a:lnTo>
                  <a:lnTo>
                    <a:pt x="757" y="1520"/>
                  </a:lnTo>
                  <a:lnTo>
                    <a:pt x="757" y="1529"/>
                  </a:lnTo>
                  <a:lnTo>
                    <a:pt x="786" y="1529"/>
                  </a:lnTo>
                  <a:lnTo>
                    <a:pt x="786" y="1535"/>
                  </a:lnTo>
                  <a:lnTo>
                    <a:pt x="838" y="1535"/>
                  </a:lnTo>
                  <a:lnTo>
                    <a:pt x="838" y="1549"/>
                  </a:lnTo>
                  <a:lnTo>
                    <a:pt x="875" y="1549"/>
                  </a:lnTo>
                  <a:lnTo>
                    <a:pt x="875" y="1557"/>
                  </a:lnTo>
                  <a:lnTo>
                    <a:pt x="903" y="1557"/>
                  </a:lnTo>
                  <a:lnTo>
                    <a:pt x="903" y="1566"/>
                  </a:lnTo>
                  <a:lnTo>
                    <a:pt x="939" y="1566"/>
                  </a:lnTo>
                  <a:lnTo>
                    <a:pt x="939" y="1580"/>
                  </a:lnTo>
                  <a:lnTo>
                    <a:pt x="990" y="1580"/>
                  </a:lnTo>
                  <a:lnTo>
                    <a:pt x="990" y="1586"/>
                  </a:lnTo>
                  <a:lnTo>
                    <a:pt x="1021" y="1586"/>
                  </a:lnTo>
                  <a:lnTo>
                    <a:pt x="1021" y="1594"/>
                  </a:lnTo>
                  <a:lnTo>
                    <a:pt x="1056" y="1594"/>
                  </a:lnTo>
                  <a:lnTo>
                    <a:pt x="1056" y="1602"/>
                  </a:lnTo>
                  <a:lnTo>
                    <a:pt x="1093" y="1602"/>
                  </a:lnTo>
                  <a:lnTo>
                    <a:pt x="1093" y="1617"/>
                  </a:lnTo>
                  <a:lnTo>
                    <a:pt x="1587" y="1617"/>
                  </a:lnTo>
                  <a:lnTo>
                    <a:pt x="1587" y="251"/>
                  </a:lnTo>
                  <a:lnTo>
                    <a:pt x="1559" y="251"/>
                  </a:lnTo>
                  <a:lnTo>
                    <a:pt x="1559" y="237"/>
                  </a:lnTo>
                  <a:lnTo>
                    <a:pt x="1508" y="237"/>
                  </a:lnTo>
                  <a:lnTo>
                    <a:pt x="1508" y="229"/>
                  </a:lnTo>
                  <a:lnTo>
                    <a:pt x="1472" y="229"/>
                  </a:lnTo>
                  <a:lnTo>
                    <a:pt x="1472" y="220"/>
                  </a:lnTo>
                  <a:lnTo>
                    <a:pt x="1426" y="220"/>
                  </a:lnTo>
                  <a:lnTo>
                    <a:pt x="1426" y="214"/>
                  </a:lnTo>
                  <a:lnTo>
                    <a:pt x="1391" y="214"/>
                  </a:lnTo>
                  <a:lnTo>
                    <a:pt x="1391" y="206"/>
                  </a:lnTo>
                  <a:lnTo>
                    <a:pt x="1348" y="206"/>
                  </a:lnTo>
                  <a:lnTo>
                    <a:pt x="1348" y="200"/>
                  </a:lnTo>
                  <a:lnTo>
                    <a:pt x="1311" y="200"/>
                  </a:lnTo>
                  <a:lnTo>
                    <a:pt x="1311" y="192"/>
                  </a:lnTo>
                  <a:lnTo>
                    <a:pt x="1267" y="192"/>
                  </a:lnTo>
                  <a:lnTo>
                    <a:pt x="1267" y="178"/>
                  </a:lnTo>
                  <a:lnTo>
                    <a:pt x="1230" y="178"/>
                  </a:lnTo>
                  <a:lnTo>
                    <a:pt x="1230" y="169"/>
                  </a:lnTo>
                  <a:lnTo>
                    <a:pt x="1186" y="169"/>
                  </a:lnTo>
                  <a:lnTo>
                    <a:pt x="1186" y="154"/>
                  </a:lnTo>
                  <a:lnTo>
                    <a:pt x="1108" y="154"/>
                  </a:lnTo>
                  <a:lnTo>
                    <a:pt x="1108" y="141"/>
                  </a:lnTo>
                  <a:lnTo>
                    <a:pt x="1071" y="141"/>
                  </a:lnTo>
                  <a:lnTo>
                    <a:pt x="1071" y="132"/>
                  </a:lnTo>
                  <a:lnTo>
                    <a:pt x="1034" y="132"/>
                  </a:lnTo>
                  <a:lnTo>
                    <a:pt x="1034" y="118"/>
                  </a:lnTo>
                  <a:lnTo>
                    <a:pt x="990" y="118"/>
                  </a:lnTo>
                  <a:lnTo>
                    <a:pt x="990" y="110"/>
                  </a:lnTo>
                  <a:lnTo>
                    <a:pt x="953" y="110"/>
                  </a:lnTo>
                  <a:lnTo>
                    <a:pt x="953" y="104"/>
                  </a:lnTo>
                  <a:lnTo>
                    <a:pt x="903" y="104"/>
                  </a:lnTo>
                  <a:lnTo>
                    <a:pt x="903" y="95"/>
                  </a:lnTo>
                  <a:lnTo>
                    <a:pt x="875" y="95"/>
                  </a:lnTo>
                  <a:lnTo>
                    <a:pt x="875" y="90"/>
                  </a:lnTo>
                  <a:lnTo>
                    <a:pt x="821" y="90"/>
                  </a:lnTo>
                  <a:lnTo>
                    <a:pt x="821" y="81"/>
                  </a:lnTo>
                  <a:lnTo>
                    <a:pt x="786" y="81"/>
                  </a:lnTo>
                  <a:lnTo>
                    <a:pt x="786" y="66"/>
                  </a:lnTo>
                  <a:lnTo>
                    <a:pt x="743" y="66"/>
                  </a:lnTo>
                  <a:lnTo>
                    <a:pt x="743" y="59"/>
                  </a:lnTo>
                  <a:lnTo>
                    <a:pt x="706" y="59"/>
                  </a:lnTo>
                  <a:lnTo>
                    <a:pt x="706" y="53"/>
                  </a:lnTo>
                  <a:lnTo>
                    <a:pt x="662" y="53"/>
                  </a:lnTo>
                  <a:lnTo>
                    <a:pt x="662" y="36"/>
                  </a:lnTo>
                  <a:lnTo>
                    <a:pt x="625" y="36"/>
                  </a:lnTo>
                  <a:lnTo>
                    <a:pt x="625" y="30"/>
                  </a:lnTo>
                  <a:lnTo>
                    <a:pt x="583" y="30"/>
                  </a:lnTo>
                  <a:lnTo>
                    <a:pt x="583" y="22"/>
                  </a:lnTo>
                  <a:lnTo>
                    <a:pt x="546" y="22"/>
                  </a:lnTo>
                  <a:lnTo>
                    <a:pt x="546" y="15"/>
                  </a:lnTo>
                  <a:lnTo>
                    <a:pt x="501" y="15"/>
                  </a:lnTo>
                  <a:lnTo>
                    <a:pt x="501" y="0"/>
                  </a:lnTo>
                  <a:lnTo>
                    <a:pt x="0" y="0"/>
                  </a:lnTo>
                  <a:close/>
                </a:path>
              </a:pathLst>
            </a:custGeom>
            <a:solidFill>
              <a:srgbClr val="020287"/>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53" name="Freeform 786"/>
            <p:cNvSpPr/>
            <p:nvPr/>
          </p:nvSpPr>
          <p:spPr bwMode="auto">
            <a:xfrm>
              <a:off x="3946" y="1922"/>
              <a:ext cx="145" cy="113"/>
            </a:xfrm>
            <a:custGeom>
              <a:avLst/>
              <a:gdLst>
                <a:gd name="T0" fmla="*/ 0 w 1450"/>
                <a:gd name="T1" fmla="*/ 0 h 1468"/>
                <a:gd name="T2" fmla="*/ 0 w 1450"/>
                <a:gd name="T3" fmla="*/ 0 h 1468"/>
                <a:gd name="T4" fmla="*/ 0 w 1450"/>
                <a:gd name="T5" fmla="*/ 0 h 1468"/>
                <a:gd name="T6" fmla="*/ 0 w 1450"/>
                <a:gd name="T7" fmla="*/ 0 h 1468"/>
                <a:gd name="T8" fmla="*/ 0 w 1450"/>
                <a:gd name="T9" fmla="*/ 0 h 1468"/>
                <a:gd name="T10" fmla="*/ 0 w 1450"/>
                <a:gd name="T11" fmla="*/ 0 h 1468"/>
                <a:gd name="T12" fmla="*/ 0 w 1450"/>
                <a:gd name="T13" fmla="*/ 0 h 1468"/>
                <a:gd name="T14" fmla="*/ 0 w 1450"/>
                <a:gd name="T15" fmla="*/ 0 h 1468"/>
                <a:gd name="T16" fmla="*/ 0 w 1450"/>
                <a:gd name="T17" fmla="*/ 0 h 1468"/>
                <a:gd name="T18" fmla="*/ 0 w 1450"/>
                <a:gd name="T19" fmla="*/ 0 h 1468"/>
                <a:gd name="T20" fmla="*/ 0 w 1450"/>
                <a:gd name="T21" fmla="*/ 0 h 1468"/>
                <a:gd name="T22" fmla="*/ 0 w 1450"/>
                <a:gd name="T23" fmla="*/ 0 h 1468"/>
                <a:gd name="T24" fmla="*/ 0 w 1450"/>
                <a:gd name="T25" fmla="*/ 0 h 1468"/>
                <a:gd name="T26" fmla="*/ 0 w 1450"/>
                <a:gd name="T27" fmla="*/ 0 h 1468"/>
                <a:gd name="T28" fmla="*/ 0 w 1450"/>
                <a:gd name="T29" fmla="*/ 0 h 1468"/>
                <a:gd name="T30" fmla="*/ 0 w 1450"/>
                <a:gd name="T31" fmla="*/ 0 h 1468"/>
                <a:gd name="T32" fmla="*/ 0 w 1450"/>
                <a:gd name="T33" fmla="*/ 0 h 1468"/>
                <a:gd name="T34" fmla="*/ 0 w 1450"/>
                <a:gd name="T35" fmla="*/ 0 h 1468"/>
                <a:gd name="T36" fmla="*/ 0 w 1450"/>
                <a:gd name="T37" fmla="*/ 0 h 1468"/>
                <a:gd name="T38" fmla="*/ 0 w 1450"/>
                <a:gd name="T39" fmla="*/ 0 h 1468"/>
                <a:gd name="T40" fmla="*/ 0 w 1450"/>
                <a:gd name="T41" fmla="*/ 0 h 1468"/>
                <a:gd name="T42" fmla="*/ 0 w 1450"/>
                <a:gd name="T43" fmla="*/ 0 h 1468"/>
                <a:gd name="T44" fmla="*/ 0 w 1450"/>
                <a:gd name="T45" fmla="*/ 0 h 1468"/>
                <a:gd name="T46" fmla="*/ 0 w 1450"/>
                <a:gd name="T47" fmla="*/ 0 h 1468"/>
                <a:gd name="T48" fmla="*/ 0 w 1450"/>
                <a:gd name="T49" fmla="*/ 0 h 1468"/>
                <a:gd name="T50" fmla="*/ 0 w 1450"/>
                <a:gd name="T51" fmla="*/ 0 h 1468"/>
                <a:gd name="T52" fmla="*/ 0 w 1450"/>
                <a:gd name="T53" fmla="*/ 0 h 1468"/>
                <a:gd name="T54" fmla="*/ 0 w 1450"/>
                <a:gd name="T55" fmla="*/ 0 h 1468"/>
                <a:gd name="T56" fmla="*/ 0 w 1450"/>
                <a:gd name="T57" fmla="*/ 0 h 1468"/>
                <a:gd name="T58" fmla="*/ 0 w 1450"/>
                <a:gd name="T59" fmla="*/ 0 h 1468"/>
                <a:gd name="T60" fmla="*/ 0 w 1450"/>
                <a:gd name="T61" fmla="*/ 0 h 1468"/>
                <a:gd name="T62" fmla="*/ 0 w 1450"/>
                <a:gd name="T63" fmla="*/ 0 h 1468"/>
                <a:gd name="T64" fmla="*/ 0 w 1450"/>
                <a:gd name="T65" fmla="*/ 0 h 1468"/>
                <a:gd name="T66" fmla="*/ 0 w 1450"/>
                <a:gd name="T67" fmla="*/ 0 h 1468"/>
                <a:gd name="T68" fmla="*/ 0 w 1450"/>
                <a:gd name="T69" fmla="*/ 0 h 1468"/>
                <a:gd name="T70" fmla="*/ 0 w 1450"/>
                <a:gd name="T71" fmla="*/ 0 h 1468"/>
                <a:gd name="T72" fmla="*/ 0 w 1450"/>
                <a:gd name="T73" fmla="*/ 0 h 14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50"/>
                <a:gd name="T112" fmla="*/ 0 h 1468"/>
                <a:gd name="T113" fmla="*/ 1450 w 1450"/>
                <a:gd name="T114" fmla="*/ 1468 h 14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50" h="1468">
                  <a:moveTo>
                    <a:pt x="0" y="0"/>
                  </a:moveTo>
                  <a:lnTo>
                    <a:pt x="0" y="1283"/>
                  </a:lnTo>
                  <a:lnTo>
                    <a:pt x="37" y="1283"/>
                  </a:lnTo>
                  <a:lnTo>
                    <a:pt x="37" y="1300"/>
                  </a:lnTo>
                  <a:lnTo>
                    <a:pt x="79" y="1300"/>
                  </a:lnTo>
                  <a:lnTo>
                    <a:pt x="79" y="1306"/>
                  </a:lnTo>
                  <a:lnTo>
                    <a:pt x="116" y="1306"/>
                  </a:lnTo>
                  <a:lnTo>
                    <a:pt x="116" y="1314"/>
                  </a:lnTo>
                  <a:lnTo>
                    <a:pt x="152" y="1314"/>
                  </a:lnTo>
                  <a:lnTo>
                    <a:pt x="152" y="1320"/>
                  </a:lnTo>
                  <a:lnTo>
                    <a:pt x="183" y="1320"/>
                  </a:lnTo>
                  <a:lnTo>
                    <a:pt x="183" y="1337"/>
                  </a:lnTo>
                  <a:lnTo>
                    <a:pt x="262" y="1337"/>
                  </a:lnTo>
                  <a:lnTo>
                    <a:pt x="262" y="1351"/>
                  </a:lnTo>
                  <a:lnTo>
                    <a:pt x="298" y="1351"/>
                  </a:lnTo>
                  <a:lnTo>
                    <a:pt x="298" y="1357"/>
                  </a:lnTo>
                  <a:lnTo>
                    <a:pt x="335" y="1357"/>
                  </a:lnTo>
                  <a:lnTo>
                    <a:pt x="335" y="1366"/>
                  </a:lnTo>
                  <a:lnTo>
                    <a:pt x="379" y="1366"/>
                  </a:lnTo>
                  <a:lnTo>
                    <a:pt x="379" y="1380"/>
                  </a:lnTo>
                  <a:lnTo>
                    <a:pt x="424" y="1380"/>
                  </a:lnTo>
                  <a:lnTo>
                    <a:pt x="424" y="1388"/>
                  </a:lnTo>
                  <a:lnTo>
                    <a:pt x="460" y="1388"/>
                  </a:lnTo>
                  <a:lnTo>
                    <a:pt x="460" y="1395"/>
                  </a:lnTo>
                  <a:lnTo>
                    <a:pt x="497" y="1395"/>
                  </a:lnTo>
                  <a:lnTo>
                    <a:pt x="497" y="1402"/>
                  </a:lnTo>
                  <a:lnTo>
                    <a:pt x="533" y="1402"/>
                  </a:lnTo>
                  <a:lnTo>
                    <a:pt x="533" y="1417"/>
                  </a:lnTo>
                  <a:lnTo>
                    <a:pt x="575" y="1417"/>
                  </a:lnTo>
                  <a:lnTo>
                    <a:pt x="575" y="1425"/>
                  </a:lnTo>
                  <a:lnTo>
                    <a:pt x="612" y="1425"/>
                  </a:lnTo>
                  <a:lnTo>
                    <a:pt x="612" y="1439"/>
                  </a:lnTo>
                  <a:lnTo>
                    <a:pt x="685" y="1439"/>
                  </a:lnTo>
                  <a:lnTo>
                    <a:pt x="685" y="1448"/>
                  </a:lnTo>
                  <a:lnTo>
                    <a:pt x="714" y="1448"/>
                  </a:lnTo>
                  <a:lnTo>
                    <a:pt x="714" y="1454"/>
                  </a:lnTo>
                  <a:lnTo>
                    <a:pt x="766" y="1454"/>
                  </a:lnTo>
                  <a:lnTo>
                    <a:pt x="766" y="1468"/>
                  </a:lnTo>
                  <a:lnTo>
                    <a:pt x="1450" y="1468"/>
                  </a:lnTo>
                  <a:lnTo>
                    <a:pt x="1450" y="156"/>
                  </a:lnTo>
                  <a:lnTo>
                    <a:pt x="1436" y="156"/>
                  </a:lnTo>
                  <a:lnTo>
                    <a:pt x="1436" y="148"/>
                  </a:lnTo>
                  <a:lnTo>
                    <a:pt x="1400" y="148"/>
                  </a:lnTo>
                  <a:lnTo>
                    <a:pt x="1400" y="139"/>
                  </a:lnTo>
                  <a:lnTo>
                    <a:pt x="1354" y="139"/>
                  </a:lnTo>
                  <a:lnTo>
                    <a:pt x="1354" y="133"/>
                  </a:lnTo>
                  <a:lnTo>
                    <a:pt x="1319" y="133"/>
                  </a:lnTo>
                  <a:lnTo>
                    <a:pt x="1319" y="125"/>
                  </a:lnTo>
                  <a:lnTo>
                    <a:pt x="1276" y="125"/>
                  </a:lnTo>
                  <a:lnTo>
                    <a:pt x="1276" y="119"/>
                  </a:lnTo>
                  <a:lnTo>
                    <a:pt x="1239" y="119"/>
                  </a:lnTo>
                  <a:lnTo>
                    <a:pt x="1239" y="111"/>
                  </a:lnTo>
                  <a:lnTo>
                    <a:pt x="1195" y="111"/>
                  </a:lnTo>
                  <a:lnTo>
                    <a:pt x="1195" y="97"/>
                  </a:lnTo>
                  <a:lnTo>
                    <a:pt x="1158" y="97"/>
                  </a:lnTo>
                  <a:lnTo>
                    <a:pt x="1158" y="88"/>
                  </a:lnTo>
                  <a:lnTo>
                    <a:pt x="1114" y="88"/>
                  </a:lnTo>
                  <a:lnTo>
                    <a:pt x="1114" y="73"/>
                  </a:lnTo>
                  <a:lnTo>
                    <a:pt x="1036" y="73"/>
                  </a:lnTo>
                  <a:lnTo>
                    <a:pt x="1036" y="60"/>
                  </a:lnTo>
                  <a:lnTo>
                    <a:pt x="999" y="60"/>
                  </a:lnTo>
                  <a:lnTo>
                    <a:pt x="999" y="51"/>
                  </a:lnTo>
                  <a:lnTo>
                    <a:pt x="962" y="51"/>
                  </a:lnTo>
                  <a:lnTo>
                    <a:pt x="962" y="37"/>
                  </a:lnTo>
                  <a:lnTo>
                    <a:pt x="918" y="37"/>
                  </a:lnTo>
                  <a:lnTo>
                    <a:pt x="918" y="29"/>
                  </a:lnTo>
                  <a:lnTo>
                    <a:pt x="881" y="29"/>
                  </a:lnTo>
                  <a:lnTo>
                    <a:pt x="881" y="23"/>
                  </a:lnTo>
                  <a:lnTo>
                    <a:pt x="831" y="23"/>
                  </a:lnTo>
                  <a:lnTo>
                    <a:pt x="831" y="14"/>
                  </a:lnTo>
                  <a:lnTo>
                    <a:pt x="803" y="14"/>
                  </a:lnTo>
                  <a:lnTo>
                    <a:pt x="803" y="9"/>
                  </a:lnTo>
                  <a:lnTo>
                    <a:pt x="749" y="9"/>
                  </a:lnTo>
                  <a:lnTo>
                    <a:pt x="749" y="0"/>
                  </a:lnTo>
                  <a:lnTo>
                    <a:pt x="0" y="0"/>
                  </a:lnTo>
                  <a:close/>
                </a:path>
              </a:pathLst>
            </a:custGeom>
            <a:solidFill>
              <a:srgbClr val="02027A"/>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54" name="Freeform 787"/>
            <p:cNvSpPr/>
            <p:nvPr/>
          </p:nvSpPr>
          <p:spPr bwMode="auto">
            <a:xfrm>
              <a:off x="3952" y="1927"/>
              <a:ext cx="132" cy="103"/>
            </a:xfrm>
            <a:custGeom>
              <a:avLst/>
              <a:gdLst>
                <a:gd name="T0" fmla="*/ 0 w 1319"/>
                <a:gd name="T1" fmla="*/ 0 h 1335"/>
                <a:gd name="T2" fmla="*/ 0 w 1319"/>
                <a:gd name="T3" fmla="*/ 0 h 1335"/>
                <a:gd name="T4" fmla="*/ 0 w 1319"/>
                <a:gd name="T5" fmla="*/ 0 h 1335"/>
                <a:gd name="T6" fmla="*/ 0 w 1319"/>
                <a:gd name="T7" fmla="*/ 0 h 1335"/>
                <a:gd name="T8" fmla="*/ 0 w 1319"/>
                <a:gd name="T9" fmla="*/ 0 h 1335"/>
                <a:gd name="T10" fmla="*/ 0 w 1319"/>
                <a:gd name="T11" fmla="*/ 0 h 1335"/>
                <a:gd name="T12" fmla="*/ 0 w 1319"/>
                <a:gd name="T13" fmla="*/ 0 h 1335"/>
                <a:gd name="T14" fmla="*/ 0 w 1319"/>
                <a:gd name="T15" fmla="*/ 0 h 1335"/>
                <a:gd name="T16" fmla="*/ 0 w 1319"/>
                <a:gd name="T17" fmla="*/ 0 h 1335"/>
                <a:gd name="T18" fmla="*/ 0 w 1319"/>
                <a:gd name="T19" fmla="*/ 0 h 1335"/>
                <a:gd name="T20" fmla="*/ 0 w 1319"/>
                <a:gd name="T21" fmla="*/ 0 h 1335"/>
                <a:gd name="T22" fmla="*/ 0 w 1319"/>
                <a:gd name="T23" fmla="*/ 0 h 1335"/>
                <a:gd name="T24" fmla="*/ 0 w 1319"/>
                <a:gd name="T25" fmla="*/ 0 h 1335"/>
                <a:gd name="T26" fmla="*/ 0 w 1319"/>
                <a:gd name="T27" fmla="*/ 0 h 1335"/>
                <a:gd name="T28" fmla="*/ 0 w 1319"/>
                <a:gd name="T29" fmla="*/ 0 h 1335"/>
                <a:gd name="T30" fmla="*/ 0 w 1319"/>
                <a:gd name="T31" fmla="*/ 0 h 1335"/>
                <a:gd name="T32" fmla="*/ 0 w 1319"/>
                <a:gd name="T33" fmla="*/ 0 h 1335"/>
                <a:gd name="T34" fmla="*/ 0 w 1319"/>
                <a:gd name="T35" fmla="*/ 0 h 1335"/>
                <a:gd name="T36" fmla="*/ 0 w 1319"/>
                <a:gd name="T37" fmla="*/ 0 h 1335"/>
                <a:gd name="T38" fmla="*/ 0 w 1319"/>
                <a:gd name="T39" fmla="*/ 0 h 1335"/>
                <a:gd name="T40" fmla="*/ 0 w 1319"/>
                <a:gd name="T41" fmla="*/ 0 h 1335"/>
                <a:gd name="T42" fmla="*/ 0 w 1319"/>
                <a:gd name="T43" fmla="*/ 0 h 1335"/>
                <a:gd name="T44" fmla="*/ 0 w 1319"/>
                <a:gd name="T45" fmla="*/ 0 h 1335"/>
                <a:gd name="T46" fmla="*/ 0 w 1319"/>
                <a:gd name="T47" fmla="*/ 0 h 1335"/>
                <a:gd name="T48" fmla="*/ 0 w 1319"/>
                <a:gd name="T49" fmla="*/ 0 h 1335"/>
                <a:gd name="T50" fmla="*/ 0 w 1319"/>
                <a:gd name="T51" fmla="*/ 0 h 1335"/>
                <a:gd name="T52" fmla="*/ 0 w 1319"/>
                <a:gd name="T53" fmla="*/ 0 h 1335"/>
                <a:gd name="T54" fmla="*/ 0 w 1319"/>
                <a:gd name="T55" fmla="*/ 0 h 1335"/>
                <a:gd name="T56" fmla="*/ 0 w 1319"/>
                <a:gd name="T57" fmla="*/ 0 h 1335"/>
                <a:gd name="T58" fmla="*/ 0 w 1319"/>
                <a:gd name="T59" fmla="*/ 0 h 1335"/>
                <a:gd name="T60" fmla="*/ 0 w 1319"/>
                <a:gd name="T61" fmla="*/ 0 h 1335"/>
                <a:gd name="T62" fmla="*/ 0 w 1319"/>
                <a:gd name="T63" fmla="*/ 0 h 1335"/>
                <a:gd name="T64" fmla="*/ 0 w 1319"/>
                <a:gd name="T65" fmla="*/ 0 h 1335"/>
                <a:gd name="T66" fmla="*/ 0 w 1319"/>
                <a:gd name="T67" fmla="*/ 0 h 1335"/>
                <a:gd name="T68" fmla="*/ 0 w 1319"/>
                <a:gd name="T69" fmla="*/ 0 h 1335"/>
                <a:gd name="T70" fmla="*/ 0 w 1319"/>
                <a:gd name="T71" fmla="*/ 0 h 1335"/>
                <a:gd name="T72" fmla="*/ 0 w 1319"/>
                <a:gd name="T73" fmla="*/ 0 h 1335"/>
                <a:gd name="T74" fmla="*/ 0 w 1319"/>
                <a:gd name="T75" fmla="*/ 0 h 1335"/>
                <a:gd name="T76" fmla="*/ 0 w 1319"/>
                <a:gd name="T77" fmla="*/ 0 h 1335"/>
                <a:gd name="T78" fmla="*/ 0 w 1319"/>
                <a:gd name="T79" fmla="*/ 0 h 1335"/>
                <a:gd name="T80" fmla="*/ 0 w 1319"/>
                <a:gd name="T81" fmla="*/ 0 h 13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19"/>
                <a:gd name="T124" fmla="*/ 0 h 1335"/>
                <a:gd name="T125" fmla="*/ 1319 w 1319"/>
                <a:gd name="T126" fmla="*/ 1335 h 133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19" h="1335">
                  <a:moveTo>
                    <a:pt x="0" y="0"/>
                  </a:moveTo>
                  <a:lnTo>
                    <a:pt x="0" y="1240"/>
                  </a:lnTo>
                  <a:lnTo>
                    <a:pt x="20" y="1240"/>
                  </a:lnTo>
                  <a:lnTo>
                    <a:pt x="20" y="1246"/>
                  </a:lnTo>
                  <a:lnTo>
                    <a:pt x="57" y="1246"/>
                  </a:lnTo>
                  <a:lnTo>
                    <a:pt x="57" y="1254"/>
                  </a:lnTo>
                  <a:lnTo>
                    <a:pt x="93" y="1254"/>
                  </a:lnTo>
                  <a:lnTo>
                    <a:pt x="93" y="1260"/>
                  </a:lnTo>
                  <a:lnTo>
                    <a:pt x="124" y="1260"/>
                  </a:lnTo>
                  <a:lnTo>
                    <a:pt x="124" y="1277"/>
                  </a:lnTo>
                  <a:lnTo>
                    <a:pt x="203" y="1277"/>
                  </a:lnTo>
                  <a:lnTo>
                    <a:pt x="203" y="1291"/>
                  </a:lnTo>
                  <a:lnTo>
                    <a:pt x="239" y="1291"/>
                  </a:lnTo>
                  <a:lnTo>
                    <a:pt x="239" y="1297"/>
                  </a:lnTo>
                  <a:lnTo>
                    <a:pt x="276" y="1297"/>
                  </a:lnTo>
                  <a:lnTo>
                    <a:pt x="276" y="1306"/>
                  </a:lnTo>
                  <a:lnTo>
                    <a:pt x="320" y="1306"/>
                  </a:lnTo>
                  <a:lnTo>
                    <a:pt x="320" y="1320"/>
                  </a:lnTo>
                  <a:lnTo>
                    <a:pt x="365" y="1320"/>
                  </a:lnTo>
                  <a:lnTo>
                    <a:pt x="365" y="1328"/>
                  </a:lnTo>
                  <a:lnTo>
                    <a:pt x="401" y="1328"/>
                  </a:lnTo>
                  <a:lnTo>
                    <a:pt x="401" y="1335"/>
                  </a:lnTo>
                  <a:lnTo>
                    <a:pt x="1319" y="1335"/>
                  </a:lnTo>
                  <a:lnTo>
                    <a:pt x="1319" y="79"/>
                  </a:lnTo>
                  <a:lnTo>
                    <a:pt x="1295" y="79"/>
                  </a:lnTo>
                  <a:lnTo>
                    <a:pt x="1295" y="73"/>
                  </a:lnTo>
                  <a:lnTo>
                    <a:pt x="1260" y="73"/>
                  </a:lnTo>
                  <a:lnTo>
                    <a:pt x="1260" y="65"/>
                  </a:lnTo>
                  <a:lnTo>
                    <a:pt x="1217" y="65"/>
                  </a:lnTo>
                  <a:lnTo>
                    <a:pt x="1217" y="59"/>
                  </a:lnTo>
                  <a:lnTo>
                    <a:pt x="1180" y="59"/>
                  </a:lnTo>
                  <a:lnTo>
                    <a:pt x="1180" y="51"/>
                  </a:lnTo>
                  <a:lnTo>
                    <a:pt x="1136" y="51"/>
                  </a:lnTo>
                  <a:lnTo>
                    <a:pt x="1136" y="37"/>
                  </a:lnTo>
                  <a:lnTo>
                    <a:pt x="1099" y="37"/>
                  </a:lnTo>
                  <a:lnTo>
                    <a:pt x="1099" y="28"/>
                  </a:lnTo>
                  <a:lnTo>
                    <a:pt x="1055" y="28"/>
                  </a:lnTo>
                  <a:lnTo>
                    <a:pt x="1055" y="13"/>
                  </a:lnTo>
                  <a:lnTo>
                    <a:pt x="977" y="13"/>
                  </a:lnTo>
                  <a:lnTo>
                    <a:pt x="977" y="0"/>
                  </a:lnTo>
                  <a:lnTo>
                    <a:pt x="0" y="0"/>
                  </a:lnTo>
                  <a:close/>
                </a:path>
              </a:pathLst>
            </a:custGeom>
            <a:solidFill>
              <a:srgbClr val="02026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55" name="Freeform 788"/>
            <p:cNvSpPr/>
            <p:nvPr/>
          </p:nvSpPr>
          <p:spPr bwMode="auto">
            <a:xfrm>
              <a:off x="3960" y="1933"/>
              <a:ext cx="118" cy="92"/>
            </a:xfrm>
            <a:custGeom>
              <a:avLst/>
              <a:gdLst>
                <a:gd name="T0" fmla="*/ 0 w 1181"/>
                <a:gd name="T1" fmla="*/ 0 h 1204"/>
                <a:gd name="T2" fmla="*/ 0 w 1181"/>
                <a:gd name="T3" fmla="*/ 0 h 1204"/>
                <a:gd name="T4" fmla="*/ 0 w 1181"/>
                <a:gd name="T5" fmla="*/ 0 h 1204"/>
                <a:gd name="T6" fmla="*/ 0 w 1181"/>
                <a:gd name="T7" fmla="*/ 0 h 1204"/>
                <a:gd name="T8" fmla="*/ 0 w 1181"/>
                <a:gd name="T9" fmla="*/ 0 h 1204"/>
                <a:gd name="T10" fmla="*/ 0 w 1181"/>
                <a:gd name="T11" fmla="*/ 0 h 1204"/>
                <a:gd name="T12" fmla="*/ 0 w 1181"/>
                <a:gd name="T13" fmla="*/ 0 h 1204"/>
                <a:gd name="T14" fmla="*/ 0 w 1181"/>
                <a:gd name="T15" fmla="*/ 0 h 1204"/>
                <a:gd name="T16" fmla="*/ 0 w 1181"/>
                <a:gd name="T17" fmla="*/ 0 h 1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1"/>
                <a:gd name="T28" fmla="*/ 0 h 1204"/>
                <a:gd name="T29" fmla="*/ 1181 w 1181"/>
                <a:gd name="T30" fmla="*/ 1204 h 1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1" h="1204">
                  <a:moveTo>
                    <a:pt x="0" y="0"/>
                  </a:moveTo>
                  <a:lnTo>
                    <a:pt x="0" y="1181"/>
                  </a:lnTo>
                  <a:lnTo>
                    <a:pt x="14" y="1181"/>
                  </a:lnTo>
                  <a:lnTo>
                    <a:pt x="14" y="1187"/>
                  </a:lnTo>
                  <a:lnTo>
                    <a:pt x="45" y="1187"/>
                  </a:lnTo>
                  <a:lnTo>
                    <a:pt x="45" y="1204"/>
                  </a:lnTo>
                  <a:lnTo>
                    <a:pt x="1181" y="1204"/>
                  </a:lnTo>
                  <a:lnTo>
                    <a:pt x="1181" y="0"/>
                  </a:lnTo>
                  <a:lnTo>
                    <a:pt x="0" y="0"/>
                  </a:lnTo>
                  <a:close/>
                </a:path>
              </a:pathLst>
            </a:custGeom>
            <a:solidFill>
              <a:srgbClr val="02026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56" name="Rectangle 789"/>
            <p:cNvSpPr>
              <a:spLocks noChangeArrowheads="1"/>
            </p:cNvSpPr>
            <p:nvPr/>
          </p:nvSpPr>
          <p:spPr bwMode="auto">
            <a:xfrm>
              <a:off x="3965" y="1937"/>
              <a:ext cx="104" cy="81"/>
            </a:xfrm>
            <a:prstGeom prst="rect">
              <a:avLst/>
            </a:prstGeom>
            <a:solidFill>
              <a:srgbClr val="0202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57" name="Rectangle 790"/>
            <p:cNvSpPr>
              <a:spLocks noChangeArrowheads="1"/>
            </p:cNvSpPr>
            <p:nvPr/>
          </p:nvSpPr>
          <p:spPr bwMode="auto">
            <a:xfrm>
              <a:off x="3972" y="1943"/>
              <a:ext cx="90" cy="70"/>
            </a:xfrm>
            <a:prstGeom prst="rect">
              <a:avLst/>
            </a:prstGeom>
            <a:solidFill>
              <a:srgbClr val="0202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58" name="Rectangle 791"/>
            <p:cNvSpPr>
              <a:spLocks noChangeArrowheads="1"/>
            </p:cNvSpPr>
            <p:nvPr/>
          </p:nvSpPr>
          <p:spPr bwMode="auto">
            <a:xfrm>
              <a:off x="3979" y="1948"/>
              <a:ext cx="77" cy="60"/>
            </a:xfrm>
            <a:prstGeom prst="rect">
              <a:avLst/>
            </a:prstGeom>
            <a:solidFill>
              <a:srgbClr val="0202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59" name="Rectangle 792"/>
            <p:cNvSpPr>
              <a:spLocks noChangeArrowheads="1"/>
            </p:cNvSpPr>
            <p:nvPr/>
          </p:nvSpPr>
          <p:spPr bwMode="auto">
            <a:xfrm>
              <a:off x="3986" y="1954"/>
              <a:ext cx="63" cy="48"/>
            </a:xfrm>
            <a:prstGeom prst="rect">
              <a:avLst/>
            </a:prstGeom>
            <a:solidFill>
              <a:srgbClr val="0202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60" name="Rectangle 793"/>
            <p:cNvSpPr>
              <a:spLocks noChangeArrowheads="1"/>
            </p:cNvSpPr>
            <p:nvPr/>
          </p:nvSpPr>
          <p:spPr bwMode="auto">
            <a:xfrm>
              <a:off x="3992" y="1959"/>
              <a:ext cx="50" cy="38"/>
            </a:xfrm>
            <a:prstGeom prst="rect">
              <a:avLst/>
            </a:prstGeom>
            <a:solidFill>
              <a:srgbClr val="0202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61" name="Rectangle 794"/>
            <p:cNvSpPr>
              <a:spLocks noChangeArrowheads="1"/>
            </p:cNvSpPr>
            <p:nvPr/>
          </p:nvSpPr>
          <p:spPr bwMode="auto">
            <a:xfrm>
              <a:off x="3999" y="1964"/>
              <a:ext cx="37" cy="28"/>
            </a:xfrm>
            <a:prstGeom prst="rect">
              <a:avLst/>
            </a:prstGeom>
            <a:solidFill>
              <a:srgbClr val="02020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62" name="Rectangle 795"/>
            <p:cNvSpPr>
              <a:spLocks noChangeArrowheads="1"/>
            </p:cNvSpPr>
            <p:nvPr/>
          </p:nvSpPr>
          <p:spPr bwMode="auto">
            <a:xfrm>
              <a:off x="4006" y="1969"/>
              <a:ext cx="22"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86063" name="Freeform 796"/>
            <p:cNvSpPr/>
            <p:nvPr/>
          </p:nvSpPr>
          <p:spPr bwMode="auto">
            <a:xfrm>
              <a:off x="3885" y="1907"/>
              <a:ext cx="265" cy="142"/>
            </a:xfrm>
            <a:custGeom>
              <a:avLst/>
              <a:gdLst>
                <a:gd name="T0" fmla="*/ 0 w 2644"/>
                <a:gd name="T1" fmla="*/ 0 h 1845"/>
                <a:gd name="T2" fmla="*/ 0 w 2644"/>
                <a:gd name="T3" fmla="*/ 0 h 1845"/>
                <a:gd name="T4" fmla="*/ 0 w 2644"/>
                <a:gd name="T5" fmla="*/ 0 h 1845"/>
                <a:gd name="T6" fmla="*/ 0 w 2644"/>
                <a:gd name="T7" fmla="*/ 0 h 1845"/>
                <a:gd name="T8" fmla="*/ 0 w 2644"/>
                <a:gd name="T9" fmla="*/ 0 h 1845"/>
                <a:gd name="T10" fmla="*/ 0 w 2644"/>
                <a:gd name="T11" fmla="*/ 0 h 1845"/>
                <a:gd name="T12" fmla="*/ 0 w 2644"/>
                <a:gd name="T13" fmla="*/ 0 h 1845"/>
                <a:gd name="T14" fmla="*/ 0 w 2644"/>
                <a:gd name="T15" fmla="*/ 0 h 1845"/>
                <a:gd name="T16" fmla="*/ 0 w 2644"/>
                <a:gd name="T17" fmla="*/ 0 h 1845"/>
                <a:gd name="T18" fmla="*/ 0 w 2644"/>
                <a:gd name="T19" fmla="*/ 0 h 1845"/>
                <a:gd name="T20" fmla="*/ 0 w 2644"/>
                <a:gd name="T21" fmla="*/ 0 h 1845"/>
                <a:gd name="T22" fmla="*/ 0 w 2644"/>
                <a:gd name="T23" fmla="*/ 0 h 1845"/>
                <a:gd name="T24" fmla="*/ 0 w 2644"/>
                <a:gd name="T25" fmla="*/ 0 h 1845"/>
                <a:gd name="T26" fmla="*/ 0 w 2644"/>
                <a:gd name="T27" fmla="*/ 0 h 1845"/>
                <a:gd name="T28" fmla="*/ 0 w 2644"/>
                <a:gd name="T29" fmla="*/ 0 h 1845"/>
                <a:gd name="T30" fmla="*/ 0 w 2644"/>
                <a:gd name="T31" fmla="*/ 0 h 1845"/>
                <a:gd name="T32" fmla="*/ 0 w 2644"/>
                <a:gd name="T33" fmla="*/ 0 h 1845"/>
                <a:gd name="T34" fmla="*/ 0 w 2644"/>
                <a:gd name="T35" fmla="*/ 0 h 1845"/>
                <a:gd name="T36" fmla="*/ 0 w 2644"/>
                <a:gd name="T37" fmla="*/ 0 h 1845"/>
                <a:gd name="T38" fmla="*/ 0 w 2644"/>
                <a:gd name="T39" fmla="*/ 0 h 1845"/>
                <a:gd name="T40" fmla="*/ 0 w 2644"/>
                <a:gd name="T41" fmla="*/ 0 h 1845"/>
                <a:gd name="T42" fmla="*/ 0 w 2644"/>
                <a:gd name="T43" fmla="*/ 0 h 1845"/>
                <a:gd name="T44" fmla="*/ 0 w 2644"/>
                <a:gd name="T45" fmla="*/ 0 h 1845"/>
                <a:gd name="T46" fmla="*/ 0 w 2644"/>
                <a:gd name="T47" fmla="*/ 0 h 1845"/>
                <a:gd name="T48" fmla="*/ 0 w 2644"/>
                <a:gd name="T49" fmla="*/ 0 h 1845"/>
                <a:gd name="T50" fmla="*/ 0 w 2644"/>
                <a:gd name="T51" fmla="*/ 0 h 1845"/>
                <a:gd name="T52" fmla="*/ 0 w 2644"/>
                <a:gd name="T53" fmla="*/ 0 h 1845"/>
                <a:gd name="T54" fmla="*/ 0 w 2644"/>
                <a:gd name="T55" fmla="*/ 0 h 1845"/>
                <a:gd name="T56" fmla="*/ 0 w 2644"/>
                <a:gd name="T57" fmla="*/ 0 h 1845"/>
                <a:gd name="T58" fmla="*/ 0 w 2644"/>
                <a:gd name="T59" fmla="*/ 0 h 1845"/>
                <a:gd name="T60" fmla="*/ 0 w 2644"/>
                <a:gd name="T61" fmla="*/ 0 h 1845"/>
                <a:gd name="T62" fmla="*/ 0 w 2644"/>
                <a:gd name="T63" fmla="*/ 0 h 1845"/>
                <a:gd name="T64" fmla="*/ 0 w 2644"/>
                <a:gd name="T65" fmla="*/ 0 h 1845"/>
                <a:gd name="T66" fmla="*/ 0 w 2644"/>
                <a:gd name="T67" fmla="*/ 0 h 1845"/>
                <a:gd name="T68" fmla="*/ 0 w 2644"/>
                <a:gd name="T69" fmla="*/ 0 h 18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44"/>
                <a:gd name="T106" fmla="*/ 0 h 1845"/>
                <a:gd name="T107" fmla="*/ 2644 w 2644"/>
                <a:gd name="T108" fmla="*/ 1845 h 18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44" h="1845">
                  <a:moveTo>
                    <a:pt x="474" y="0"/>
                  </a:moveTo>
                  <a:lnTo>
                    <a:pt x="0" y="1328"/>
                  </a:lnTo>
                  <a:lnTo>
                    <a:pt x="2157" y="1845"/>
                  </a:lnTo>
                  <a:lnTo>
                    <a:pt x="2172" y="1823"/>
                  </a:lnTo>
                  <a:lnTo>
                    <a:pt x="2172" y="1814"/>
                  </a:lnTo>
                  <a:lnTo>
                    <a:pt x="2179" y="1786"/>
                  </a:lnTo>
                  <a:lnTo>
                    <a:pt x="2187" y="1757"/>
                  </a:lnTo>
                  <a:lnTo>
                    <a:pt x="2209" y="1720"/>
                  </a:lnTo>
                  <a:lnTo>
                    <a:pt x="2209" y="1684"/>
                  </a:lnTo>
                  <a:lnTo>
                    <a:pt x="2229" y="1647"/>
                  </a:lnTo>
                  <a:lnTo>
                    <a:pt x="2246" y="1594"/>
                  </a:lnTo>
                  <a:lnTo>
                    <a:pt x="2266" y="1550"/>
                  </a:lnTo>
                  <a:lnTo>
                    <a:pt x="2288" y="1499"/>
                  </a:lnTo>
                  <a:lnTo>
                    <a:pt x="2302" y="1440"/>
                  </a:lnTo>
                  <a:lnTo>
                    <a:pt x="2324" y="1388"/>
                  </a:lnTo>
                  <a:lnTo>
                    <a:pt x="2347" y="1328"/>
                  </a:lnTo>
                  <a:lnTo>
                    <a:pt x="2369" y="1269"/>
                  </a:lnTo>
                  <a:lnTo>
                    <a:pt x="2390" y="1204"/>
                  </a:lnTo>
                  <a:lnTo>
                    <a:pt x="2412" y="1150"/>
                  </a:lnTo>
                  <a:lnTo>
                    <a:pt x="2434" y="1085"/>
                  </a:lnTo>
                  <a:lnTo>
                    <a:pt x="2448" y="1025"/>
                  </a:lnTo>
                  <a:lnTo>
                    <a:pt x="2484" y="965"/>
                  </a:lnTo>
                  <a:lnTo>
                    <a:pt x="2499" y="908"/>
                  </a:lnTo>
                  <a:lnTo>
                    <a:pt x="2521" y="849"/>
                  </a:lnTo>
                  <a:lnTo>
                    <a:pt x="2535" y="789"/>
                  </a:lnTo>
                  <a:lnTo>
                    <a:pt x="2551" y="753"/>
                  </a:lnTo>
                  <a:lnTo>
                    <a:pt x="2571" y="693"/>
                  </a:lnTo>
                  <a:lnTo>
                    <a:pt x="2588" y="657"/>
                  </a:lnTo>
                  <a:lnTo>
                    <a:pt x="2601" y="613"/>
                  </a:lnTo>
                  <a:lnTo>
                    <a:pt x="2616" y="576"/>
                  </a:lnTo>
                  <a:lnTo>
                    <a:pt x="2624" y="545"/>
                  </a:lnTo>
                  <a:lnTo>
                    <a:pt x="2638" y="523"/>
                  </a:lnTo>
                  <a:lnTo>
                    <a:pt x="2644" y="509"/>
                  </a:lnTo>
                  <a:lnTo>
                    <a:pt x="2644" y="486"/>
                  </a:lnTo>
                  <a:lnTo>
                    <a:pt x="474"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64" name="Freeform 797"/>
            <p:cNvSpPr/>
            <p:nvPr/>
          </p:nvSpPr>
          <p:spPr bwMode="auto">
            <a:xfrm>
              <a:off x="4131" y="2000"/>
              <a:ext cx="44" cy="59"/>
            </a:xfrm>
            <a:custGeom>
              <a:avLst/>
              <a:gdLst>
                <a:gd name="T0" fmla="*/ 0 w 437"/>
                <a:gd name="T1" fmla="*/ 0 h 761"/>
                <a:gd name="T2" fmla="*/ 0 w 437"/>
                <a:gd name="T3" fmla="*/ 0 h 761"/>
                <a:gd name="T4" fmla="*/ 0 w 437"/>
                <a:gd name="T5" fmla="*/ 0 h 761"/>
                <a:gd name="T6" fmla="*/ 0 w 437"/>
                <a:gd name="T7" fmla="*/ 0 h 761"/>
                <a:gd name="T8" fmla="*/ 0 w 437"/>
                <a:gd name="T9" fmla="*/ 0 h 761"/>
                <a:gd name="T10" fmla="*/ 0 60000 65536"/>
                <a:gd name="T11" fmla="*/ 0 60000 65536"/>
                <a:gd name="T12" fmla="*/ 0 60000 65536"/>
                <a:gd name="T13" fmla="*/ 0 60000 65536"/>
                <a:gd name="T14" fmla="*/ 0 60000 65536"/>
                <a:gd name="T15" fmla="*/ 0 w 437"/>
                <a:gd name="T16" fmla="*/ 0 h 761"/>
                <a:gd name="T17" fmla="*/ 437 w 437"/>
                <a:gd name="T18" fmla="*/ 761 h 761"/>
              </a:gdLst>
              <a:ahLst/>
              <a:cxnLst>
                <a:cxn ang="T10">
                  <a:pos x="T0" y="T1"/>
                </a:cxn>
                <a:cxn ang="T11">
                  <a:pos x="T2" y="T3"/>
                </a:cxn>
                <a:cxn ang="T12">
                  <a:pos x="T4" y="T5"/>
                </a:cxn>
                <a:cxn ang="T13">
                  <a:pos x="T6" y="T7"/>
                </a:cxn>
                <a:cxn ang="T14">
                  <a:pos x="T8" y="T9"/>
                </a:cxn>
              </a:cxnLst>
              <a:rect l="T15" t="T16" r="T17" b="T18"/>
              <a:pathLst>
                <a:path w="437" h="761">
                  <a:moveTo>
                    <a:pt x="241" y="0"/>
                  </a:moveTo>
                  <a:lnTo>
                    <a:pt x="0" y="702"/>
                  </a:lnTo>
                  <a:lnTo>
                    <a:pt x="182" y="761"/>
                  </a:lnTo>
                  <a:lnTo>
                    <a:pt x="437" y="52"/>
                  </a:lnTo>
                  <a:lnTo>
                    <a:pt x="241"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65" name="Freeform 798"/>
            <p:cNvSpPr/>
            <p:nvPr/>
          </p:nvSpPr>
          <p:spPr bwMode="auto">
            <a:xfrm>
              <a:off x="4131" y="2000"/>
              <a:ext cx="44" cy="59"/>
            </a:xfrm>
            <a:custGeom>
              <a:avLst/>
              <a:gdLst>
                <a:gd name="T0" fmla="*/ 0 w 437"/>
                <a:gd name="T1" fmla="*/ 0 h 761"/>
                <a:gd name="T2" fmla="*/ 0 w 437"/>
                <a:gd name="T3" fmla="*/ 0 h 761"/>
                <a:gd name="T4" fmla="*/ 0 w 437"/>
                <a:gd name="T5" fmla="*/ 0 h 761"/>
                <a:gd name="T6" fmla="*/ 0 w 437"/>
                <a:gd name="T7" fmla="*/ 0 h 761"/>
                <a:gd name="T8" fmla="*/ 0 w 437"/>
                <a:gd name="T9" fmla="*/ 0 h 761"/>
                <a:gd name="T10" fmla="*/ 0 60000 65536"/>
                <a:gd name="T11" fmla="*/ 0 60000 65536"/>
                <a:gd name="T12" fmla="*/ 0 60000 65536"/>
                <a:gd name="T13" fmla="*/ 0 60000 65536"/>
                <a:gd name="T14" fmla="*/ 0 60000 65536"/>
                <a:gd name="T15" fmla="*/ 0 w 437"/>
                <a:gd name="T16" fmla="*/ 0 h 761"/>
                <a:gd name="T17" fmla="*/ 437 w 437"/>
                <a:gd name="T18" fmla="*/ 761 h 761"/>
              </a:gdLst>
              <a:ahLst/>
              <a:cxnLst>
                <a:cxn ang="T10">
                  <a:pos x="T0" y="T1"/>
                </a:cxn>
                <a:cxn ang="T11">
                  <a:pos x="T2" y="T3"/>
                </a:cxn>
                <a:cxn ang="T12">
                  <a:pos x="T4" y="T5"/>
                </a:cxn>
                <a:cxn ang="T13">
                  <a:pos x="T6" y="T7"/>
                </a:cxn>
                <a:cxn ang="T14">
                  <a:pos x="T8" y="T9"/>
                </a:cxn>
              </a:cxnLst>
              <a:rect l="T15" t="T16" r="T17" b="T18"/>
              <a:pathLst>
                <a:path w="437" h="761">
                  <a:moveTo>
                    <a:pt x="241" y="0"/>
                  </a:moveTo>
                  <a:lnTo>
                    <a:pt x="0" y="702"/>
                  </a:lnTo>
                  <a:lnTo>
                    <a:pt x="182" y="761"/>
                  </a:lnTo>
                  <a:lnTo>
                    <a:pt x="437" y="52"/>
                  </a:lnTo>
                  <a:lnTo>
                    <a:pt x="241"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66" name="Freeform 799"/>
            <p:cNvSpPr/>
            <p:nvPr/>
          </p:nvSpPr>
          <p:spPr bwMode="auto">
            <a:xfrm>
              <a:off x="4158" y="2011"/>
              <a:ext cx="13" cy="14"/>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w 132"/>
                <a:gd name="T11" fmla="*/ 0 h 179"/>
                <a:gd name="T12" fmla="*/ 0 w 132"/>
                <a:gd name="T13" fmla="*/ 0 h 179"/>
                <a:gd name="T14" fmla="*/ 0 w 132"/>
                <a:gd name="T15" fmla="*/ 0 h 179"/>
                <a:gd name="T16" fmla="*/ 0 w 132"/>
                <a:gd name="T17" fmla="*/ 0 h 179"/>
                <a:gd name="T18" fmla="*/ 0 w 132"/>
                <a:gd name="T19" fmla="*/ 0 h 179"/>
                <a:gd name="T20" fmla="*/ 0 w 132"/>
                <a:gd name="T21" fmla="*/ 0 h 179"/>
                <a:gd name="T22" fmla="*/ 0 w 132"/>
                <a:gd name="T23" fmla="*/ 0 h 179"/>
                <a:gd name="T24" fmla="*/ 0 w 132"/>
                <a:gd name="T25" fmla="*/ 0 h 179"/>
                <a:gd name="T26" fmla="*/ 0 w 132"/>
                <a:gd name="T27" fmla="*/ 0 h 179"/>
                <a:gd name="T28" fmla="*/ 0 w 132"/>
                <a:gd name="T29" fmla="*/ 0 h 179"/>
                <a:gd name="T30" fmla="*/ 0 w 132"/>
                <a:gd name="T31" fmla="*/ 0 h 179"/>
                <a:gd name="T32" fmla="*/ 0 w 132"/>
                <a:gd name="T33" fmla="*/ 0 h 179"/>
                <a:gd name="T34" fmla="*/ 0 w 132"/>
                <a:gd name="T35" fmla="*/ 0 h 179"/>
                <a:gd name="T36" fmla="*/ 0 w 132"/>
                <a:gd name="T37" fmla="*/ 0 h 179"/>
                <a:gd name="T38" fmla="*/ 0 w 132"/>
                <a:gd name="T39" fmla="*/ 0 h 179"/>
                <a:gd name="T40" fmla="*/ 0 w 132"/>
                <a:gd name="T41" fmla="*/ 0 h 179"/>
                <a:gd name="T42" fmla="*/ 0 w 132"/>
                <a:gd name="T43" fmla="*/ 0 h 179"/>
                <a:gd name="T44" fmla="*/ 0 w 132"/>
                <a:gd name="T45" fmla="*/ 0 h 179"/>
                <a:gd name="T46" fmla="*/ 0 w 132"/>
                <a:gd name="T47" fmla="*/ 0 h 179"/>
                <a:gd name="T48" fmla="*/ 0 w 132"/>
                <a:gd name="T49" fmla="*/ 0 h 179"/>
                <a:gd name="T50" fmla="*/ 0 w 132"/>
                <a:gd name="T51" fmla="*/ 0 h 179"/>
                <a:gd name="T52" fmla="*/ 0 w 132"/>
                <a:gd name="T53" fmla="*/ 0 h 179"/>
                <a:gd name="T54" fmla="*/ 0 w 132"/>
                <a:gd name="T55" fmla="*/ 0 h 179"/>
                <a:gd name="T56" fmla="*/ 0 w 132"/>
                <a:gd name="T57" fmla="*/ 0 h 179"/>
                <a:gd name="T58" fmla="*/ 0 w 132"/>
                <a:gd name="T59" fmla="*/ 0 h 179"/>
                <a:gd name="T60" fmla="*/ 0 w 132"/>
                <a:gd name="T61" fmla="*/ 0 h 1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2"/>
                <a:gd name="T94" fmla="*/ 0 h 179"/>
                <a:gd name="T95" fmla="*/ 132 w 132"/>
                <a:gd name="T96" fmla="*/ 179 h 1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2" h="179">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67" name="Freeform 800"/>
            <p:cNvSpPr/>
            <p:nvPr/>
          </p:nvSpPr>
          <p:spPr bwMode="auto">
            <a:xfrm>
              <a:off x="4158" y="2011"/>
              <a:ext cx="13" cy="14"/>
            </a:xfrm>
            <a:custGeom>
              <a:avLst/>
              <a:gdLst>
                <a:gd name="T0" fmla="*/ 0 w 132"/>
                <a:gd name="T1" fmla="*/ 0 h 179"/>
                <a:gd name="T2" fmla="*/ 0 w 132"/>
                <a:gd name="T3" fmla="*/ 0 h 179"/>
                <a:gd name="T4" fmla="*/ 0 w 132"/>
                <a:gd name="T5" fmla="*/ 0 h 179"/>
                <a:gd name="T6" fmla="*/ 0 w 132"/>
                <a:gd name="T7" fmla="*/ 0 h 179"/>
                <a:gd name="T8" fmla="*/ 0 w 132"/>
                <a:gd name="T9" fmla="*/ 0 h 179"/>
                <a:gd name="T10" fmla="*/ 0 w 132"/>
                <a:gd name="T11" fmla="*/ 0 h 179"/>
                <a:gd name="T12" fmla="*/ 0 w 132"/>
                <a:gd name="T13" fmla="*/ 0 h 179"/>
                <a:gd name="T14" fmla="*/ 0 w 132"/>
                <a:gd name="T15" fmla="*/ 0 h 179"/>
                <a:gd name="T16" fmla="*/ 0 w 132"/>
                <a:gd name="T17" fmla="*/ 0 h 179"/>
                <a:gd name="T18" fmla="*/ 0 w 132"/>
                <a:gd name="T19" fmla="*/ 0 h 179"/>
                <a:gd name="T20" fmla="*/ 0 w 132"/>
                <a:gd name="T21" fmla="*/ 0 h 179"/>
                <a:gd name="T22" fmla="*/ 0 w 132"/>
                <a:gd name="T23" fmla="*/ 0 h 179"/>
                <a:gd name="T24" fmla="*/ 0 w 132"/>
                <a:gd name="T25" fmla="*/ 0 h 179"/>
                <a:gd name="T26" fmla="*/ 0 w 132"/>
                <a:gd name="T27" fmla="*/ 0 h 179"/>
                <a:gd name="T28" fmla="*/ 0 w 132"/>
                <a:gd name="T29" fmla="*/ 0 h 179"/>
                <a:gd name="T30" fmla="*/ 0 w 132"/>
                <a:gd name="T31" fmla="*/ 0 h 179"/>
                <a:gd name="T32" fmla="*/ 0 w 132"/>
                <a:gd name="T33" fmla="*/ 0 h 179"/>
                <a:gd name="T34" fmla="*/ 0 w 132"/>
                <a:gd name="T35" fmla="*/ 0 h 179"/>
                <a:gd name="T36" fmla="*/ 0 w 132"/>
                <a:gd name="T37" fmla="*/ 0 h 179"/>
                <a:gd name="T38" fmla="*/ 0 w 132"/>
                <a:gd name="T39" fmla="*/ 0 h 179"/>
                <a:gd name="T40" fmla="*/ 0 w 132"/>
                <a:gd name="T41" fmla="*/ 0 h 179"/>
                <a:gd name="T42" fmla="*/ 0 w 132"/>
                <a:gd name="T43" fmla="*/ 0 h 179"/>
                <a:gd name="T44" fmla="*/ 0 w 132"/>
                <a:gd name="T45" fmla="*/ 0 h 179"/>
                <a:gd name="T46" fmla="*/ 0 w 132"/>
                <a:gd name="T47" fmla="*/ 0 h 179"/>
                <a:gd name="T48" fmla="*/ 0 w 132"/>
                <a:gd name="T49" fmla="*/ 0 h 179"/>
                <a:gd name="T50" fmla="*/ 0 w 132"/>
                <a:gd name="T51" fmla="*/ 0 h 179"/>
                <a:gd name="T52" fmla="*/ 0 w 132"/>
                <a:gd name="T53" fmla="*/ 0 h 179"/>
                <a:gd name="T54" fmla="*/ 0 w 132"/>
                <a:gd name="T55" fmla="*/ 0 h 179"/>
                <a:gd name="T56" fmla="*/ 0 w 132"/>
                <a:gd name="T57" fmla="*/ 0 h 179"/>
                <a:gd name="T58" fmla="*/ 0 w 132"/>
                <a:gd name="T59" fmla="*/ 0 h 179"/>
                <a:gd name="T60" fmla="*/ 0 w 132"/>
                <a:gd name="T61" fmla="*/ 0 h 1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2"/>
                <a:gd name="T94" fmla="*/ 0 h 179"/>
                <a:gd name="T95" fmla="*/ 132 w 132"/>
                <a:gd name="T96" fmla="*/ 179 h 1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2" h="179">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68" name="Freeform 801"/>
            <p:cNvSpPr/>
            <p:nvPr/>
          </p:nvSpPr>
          <p:spPr bwMode="auto">
            <a:xfrm>
              <a:off x="4146" y="2035"/>
              <a:ext cx="13" cy="14"/>
            </a:xfrm>
            <a:custGeom>
              <a:avLst/>
              <a:gdLst>
                <a:gd name="T0" fmla="*/ 0 w 132"/>
                <a:gd name="T1" fmla="*/ 0 h 184"/>
                <a:gd name="T2" fmla="*/ 0 w 132"/>
                <a:gd name="T3" fmla="*/ 0 h 184"/>
                <a:gd name="T4" fmla="*/ 0 w 132"/>
                <a:gd name="T5" fmla="*/ 0 h 184"/>
                <a:gd name="T6" fmla="*/ 0 w 132"/>
                <a:gd name="T7" fmla="*/ 0 h 184"/>
                <a:gd name="T8" fmla="*/ 0 w 132"/>
                <a:gd name="T9" fmla="*/ 0 h 184"/>
                <a:gd name="T10" fmla="*/ 0 w 132"/>
                <a:gd name="T11" fmla="*/ 0 h 184"/>
                <a:gd name="T12" fmla="*/ 0 w 132"/>
                <a:gd name="T13" fmla="*/ 0 h 184"/>
                <a:gd name="T14" fmla="*/ 0 w 132"/>
                <a:gd name="T15" fmla="*/ 0 h 184"/>
                <a:gd name="T16" fmla="*/ 0 w 132"/>
                <a:gd name="T17" fmla="*/ 0 h 184"/>
                <a:gd name="T18" fmla="*/ 0 w 132"/>
                <a:gd name="T19" fmla="*/ 0 h 184"/>
                <a:gd name="T20" fmla="*/ 0 w 132"/>
                <a:gd name="T21" fmla="*/ 0 h 184"/>
                <a:gd name="T22" fmla="*/ 0 w 132"/>
                <a:gd name="T23" fmla="*/ 0 h 184"/>
                <a:gd name="T24" fmla="*/ 0 w 132"/>
                <a:gd name="T25" fmla="*/ 0 h 184"/>
                <a:gd name="T26" fmla="*/ 0 w 132"/>
                <a:gd name="T27" fmla="*/ 0 h 184"/>
                <a:gd name="T28" fmla="*/ 0 w 132"/>
                <a:gd name="T29" fmla="*/ 0 h 184"/>
                <a:gd name="T30" fmla="*/ 0 w 132"/>
                <a:gd name="T31" fmla="*/ 0 h 184"/>
                <a:gd name="T32" fmla="*/ 0 w 132"/>
                <a:gd name="T33" fmla="*/ 0 h 184"/>
                <a:gd name="T34" fmla="*/ 0 w 132"/>
                <a:gd name="T35" fmla="*/ 0 h 184"/>
                <a:gd name="T36" fmla="*/ 0 w 132"/>
                <a:gd name="T37" fmla="*/ 0 h 184"/>
                <a:gd name="T38" fmla="*/ 0 w 132"/>
                <a:gd name="T39" fmla="*/ 0 h 184"/>
                <a:gd name="T40" fmla="*/ 0 w 132"/>
                <a:gd name="T41" fmla="*/ 0 h 184"/>
                <a:gd name="T42" fmla="*/ 0 w 132"/>
                <a:gd name="T43" fmla="*/ 0 h 184"/>
                <a:gd name="T44" fmla="*/ 0 w 132"/>
                <a:gd name="T45" fmla="*/ 0 h 184"/>
                <a:gd name="T46" fmla="*/ 0 w 132"/>
                <a:gd name="T47" fmla="*/ 0 h 184"/>
                <a:gd name="T48" fmla="*/ 0 w 132"/>
                <a:gd name="T49" fmla="*/ 0 h 184"/>
                <a:gd name="T50" fmla="*/ 0 w 132"/>
                <a:gd name="T51" fmla="*/ 0 h 184"/>
                <a:gd name="T52" fmla="*/ 0 w 132"/>
                <a:gd name="T53" fmla="*/ 0 h 184"/>
                <a:gd name="T54" fmla="*/ 0 w 132"/>
                <a:gd name="T55" fmla="*/ 0 h 184"/>
                <a:gd name="T56" fmla="*/ 0 w 132"/>
                <a:gd name="T57" fmla="*/ 0 h 184"/>
                <a:gd name="T58" fmla="*/ 0 w 132"/>
                <a:gd name="T59" fmla="*/ 0 h 184"/>
                <a:gd name="T60" fmla="*/ 0 w 132"/>
                <a:gd name="T61" fmla="*/ 0 h 184"/>
                <a:gd name="T62" fmla="*/ 0 w 132"/>
                <a:gd name="T63" fmla="*/ 0 h 184"/>
                <a:gd name="T64" fmla="*/ 0 w 132"/>
                <a:gd name="T65" fmla="*/ 0 h 184"/>
                <a:gd name="T66" fmla="*/ 0 w 132"/>
                <a:gd name="T67" fmla="*/ 0 h 184"/>
                <a:gd name="T68" fmla="*/ 0 w 132"/>
                <a:gd name="T69" fmla="*/ 0 h 184"/>
                <a:gd name="T70" fmla="*/ 0 w 132"/>
                <a:gd name="T71" fmla="*/ 0 h 184"/>
                <a:gd name="T72" fmla="*/ 0 w 132"/>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
                <a:gd name="T112" fmla="*/ 0 h 184"/>
                <a:gd name="T113" fmla="*/ 132 w 132"/>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 h="184">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86069" name="Freeform 802"/>
            <p:cNvSpPr/>
            <p:nvPr/>
          </p:nvSpPr>
          <p:spPr bwMode="auto">
            <a:xfrm>
              <a:off x="4146" y="2035"/>
              <a:ext cx="13" cy="14"/>
            </a:xfrm>
            <a:custGeom>
              <a:avLst/>
              <a:gdLst>
                <a:gd name="T0" fmla="*/ 0 w 132"/>
                <a:gd name="T1" fmla="*/ 0 h 184"/>
                <a:gd name="T2" fmla="*/ 0 w 132"/>
                <a:gd name="T3" fmla="*/ 0 h 184"/>
                <a:gd name="T4" fmla="*/ 0 w 132"/>
                <a:gd name="T5" fmla="*/ 0 h 184"/>
                <a:gd name="T6" fmla="*/ 0 w 132"/>
                <a:gd name="T7" fmla="*/ 0 h 184"/>
                <a:gd name="T8" fmla="*/ 0 w 132"/>
                <a:gd name="T9" fmla="*/ 0 h 184"/>
                <a:gd name="T10" fmla="*/ 0 w 132"/>
                <a:gd name="T11" fmla="*/ 0 h 184"/>
                <a:gd name="T12" fmla="*/ 0 w 132"/>
                <a:gd name="T13" fmla="*/ 0 h 184"/>
                <a:gd name="T14" fmla="*/ 0 w 132"/>
                <a:gd name="T15" fmla="*/ 0 h 184"/>
                <a:gd name="T16" fmla="*/ 0 w 132"/>
                <a:gd name="T17" fmla="*/ 0 h 184"/>
                <a:gd name="T18" fmla="*/ 0 w 132"/>
                <a:gd name="T19" fmla="*/ 0 h 184"/>
                <a:gd name="T20" fmla="*/ 0 w 132"/>
                <a:gd name="T21" fmla="*/ 0 h 184"/>
                <a:gd name="T22" fmla="*/ 0 w 132"/>
                <a:gd name="T23" fmla="*/ 0 h 184"/>
                <a:gd name="T24" fmla="*/ 0 w 132"/>
                <a:gd name="T25" fmla="*/ 0 h 184"/>
                <a:gd name="T26" fmla="*/ 0 w 132"/>
                <a:gd name="T27" fmla="*/ 0 h 184"/>
                <a:gd name="T28" fmla="*/ 0 w 132"/>
                <a:gd name="T29" fmla="*/ 0 h 184"/>
                <a:gd name="T30" fmla="*/ 0 w 132"/>
                <a:gd name="T31" fmla="*/ 0 h 184"/>
                <a:gd name="T32" fmla="*/ 0 w 132"/>
                <a:gd name="T33" fmla="*/ 0 h 184"/>
                <a:gd name="T34" fmla="*/ 0 w 132"/>
                <a:gd name="T35" fmla="*/ 0 h 184"/>
                <a:gd name="T36" fmla="*/ 0 w 132"/>
                <a:gd name="T37" fmla="*/ 0 h 184"/>
                <a:gd name="T38" fmla="*/ 0 w 132"/>
                <a:gd name="T39" fmla="*/ 0 h 184"/>
                <a:gd name="T40" fmla="*/ 0 w 132"/>
                <a:gd name="T41" fmla="*/ 0 h 184"/>
                <a:gd name="T42" fmla="*/ 0 w 132"/>
                <a:gd name="T43" fmla="*/ 0 h 184"/>
                <a:gd name="T44" fmla="*/ 0 w 132"/>
                <a:gd name="T45" fmla="*/ 0 h 184"/>
                <a:gd name="T46" fmla="*/ 0 w 132"/>
                <a:gd name="T47" fmla="*/ 0 h 184"/>
                <a:gd name="T48" fmla="*/ 0 w 132"/>
                <a:gd name="T49" fmla="*/ 0 h 184"/>
                <a:gd name="T50" fmla="*/ 0 w 132"/>
                <a:gd name="T51" fmla="*/ 0 h 184"/>
                <a:gd name="T52" fmla="*/ 0 w 132"/>
                <a:gd name="T53" fmla="*/ 0 h 184"/>
                <a:gd name="T54" fmla="*/ 0 w 132"/>
                <a:gd name="T55" fmla="*/ 0 h 184"/>
                <a:gd name="T56" fmla="*/ 0 w 132"/>
                <a:gd name="T57" fmla="*/ 0 h 184"/>
                <a:gd name="T58" fmla="*/ 0 w 132"/>
                <a:gd name="T59" fmla="*/ 0 h 184"/>
                <a:gd name="T60" fmla="*/ 0 w 132"/>
                <a:gd name="T61" fmla="*/ 0 h 184"/>
                <a:gd name="T62" fmla="*/ 0 w 132"/>
                <a:gd name="T63" fmla="*/ 0 h 184"/>
                <a:gd name="T64" fmla="*/ 0 w 132"/>
                <a:gd name="T65" fmla="*/ 0 h 184"/>
                <a:gd name="T66" fmla="*/ 0 w 132"/>
                <a:gd name="T67" fmla="*/ 0 h 184"/>
                <a:gd name="T68" fmla="*/ 0 w 132"/>
                <a:gd name="T69" fmla="*/ 0 h 184"/>
                <a:gd name="T70" fmla="*/ 0 w 132"/>
                <a:gd name="T71" fmla="*/ 0 h 184"/>
                <a:gd name="T72" fmla="*/ 0 w 132"/>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
                <a:gd name="T112" fmla="*/ 0 h 184"/>
                <a:gd name="T113" fmla="*/ 132 w 132"/>
                <a:gd name="T114" fmla="*/ 184 h 1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 h="184">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070" name="Line 803"/>
            <p:cNvSpPr>
              <a:spLocks noChangeShapeType="1"/>
            </p:cNvSpPr>
            <p:nvPr/>
          </p:nvSpPr>
          <p:spPr bwMode="auto">
            <a:xfrm flipH="1">
              <a:off x="3894" y="1728"/>
              <a:ext cx="33" cy="1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D715A8DE-73BE-409D-A4B4-6CAF2475AEB7}" type="slidenum">
              <a:rPr lang="en-US" altLang="zh-CN" sz="1400" smtClean="0"/>
              <a:t>57</a:t>
            </a:fld>
            <a:endParaRPr lang="en-US" altLang="zh-CN" sz="1400"/>
          </a:p>
        </p:txBody>
      </p:sp>
      <p:sp>
        <p:nvSpPr>
          <p:cNvPr id="88068" name="Rectangle 2"/>
          <p:cNvSpPr>
            <a:spLocks noGrp="1" noChangeArrowheads="1"/>
          </p:cNvSpPr>
          <p:nvPr>
            <p:ph type="title"/>
          </p:nvPr>
        </p:nvSpPr>
        <p:spPr>
          <a:xfrm>
            <a:off x="692785" y="533083"/>
            <a:ext cx="7170738" cy="627062"/>
          </a:xfrm>
        </p:spPr>
        <p:txBody>
          <a:bodyPr/>
          <a:lstStyle/>
          <a:p>
            <a:pPr eaLnBrk="1" hangingPunct="1"/>
            <a:r>
              <a:rPr lang="zh-CN" altLang="en-US" sz="2800" dirty="0">
                <a:ea typeface="宋体" panose="02010600030101010101" pitchFamily="2" charset="-122"/>
              </a:rPr>
              <a:t>什么是移动</a:t>
            </a:r>
            <a:r>
              <a:rPr lang="en-US" altLang="zh-CN" sz="2800" dirty="0">
                <a:ea typeface="宋体" panose="02010600030101010101" pitchFamily="2" charset="-122"/>
              </a:rPr>
              <a:t>Ad hoc</a:t>
            </a:r>
            <a:r>
              <a:rPr lang="zh-CN" altLang="en-US" sz="2800" dirty="0">
                <a:ea typeface="宋体" panose="02010600030101010101" pitchFamily="2" charset="-122"/>
              </a:rPr>
              <a:t>网络（</a:t>
            </a:r>
            <a:r>
              <a:rPr lang="en-US" altLang="zh-CN" sz="2800" dirty="0">
                <a:ea typeface="宋体" panose="02010600030101010101" pitchFamily="2" charset="-122"/>
              </a:rPr>
              <a:t>MANET</a:t>
            </a:r>
            <a:r>
              <a:rPr lang="zh-CN" altLang="en-US" sz="2800" dirty="0">
                <a:ea typeface="宋体" panose="02010600030101010101" pitchFamily="2" charset="-122"/>
              </a:rPr>
              <a:t>）？</a:t>
            </a:r>
            <a:endParaRPr lang="en-US" altLang="zh-CN" dirty="0">
              <a:ea typeface="宋体" panose="02010600030101010101" pitchFamily="2" charset="-122"/>
            </a:endParaRPr>
          </a:p>
        </p:txBody>
      </p:sp>
      <p:sp>
        <p:nvSpPr>
          <p:cNvPr id="88069" name="Rectangle 3"/>
          <p:cNvSpPr>
            <a:spLocks noGrp="1" noChangeArrowheads="1"/>
          </p:cNvSpPr>
          <p:nvPr>
            <p:ph type="body" idx="1"/>
          </p:nvPr>
        </p:nvSpPr>
        <p:spPr>
          <a:xfrm>
            <a:off x="344488" y="1257300"/>
            <a:ext cx="8256587" cy="3438525"/>
          </a:xfrm>
        </p:spPr>
        <p:txBody>
          <a:bodyPr/>
          <a:lstStyle/>
          <a:p>
            <a:pPr eaLnBrk="1" hangingPunct="1">
              <a:lnSpc>
                <a:spcPct val="90000"/>
              </a:lnSpc>
            </a:pPr>
            <a:r>
              <a:rPr lang="zh-CN" altLang="en-US" sz="2800" dirty="0">
                <a:ea typeface="宋体" panose="02010600030101010101" pitchFamily="2" charset="-122"/>
              </a:rPr>
              <a:t>允许移动设备用户使用（兼容的）无线通信设备为了特定的需求或目的，建立一个短时的网络</a:t>
            </a:r>
            <a:r>
              <a:rPr lang="en-US" altLang="zh-CN" sz="2800" dirty="0">
                <a:ea typeface="宋体" panose="02010600030101010101" pitchFamily="2" charset="-122"/>
              </a:rPr>
              <a:t>!</a:t>
            </a:r>
          </a:p>
          <a:p>
            <a:pPr eaLnBrk="1" hangingPunct="1">
              <a:lnSpc>
                <a:spcPct val="90000"/>
              </a:lnSpc>
            </a:pPr>
            <a:r>
              <a:rPr lang="zh-CN" altLang="en-US" sz="2800" dirty="0">
                <a:ea typeface="宋体" panose="02010600030101010101" pitchFamily="2" charset="-122"/>
              </a:rPr>
              <a:t>无需使用预先存在的基础设施</a:t>
            </a:r>
            <a:endParaRPr lang="en-US" altLang="zh-CN"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节点之间的路由可能潜在包含多跳</a:t>
            </a:r>
            <a:endParaRPr lang="en-US" altLang="zh-CN" sz="2800" dirty="0">
              <a:ea typeface="宋体" panose="02010600030101010101" pitchFamily="2" charset="-122"/>
            </a:endParaRPr>
          </a:p>
          <a:p>
            <a:pPr eaLnBrk="1" hangingPunct="1">
              <a:lnSpc>
                <a:spcPct val="90000"/>
              </a:lnSpc>
            </a:pPr>
            <a:endParaRPr lang="en-US" altLang="zh-CN" sz="2800" dirty="0">
              <a:ea typeface="宋体" panose="02010600030101010101" pitchFamily="2" charset="-122"/>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CFAEBFF2-F733-4175-A2C3-1AAC6E79D6E2}" type="slidenum">
              <a:rPr lang="en-US" altLang="zh-CN" sz="1400" smtClean="0"/>
              <a:t>58</a:t>
            </a:fld>
            <a:endParaRPr lang="en-US" altLang="zh-CN" sz="1400"/>
          </a:p>
        </p:txBody>
      </p:sp>
      <p:sp>
        <p:nvSpPr>
          <p:cNvPr id="90116" name="Rectangle 2"/>
          <p:cNvSpPr>
            <a:spLocks noGrp="1" noChangeArrowheads="1"/>
          </p:cNvSpPr>
          <p:nvPr>
            <p:ph type="title"/>
          </p:nvPr>
        </p:nvSpPr>
        <p:spPr>
          <a:xfrm>
            <a:off x="640080" y="214630"/>
            <a:ext cx="8303895" cy="1029970"/>
          </a:xfrm>
        </p:spPr>
        <p:txBody>
          <a:bodyPr/>
          <a:lstStyle/>
          <a:p>
            <a:pPr eaLnBrk="1" hangingPunct="1"/>
            <a:r>
              <a:rPr lang="zh-CN" altLang="en-US" sz="3200" dirty="0">
                <a:ea typeface="宋体" panose="02010600030101010101" pitchFamily="2" charset="-122"/>
              </a:rPr>
              <a:t>操作模型</a:t>
            </a:r>
          </a:p>
        </p:txBody>
      </p:sp>
      <p:sp>
        <p:nvSpPr>
          <p:cNvPr id="90117" name="Rectangle 3"/>
          <p:cNvSpPr>
            <a:spLocks noGrp="1" noChangeArrowheads="1"/>
          </p:cNvSpPr>
          <p:nvPr>
            <p:ph type="body" idx="1"/>
          </p:nvPr>
        </p:nvSpPr>
        <p:spPr>
          <a:xfrm>
            <a:off x="485775" y="1244600"/>
            <a:ext cx="8140700" cy="1168400"/>
          </a:xfrm>
        </p:spPr>
        <p:txBody>
          <a:bodyPr/>
          <a:lstStyle/>
          <a:p>
            <a:pPr eaLnBrk="1" hangingPunct="1"/>
            <a:r>
              <a:rPr lang="zh-CN" altLang="en-US" sz="2400" dirty="0">
                <a:ea typeface="宋体" panose="02010600030101010101" pitchFamily="2" charset="-122"/>
              </a:rPr>
              <a:t>假设：节点使用</a:t>
            </a:r>
            <a:r>
              <a:rPr lang="en-US" altLang="zh-CN" sz="2400" dirty="0">
                <a:ea typeface="宋体" panose="02010600030101010101" pitchFamily="2" charset="-122"/>
              </a:rPr>
              <a:t>IP</a:t>
            </a:r>
            <a:r>
              <a:rPr lang="zh-CN" altLang="en-US" sz="2400" dirty="0">
                <a:ea typeface="宋体" panose="02010600030101010101" pitchFamily="2" charset="-122"/>
              </a:rPr>
              <a:t>，并且它们会因为不同的意义来被分配</a:t>
            </a:r>
            <a:r>
              <a:rPr lang="en-US" altLang="zh-CN" sz="2400" dirty="0">
                <a:ea typeface="宋体" panose="02010600030101010101" pitchFamily="2" charset="-122"/>
              </a:rPr>
              <a:t>IP</a:t>
            </a:r>
            <a:r>
              <a:rPr lang="zh-CN" altLang="en-US" sz="2400" dirty="0">
                <a:ea typeface="宋体" panose="02010600030101010101" pitchFamily="2" charset="-122"/>
              </a:rPr>
              <a:t>地址。</a:t>
            </a:r>
            <a:endParaRPr lang="en-US" altLang="zh-CN" sz="2400" dirty="0">
              <a:ea typeface="宋体" panose="02010600030101010101" pitchFamily="2" charset="-122"/>
            </a:endParaRPr>
          </a:p>
        </p:txBody>
      </p:sp>
      <p:sp>
        <p:nvSpPr>
          <p:cNvPr id="90118" name="Oval 4"/>
          <p:cNvSpPr>
            <a:spLocks noChangeArrowheads="1"/>
          </p:cNvSpPr>
          <p:nvPr/>
        </p:nvSpPr>
        <p:spPr bwMode="auto">
          <a:xfrm>
            <a:off x="1146175" y="2705100"/>
            <a:ext cx="2209800" cy="2133600"/>
          </a:xfrm>
          <a:prstGeom prst="ellipse">
            <a:avLst/>
          </a:prstGeom>
          <a:solidFill>
            <a:schemeClr val="bg1"/>
          </a:solidFill>
          <a:ln w="19050">
            <a:solidFill>
              <a:schemeClr val="tx1"/>
            </a:solidFill>
            <a:round/>
          </a:ln>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13" name="Oval 5"/>
          <p:cNvSpPr>
            <a:spLocks noChangeArrowheads="1"/>
          </p:cNvSpPr>
          <p:nvPr/>
        </p:nvSpPr>
        <p:spPr bwMode="auto">
          <a:xfrm>
            <a:off x="1908175" y="3238500"/>
            <a:ext cx="2209800" cy="2133600"/>
          </a:xfrm>
          <a:prstGeom prst="ellipse">
            <a:avLst/>
          </a:prstGeom>
          <a:noFill/>
          <a:ln w="19050">
            <a:solidFill>
              <a:srgbClr val="B7122C"/>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0120" name="Oval 6"/>
          <p:cNvSpPr>
            <a:spLocks noChangeArrowheads="1"/>
          </p:cNvSpPr>
          <p:nvPr/>
        </p:nvSpPr>
        <p:spPr bwMode="auto">
          <a:xfrm>
            <a:off x="2136775" y="3695700"/>
            <a:ext cx="152400" cy="152400"/>
          </a:xfrm>
          <a:prstGeom prst="ellipse">
            <a:avLst/>
          </a:prstGeom>
          <a:solidFill>
            <a:schemeClr val="tx1"/>
          </a:solidFill>
          <a:ln w="9525">
            <a:solidFill>
              <a:schemeClr val="tx1"/>
            </a:solidFill>
            <a:round/>
          </a:ln>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15" name="Oval 7"/>
          <p:cNvSpPr>
            <a:spLocks noChangeArrowheads="1"/>
          </p:cNvSpPr>
          <p:nvPr/>
        </p:nvSpPr>
        <p:spPr bwMode="auto">
          <a:xfrm>
            <a:off x="2898775" y="4152900"/>
            <a:ext cx="152400" cy="152400"/>
          </a:xfrm>
          <a:prstGeom prst="ellipse">
            <a:avLst/>
          </a:prstGeom>
          <a:solidFill>
            <a:srgbClr val="B7122C"/>
          </a:solidFill>
          <a:ln w="9525">
            <a:solidFill>
              <a:schemeClr val="tx1"/>
            </a:solidFill>
            <a:round/>
          </a:ln>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0122" name="Oval 8"/>
          <p:cNvSpPr>
            <a:spLocks noChangeArrowheads="1"/>
          </p:cNvSpPr>
          <p:nvPr/>
        </p:nvSpPr>
        <p:spPr bwMode="auto">
          <a:xfrm>
            <a:off x="2974975" y="3403600"/>
            <a:ext cx="152400" cy="152400"/>
          </a:xfrm>
          <a:prstGeom prst="ellipse">
            <a:avLst/>
          </a:prstGeom>
          <a:solidFill>
            <a:srgbClr val="000066"/>
          </a:solidFill>
          <a:ln w="9525">
            <a:solidFill>
              <a:schemeClr val="tx1"/>
            </a:solidFill>
            <a:round/>
          </a:ln>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endParaRPr kumimoji="1" lang="zh-CN" altLang="zh-CN" sz="2800">
              <a:solidFill>
                <a:srgbClr val="CCCC00"/>
              </a:solidFill>
              <a:latin typeface="Arial" panose="020B0604020202020204" pitchFamily="34" charset="0"/>
              <a:ea typeface="宋体" panose="02010600030101010101" pitchFamily="2" charset="-122"/>
            </a:endParaRPr>
          </a:p>
        </p:txBody>
      </p:sp>
      <p:sp>
        <p:nvSpPr>
          <p:cNvPr id="90123" name="Oval 9"/>
          <p:cNvSpPr>
            <a:spLocks noChangeArrowheads="1"/>
          </p:cNvSpPr>
          <p:nvPr/>
        </p:nvSpPr>
        <p:spPr bwMode="auto">
          <a:xfrm>
            <a:off x="1984375" y="2400300"/>
            <a:ext cx="2209800" cy="2133600"/>
          </a:xfrm>
          <a:prstGeom prst="ellipse">
            <a:avLst/>
          </a:pr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18" name="Oval 10"/>
          <p:cNvSpPr>
            <a:spLocks noChangeArrowheads="1"/>
          </p:cNvSpPr>
          <p:nvPr/>
        </p:nvSpPr>
        <p:spPr bwMode="auto">
          <a:xfrm>
            <a:off x="2212975" y="4000500"/>
            <a:ext cx="2209800" cy="2133600"/>
          </a:xfrm>
          <a:prstGeom prst="ellipse">
            <a:avLst/>
          </a:prstGeom>
          <a:noFill/>
          <a:ln w="19050">
            <a:solidFill>
              <a:srgbClr val="388F1B"/>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19" name="Oval 11"/>
          <p:cNvSpPr>
            <a:spLocks noChangeArrowheads="1"/>
          </p:cNvSpPr>
          <p:nvPr/>
        </p:nvSpPr>
        <p:spPr bwMode="auto">
          <a:xfrm>
            <a:off x="3279775" y="5067300"/>
            <a:ext cx="152400" cy="152400"/>
          </a:xfrm>
          <a:prstGeom prst="ellipse">
            <a:avLst/>
          </a:prstGeom>
          <a:solidFill>
            <a:srgbClr val="388F1B"/>
          </a:solidFill>
          <a:ln w="9525">
            <a:solidFill>
              <a:schemeClr val="tx1"/>
            </a:solidFill>
            <a:round/>
          </a:ln>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20" name="Line 12"/>
          <p:cNvSpPr>
            <a:spLocks noChangeShapeType="1"/>
          </p:cNvSpPr>
          <p:nvPr/>
        </p:nvSpPr>
        <p:spPr bwMode="auto">
          <a:xfrm flipV="1">
            <a:off x="7000875" y="2997200"/>
            <a:ext cx="190500" cy="10287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427021" name="Line 13"/>
          <p:cNvSpPr>
            <a:spLocks noChangeShapeType="1"/>
          </p:cNvSpPr>
          <p:nvPr/>
        </p:nvSpPr>
        <p:spPr bwMode="auto">
          <a:xfrm>
            <a:off x="6124575" y="3517900"/>
            <a:ext cx="774700" cy="48260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427022" name="Line 14"/>
          <p:cNvSpPr>
            <a:spLocks noChangeShapeType="1"/>
          </p:cNvSpPr>
          <p:nvPr/>
        </p:nvSpPr>
        <p:spPr bwMode="auto">
          <a:xfrm>
            <a:off x="6962775" y="4076700"/>
            <a:ext cx="355600" cy="66040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427023" name="Oval 15"/>
          <p:cNvSpPr>
            <a:spLocks noChangeArrowheads="1"/>
          </p:cNvSpPr>
          <p:nvPr/>
        </p:nvSpPr>
        <p:spPr bwMode="auto">
          <a:xfrm>
            <a:off x="6022975" y="3340100"/>
            <a:ext cx="152400" cy="152400"/>
          </a:xfrm>
          <a:prstGeom prst="ellipse">
            <a:avLst/>
          </a:prstGeom>
          <a:solidFill>
            <a:schemeClr val="tx1"/>
          </a:solidFill>
          <a:ln w="9525">
            <a:solidFill>
              <a:schemeClr val="tx1"/>
            </a:solidFill>
            <a:round/>
          </a:ln>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24" name="Oval 16"/>
          <p:cNvSpPr>
            <a:spLocks noChangeArrowheads="1"/>
          </p:cNvSpPr>
          <p:nvPr/>
        </p:nvSpPr>
        <p:spPr bwMode="auto">
          <a:xfrm>
            <a:off x="7140575" y="2870200"/>
            <a:ext cx="152400" cy="152400"/>
          </a:xfrm>
          <a:prstGeom prst="ellipse">
            <a:avLst/>
          </a:prstGeom>
          <a:solidFill>
            <a:srgbClr val="000066"/>
          </a:solidFill>
          <a:ln w="9525">
            <a:solidFill>
              <a:schemeClr val="tx1"/>
            </a:solidFill>
            <a:round/>
          </a:ln>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endParaRPr kumimoji="1" lang="zh-CN" altLang="zh-CN" sz="2800">
              <a:solidFill>
                <a:srgbClr val="CCCC00"/>
              </a:solidFill>
              <a:latin typeface="Arial" panose="020B0604020202020204" pitchFamily="34" charset="0"/>
              <a:ea typeface="宋体" panose="02010600030101010101" pitchFamily="2" charset="-122"/>
            </a:endParaRPr>
          </a:p>
        </p:txBody>
      </p:sp>
      <p:sp>
        <p:nvSpPr>
          <p:cNvPr id="427025" name="Oval 17"/>
          <p:cNvSpPr>
            <a:spLocks noChangeArrowheads="1"/>
          </p:cNvSpPr>
          <p:nvPr/>
        </p:nvSpPr>
        <p:spPr bwMode="auto">
          <a:xfrm>
            <a:off x="6911975" y="3949700"/>
            <a:ext cx="152400" cy="152400"/>
          </a:xfrm>
          <a:prstGeom prst="ellipse">
            <a:avLst/>
          </a:prstGeom>
          <a:solidFill>
            <a:srgbClr val="B7122C"/>
          </a:solidFill>
          <a:ln w="9525">
            <a:solidFill>
              <a:schemeClr val="tx1"/>
            </a:solidFill>
            <a:round/>
          </a:ln>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26" name="Oval 18"/>
          <p:cNvSpPr>
            <a:spLocks noChangeArrowheads="1"/>
          </p:cNvSpPr>
          <p:nvPr/>
        </p:nvSpPr>
        <p:spPr bwMode="auto">
          <a:xfrm>
            <a:off x="7292975" y="4686300"/>
            <a:ext cx="152400" cy="152400"/>
          </a:xfrm>
          <a:prstGeom prst="ellipse">
            <a:avLst/>
          </a:prstGeom>
          <a:solidFill>
            <a:srgbClr val="388F1B"/>
          </a:solidFill>
          <a:ln w="9525">
            <a:solidFill>
              <a:schemeClr val="tx1"/>
            </a:solidFill>
            <a:round/>
          </a:ln>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7027" name="Line 19"/>
          <p:cNvSpPr>
            <a:spLocks noChangeShapeType="1"/>
          </p:cNvSpPr>
          <p:nvPr/>
        </p:nvSpPr>
        <p:spPr bwMode="auto">
          <a:xfrm flipV="1">
            <a:off x="6086475" y="2971800"/>
            <a:ext cx="1028700" cy="4699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70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270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270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270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270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270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270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270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4270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4270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4270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4270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3" grpId="0" bldLvl="0" animBg="1"/>
      <p:bldP spid="427015" grpId="0" bldLvl="0" animBg="1"/>
      <p:bldP spid="427018" grpId="0" bldLvl="0" animBg="1"/>
      <p:bldP spid="427019" grpId="0" bldLvl="0" animBg="1"/>
      <p:bldP spid="427023" grpId="0" bldLvl="0" animBg="1"/>
      <p:bldP spid="427024" grpId="0" bldLvl="0" animBg="1" autoUpdateAnimBg="0"/>
      <p:bldP spid="427025" grpId="0" bldLvl="0" animBg="1"/>
      <p:bldP spid="427026"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CDB96755-E1E2-4E4A-A9CB-7C3A0845968B}" type="slidenum">
              <a:rPr lang="en-US" altLang="zh-CN" sz="1400" smtClean="0"/>
              <a:t>59</a:t>
            </a:fld>
            <a:endParaRPr lang="en-US" altLang="zh-CN" sz="1400"/>
          </a:p>
        </p:txBody>
      </p:sp>
      <p:sp>
        <p:nvSpPr>
          <p:cNvPr id="92164" name="Rectangle 2"/>
          <p:cNvSpPr>
            <a:spLocks noGrp="1" noChangeArrowheads="1"/>
          </p:cNvSpPr>
          <p:nvPr>
            <p:ph type="title"/>
          </p:nvPr>
        </p:nvSpPr>
        <p:spPr>
          <a:xfrm>
            <a:off x="642620" y="504508"/>
            <a:ext cx="6062663" cy="627062"/>
          </a:xfrm>
        </p:spPr>
        <p:txBody>
          <a:bodyPr/>
          <a:lstStyle/>
          <a:p>
            <a:pPr eaLnBrk="1" hangingPunct="1"/>
            <a:r>
              <a:rPr lang="en-US" altLang="zh-CN" sz="3200" dirty="0">
                <a:ea typeface="宋体" panose="02010600030101010101" pitchFamily="2" charset="-122"/>
              </a:rPr>
              <a:t>MANET--</a:t>
            </a:r>
            <a:r>
              <a:rPr lang="zh-CN" altLang="en-US" sz="3200" dirty="0">
                <a:ea typeface="宋体" panose="02010600030101010101" pitchFamily="2" charset="-122"/>
              </a:rPr>
              <a:t>路由变化</a:t>
            </a:r>
            <a:endParaRPr lang="en-US" altLang="zh-CN" sz="3200" dirty="0">
              <a:ea typeface="宋体" panose="02010600030101010101" pitchFamily="2" charset="-122"/>
            </a:endParaRPr>
          </a:p>
        </p:txBody>
      </p:sp>
      <p:sp>
        <p:nvSpPr>
          <p:cNvPr id="92165" name="Rectangle 3"/>
          <p:cNvSpPr>
            <a:spLocks noGrp="1" noChangeArrowheads="1"/>
          </p:cNvSpPr>
          <p:nvPr>
            <p:ph type="body" sz="half" idx="1"/>
          </p:nvPr>
        </p:nvSpPr>
        <p:spPr>
          <a:xfrm>
            <a:off x="416243" y="1126173"/>
            <a:ext cx="8256587" cy="2532062"/>
          </a:xfrm>
        </p:spPr>
        <p:txBody>
          <a:bodyPr/>
          <a:lstStyle/>
          <a:p>
            <a:pPr eaLnBrk="1" hangingPunct="1"/>
            <a:r>
              <a:rPr lang="zh-CN" altLang="en-US" sz="2800" dirty="0">
                <a:ea typeface="宋体" panose="02010600030101010101" pitchFamily="2" charset="-122"/>
              </a:rPr>
              <a:t>移动性引起路由变化</a:t>
            </a:r>
            <a:endParaRPr lang="en-US" altLang="zh-CN" sz="2800" dirty="0">
              <a:ea typeface="宋体" panose="02010600030101010101" pitchFamily="2" charset="-122"/>
            </a:endParaRPr>
          </a:p>
        </p:txBody>
      </p:sp>
      <p:sp>
        <p:nvSpPr>
          <p:cNvPr id="92166" name="Oval 4"/>
          <p:cNvSpPr>
            <a:spLocks noChangeArrowheads="1"/>
          </p:cNvSpPr>
          <p:nvPr/>
        </p:nvSpPr>
        <p:spPr bwMode="auto">
          <a:xfrm>
            <a:off x="762000" y="2400300"/>
            <a:ext cx="2209800" cy="2133600"/>
          </a:xfrm>
          <a:prstGeom prst="ellipse">
            <a:avLst/>
          </a:prstGeom>
          <a:solidFill>
            <a:schemeClr val="bg1"/>
          </a:solidFill>
          <a:ln w="19050">
            <a:solidFill>
              <a:schemeClr val="tx1"/>
            </a:solidFill>
            <a:round/>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61" name="Oval 5"/>
          <p:cNvSpPr>
            <a:spLocks noChangeArrowheads="1"/>
          </p:cNvSpPr>
          <p:nvPr/>
        </p:nvSpPr>
        <p:spPr bwMode="auto">
          <a:xfrm>
            <a:off x="2552700" y="2857500"/>
            <a:ext cx="2209800" cy="2133600"/>
          </a:xfrm>
          <a:prstGeom prst="ellipse">
            <a:avLst/>
          </a:prstGeom>
          <a:noFill/>
          <a:ln w="19050">
            <a:solidFill>
              <a:srgbClr val="B7122C"/>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2168" name="Oval 6"/>
          <p:cNvSpPr>
            <a:spLocks noChangeArrowheads="1"/>
          </p:cNvSpPr>
          <p:nvPr/>
        </p:nvSpPr>
        <p:spPr bwMode="auto">
          <a:xfrm>
            <a:off x="1854200" y="3302000"/>
            <a:ext cx="152400" cy="152400"/>
          </a:xfrm>
          <a:prstGeom prst="ellipse">
            <a:avLst/>
          </a:prstGeom>
          <a:solidFill>
            <a:schemeClr val="tx1"/>
          </a:solidFill>
          <a:ln w="9525">
            <a:solidFill>
              <a:schemeClr val="tx1"/>
            </a:solidFill>
            <a:round/>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63" name="Oval 7"/>
          <p:cNvSpPr>
            <a:spLocks noChangeArrowheads="1"/>
          </p:cNvSpPr>
          <p:nvPr/>
        </p:nvSpPr>
        <p:spPr bwMode="auto">
          <a:xfrm>
            <a:off x="3517900" y="3822700"/>
            <a:ext cx="152400" cy="152400"/>
          </a:xfrm>
          <a:prstGeom prst="ellipse">
            <a:avLst/>
          </a:prstGeom>
          <a:solidFill>
            <a:srgbClr val="B7122C"/>
          </a:solidFill>
          <a:ln w="9525">
            <a:solidFill>
              <a:schemeClr val="tx1"/>
            </a:solidFill>
            <a:round/>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2170" name="Oval 8"/>
          <p:cNvSpPr>
            <a:spLocks noChangeArrowheads="1"/>
          </p:cNvSpPr>
          <p:nvPr/>
        </p:nvSpPr>
        <p:spPr bwMode="auto">
          <a:xfrm>
            <a:off x="2654300" y="3759200"/>
            <a:ext cx="152400" cy="152400"/>
          </a:xfrm>
          <a:prstGeom prst="ellipse">
            <a:avLst/>
          </a:prstGeom>
          <a:solidFill>
            <a:srgbClr val="000066"/>
          </a:solidFill>
          <a:ln w="9525">
            <a:solidFill>
              <a:schemeClr val="tx1"/>
            </a:solidFill>
            <a:round/>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endParaRPr kumimoji="1" lang="zh-CN" altLang="zh-CN" sz="2800">
              <a:solidFill>
                <a:srgbClr val="CCCC00"/>
              </a:solidFill>
              <a:latin typeface="Arial" panose="020B0604020202020204" pitchFamily="34" charset="0"/>
              <a:ea typeface="宋体" panose="02010600030101010101" pitchFamily="2" charset="-122"/>
            </a:endParaRPr>
          </a:p>
        </p:txBody>
      </p:sp>
      <p:sp>
        <p:nvSpPr>
          <p:cNvPr id="92171" name="Oval 9"/>
          <p:cNvSpPr>
            <a:spLocks noChangeArrowheads="1"/>
          </p:cNvSpPr>
          <p:nvPr/>
        </p:nvSpPr>
        <p:spPr bwMode="auto">
          <a:xfrm>
            <a:off x="1651000" y="2755900"/>
            <a:ext cx="2209800" cy="2133600"/>
          </a:xfrm>
          <a:prstGeom prst="ellipse">
            <a:avLst/>
          </a:pr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66" name="Oval 10"/>
          <p:cNvSpPr>
            <a:spLocks noChangeArrowheads="1"/>
          </p:cNvSpPr>
          <p:nvPr/>
        </p:nvSpPr>
        <p:spPr bwMode="auto">
          <a:xfrm>
            <a:off x="3086100" y="3606800"/>
            <a:ext cx="2209800" cy="2133600"/>
          </a:xfrm>
          <a:prstGeom prst="ellipse">
            <a:avLst/>
          </a:prstGeom>
          <a:noFill/>
          <a:ln w="19050">
            <a:solidFill>
              <a:srgbClr val="388F1B"/>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67" name="Oval 11"/>
          <p:cNvSpPr>
            <a:spLocks noChangeArrowheads="1"/>
          </p:cNvSpPr>
          <p:nvPr/>
        </p:nvSpPr>
        <p:spPr bwMode="auto">
          <a:xfrm>
            <a:off x="4229100" y="4546600"/>
            <a:ext cx="152400" cy="152400"/>
          </a:xfrm>
          <a:prstGeom prst="ellipse">
            <a:avLst/>
          </a:prstGeom>
          <a:solidFill>
            <a:srgbClr val="388F1B"/>
          </a:solidFill>
          <a:ln w="9525">
            <a:solidFill>
              <a:schemeClr val="tx1"/>
            </a:solidFill>
            <a:round/>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2174" name="Oval 12"/>
          <p:cNvSpPr>
            <a:spLocks noChangeArrowheads="1"/>
          </p:cNvSpPr>
          <p:nvPr/>
        </p:nvSpPr>
        <p:spPr bwMode="auto">
          <a:xfrm>
            <a:off x="5880100" y="3098800"/>
            <a:ext cx="152400" cy="152400"/>
          </a:xfrm>
          <a:prstGeom prst="ellipse">
            <a:avLst/>
          </a:prstGeom>
          <a:solidFill>
            <a:schemeClr val="tx1"/>
          </a:solidFill>
          <a:ln w="9525">
            <a:solidFill>
              <a:schemeClr val="tx1"/>
            </a:solidFill>
            <a:round/>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69" name="Oval 13"/>
          <p:cNvSpPr>
            <a:spLocks noChangeArrowheads="1"/>
          </p:cNvSpPr>
          <p:nvPr/>
        </p:nvSpPr>
        <p:spPr bwMode="auto">
          <a:xfrm>
            <a:off x="7543800" y="3619500"/>
            <a:ext cx="152400" cy="152400"/>
          </a:xfrm>
          <a:prstGeom prst="ellipse">
            <a:avLst/>
          </a:prstGeom>
          <a:solidFill>
            <a:srgbClr val="B7122C"/>
          </a:solidFill>
          <a:ln w="9525">
            <a:solidFill>
              <a:schemeClr val="tx1"/>
            </a:solidFill>
            <a:round/>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92176" name="Oval 14"/>
          <p:cNvSpPr>
            <a:spLocks noChangeArrowheads="1"/>
          </p:cNvSpPr>
          <p:nvPr/>
        </p:nvSpPr>
        <p:spPr bwMode="auto">
          <a:xfrm>
            <a:off x="6680200" y="3556000"/>
            <a:ext cx="152400" cy="152400"/>
          </a:xfrm>
          <a:prstGeom prst="ellipse">
            <a:avLst/>
          </a:prstGeom>
          <a:solidFill>
            <a:srgbClr val="000066"/>
          </a:solidFill>
          <a:ln w="9525">
            <a:solidFill>
              <a:schemeClr val="tx1"/>
            </a:solidFill>
            <a:round/>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endParaRPr kumimoji="1" lang="zh-CN" altLang="zh-CN" sz="2800">
              <a:solidFill>
                <a:srgbClr val="CCCC00"/>
              </a:solidFill>
              <a:latin typeface="Arial" panose="020B0604020202020204" pitchFamily="34" charset="0"/>
              <a:ea typeface="宋体" panose="02010600030101010101" pitchFamily="2" charset="-122"/>
            </a:endParaRPr>
          </a:p>
        </p:txBody>
      </p:sp>
      <p:sp>
        <p:nvSpPr>
          <p:cNvPr id="429071" name="Oval 15"/>
          <p:cNvSpPr>
            <a:spLocks noChangeArrowheads="1"/>
          </p:cNvSpPr>
          <p:nvPr/>
        </p:nvSpPr>
        <p:spPr bwMode="auto">
          <a:xfrm>
            <a:off x="8255000" y="4343400"/>
            <a:ext cx="152400" cy="152400"/>
          </a:xfrm>
          <a:prstGeom prst="ellipse">
            <a:avLst/>
          </a:prstGeom>
          <a:solidFill>
            <a:srgbClr val="388F1B"/>
          </a:solidFill>
          <a:ln w="9525">
            <a:solidFill>
              <a:schemeClr val="tx1"/>
            </a:solidFill>
            <a:round/>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429072" name="Line 16"/>
          <p:cNvSpPr>
            <a:spLocks noChangeShapeType="1"/>
          </p:cNvSpPr>
          <p:nvPr/>
        </p:nvSpPr>
        <p:spPr bwMode="auto">
          <a:xfrm>
            <a:off x="5994400" y="3200400"/>
            <a:ext cx="711200" cy="393700"/>
          </a:xfrm>
          <a:prstGeom prst="line">
            <a:avLst/>
          </a:prstGeom>
          <a:noFill/>
          <a:ln w="19050" cap="sq">
            <a:solidFill>
              <a:srgbClr val="B7122C"/>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429073" name="Line 17"/>
          <p:cNvSpPr>
            <a:spLocks noChangeShapeType="1"/>
          </p:cNvSpPr>
          <p:nvPr/>
        </p:nvSpPr>
        <p:spPr bwMode="auto">
          <a:xfrm>
            <a:off x="6794500" y="3644900"/>
            <a:ext cx="863600" cy="63500"/>
          </a:xfrm>
          <a:prstGeom prst="line">
            <a:avLst/>
          </a:prstGeom>
          <a:noFill/>
          <a:ln w="19050" cap="sq">
            <a:solidFill>
              <a:srgbClr val="B7122C"/>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429074" name="Line 18"/>
          <p:cNvSpPr>
            <a:spLocks noChangeShapeType="1"/>
          </p:cNvSpPr>
          <p:nvPr/>
        </p:nvSpPr>
        <p:spPr bwMode="auto">
          <a:xfrm>
            <a:off x="7670800" y="3759200"/>
            <a:ext cx="685800" cy="622300"/>
          </a:xfrm>
          <a:prstGeom prst="line">
            <a:avLst/>
          </a:prstGeom>
          <a:noFill/>
          <a:ln w="19050" cap="sq">
            <a:solidFill>
              <a:srgbClr val="B7122C"/>
            </a:solidFill>
            <a:rou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90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290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290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290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290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290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29072"/>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3" name="Whoosh"/>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429073"/>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3" name="Whoosh"/>
                                        </p:tgtEl>
                                      </p:cMediaNode>
                                    </p:audio>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429074"/>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1" grpId="0" bldLvl="0" animBg="1"/>
      <p:bldP spid="429063" grpId="0" bldLvl="0" animBg="1"/>
      <p:bldP spid="429066" grpId="0" bldLvl="0" animBg="1"/>
      <p:bldP spid="429067" grpId="0" bldLvl="0" animBg="1"/>
      <p:bldP spid="429069" grpId="0" bldLvl="0" animBg="1"/>
      <p:bldP spid="42907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6</a:t>
            </a:fld>
            <a:endParaRPr lang="zh-CN" altLang="en-US"/>
          </a:p>
        </p:txBody>
      </p:sp>
      <p:sp>
        <p:nvSpPr>
          <p:cNvPr id="9" name="矩形 8">
            <a:extLst>
              <a:ext uri="{FF2B5EF4-FFF2-40B4-BE49-F238E27FC236}">
                <a16:creationId xmlns:a16="http://schemas.microsoft.com/office/drawing/2014/main" id="{F69CDFF2-F744-43EA-BC39-9C1A5A062ECB}"/>
              </a:ext>
            </a:extLst>
          </p:cNvPr>
          <p:cNvSpPr/>
          <p:nvPr/>
        </p:nvSpPr>
        <p:spPr>
          <a:xfrm>
            <a:off x="1619672" y="5470884"/>
            <a:ext cx="1107996" cy="369332"/>
          </a:xfrm>
          <a:prstGeom prst="rect">
            <a:avLst/>
          </a:prstGeom>
        </p:spPr>
        <p:txBody>
          <a:bodyPr wrap="none">
            <a:spAutoFit/>
          </a:bodyPr>
          <a:lstStyle/>
          <a:p>
            <a:r>
              <a:rPr lang="zh-CN" altLang="en-US" dirty="0">
                <a:solidFill>
                  <a:srgbClr val="222222"/>
                </a:solidFill>
              </a:rPr>
              <a:t>潮汐锁定</a:t>
            </a:r>
            <a:endParaRPr lang="zh-CN" altLang="en-US" dirty="0"/>
          </a:p>
        </p:txBody>
      </p:sp>
      <p:pic>
        <p:nvPicPr>
          <p:cNvPr id="3" name="图片 2">
            <a:extLst>
              <a:ext uri="{FF2B5EF4-FFF2-40B4-BE49-F238E27FC236}">
                <a16:creationId xmlns:a16="http://schemas.microsoft.com/office/drawing/2014/main" id="{E2B3ADEA-D83C-4E38-A569-92E0C68B5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4" y="1202450"/>
            <a:ext cx="4537908" cy="4032448"/>
          </a:xfrm>
          <a:prstGeom prst="rect">
            <a:avLst/>
          </a:prstGeom>
        </p:spPr>
      </p:pic>
      <p:sp>
        <p:nvSpPr>
          <p:cNvPr id="10" name="矩形 9">
            <a:extLst>
              <a:ext uri="{FF2B5EF4-FFF2-40B4-BE49-F238E27FC236}">
                <a16:creationId xmlns:a16="http://schemas.microsoft.com/office/drawing/2014/main" id="{E59665B5-416F-4331-A3DB-BE10C538C346}"/>
              </a:ext>
            </a:extLst>
          </p:cNvPr>
          <p:cNvSpPr/>
          <p:nvPr/>
        </p:nvSpPr>
        <p:spPr>
          <a:xfrm>
            <a:off x="5148064" y="5470884"/>
            <a:ext cx="3528392" cy="646331"/>
          </a:xfrm>
          <a:prstGeom prst="rect">
            <a:avLst/>
          </a:prstGeom>
        </p:spPr>
        <p:txBody>
          <a:bodyPr wrap="square">
            <a:spAutoFit/>
          </a:bodyPr>
          <a:lstStyle/>
          <a:p>
            <a:pPr algn="ctr" latinLnBrk="0"/>
            <a:r>
              <a:rPr lang="zh-CN" altLang="en-US" dirty="0">
                <a:solidFill>
                  <a:srgbClr val="1A1A1A"/>
                </a:solidFill>
                <a:latin typeface="Microsoft YaHei" panose="020B0503020204020204" pitchFamily="34" charset="-122"/>
                <a:ea typeface="Microsoft YaHei" panose="020B0503020204020204" pitchFamily="34" charset="-122"/>
              </a:rPr>
              <a:t>苏联“月球三号”探测器拍摄的第一张月球背面照片。</a:t>
            </a:r>
          </a:p>
        </p:txBody>
      </p:sp>
      <p:pic>
        <p:nvPicPr>
          <p:cNvPr id="11" name="图片 10">
            <a:extLst>
              <a:ext uri="{FF2B5EF4-FFF2-40B4-BE49-F238E27FC236}">
                <a16:creationId xmlns:a16="http://schemas.microsoft.com/office/drawing/2014/main" id="{B938C07F-B0CE-4A9B-8588-66C81C096C41}"/>
              </a:ext>
            </a:extLst>
          </p:cNvPr>
          <p:cNvPicPr>
            <a:picLocks noChangeAspect="1"/>
          </p:cNvPicPr>
          <p:nvPr/>
        </p:nvPicPr>
        <p:blipFill>
          <a:blip r:embed="rId4"/>
          <a:stretch>
            <a:fillRect/>
          </a:stretch>
        </p:blipFill>
        <p:spPr>
          <a:xfrm>
            <a:off x="4647267" y="1772816"/>
            <a:ext cx="4299883" cy="3139597"/>
          </a:xfrm>
          <a:prstGeom prst="rect">
            <a:avLst/>
          </a:prstGeom>
        </p:spPr>
      </p:pic>
    </p:spTree>
    <p:extLst>
      <p:ext uri="{BB962C8B-B14F-4D97-AF65-F5344CB8AC3E}">
        <p14:creationId xmlns:p14="http://schemas.microsoft.com/office/powerpoint/2010/main" val="212573576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194F86C9-4C58-4D47-A5D4-FD83327F02D6}" type="slidenum">
              <a:rPr lang="en-US" altLang="zh-CN" sz="1400" smtClean="0"/>
              <a:t>60</a:t>
            </a:fld>
            <a:endParaRPr lang="en-US" altLang="zh-CN" sz="1400"/>
          </a:p>
        </p:txBody>
      </p:sp>
      <p:sp>
        <p:nvSpPr>
          <p:cNvPr id="96260" name="Rectangle 2"/>
          <p:cNvSpPr>
            <a:spLocks noGrp="1" noChangeArrowheads="1"/>
          </p:cNvSpPr>
          <p:nvPr>
            <p:ph type="title"/>
          </p:nvPr>
        </p:nvSpPr>
        <p:spPr>
          <a:xfrm>
            <a:off x="675640" y="541973"/>
            <a:ext cx="7897813" cy="627062"/>
          </a:xfrm>
        </p:spPr>
        <p:txBody>
          <a:bodyPr/>
          <a:lstStyle/>
          <a:p>
            <a:pPr eaLnBrk="1" hangingPunct="1"/>
            <a:r>
              <a:rPr lang="en-US" altLang="zh-CN" sz="2800" dirty="0">
                <a:ea typeface="宋体" panose="02010600030101010101" pitchFamily="2" charset="-122"/>
              </a:rPr>
              <a:t>Ad Hoc</a:t>
            </a:r>
            <a:r>
              <a:rPr lang="zh-CN" altLang="en-US" sz="2800" dirty="0">
                <a:ea typeface="宋体" panose="02010600030101010101" pitchFamily="2" charset="-122"/>
              </a:rPr>
              <a:t>和基础设施网络的比较</a:t>
            </a:r>
            <a:endParaRPr lang="en-US" altLang="zh-CN" sz="2800" dirty="0">
              <a:ea typeface="宋体" panose="02010600030101010101" pitchFamily="2" charset="-122"/>
            </a:endParaRPr>
          </a:p>
        </p:txBody>
      </p:sp>
      <p:sp>
        <p:nvSpPr>
          <p:cNvPr id="96261" name="Rectangle 3"/>
          <p:cNvSpPr>
            <a:spLocks noGrp="1" noChangeArrowheads="1"/>
          </p:cNvSpPr>
          <p:nvPr>
            <p:ph type="body" idx="1"/>
          </p:nvPr>
        </p:nvSpPr>
        <p:spPr>
          <a:xfrm>
            <a:off x="467544" y="1076325"/>
            <a:ext cx="8105909" cy="5075238"/>
          </a:xfrm>
        </p:spPr>
        <p:txBody>
          <a:bodyPr/>
          <a:lstStyle/>
          <a:p>
            <a:pPr eaLnBrk="1" hangingPunct="1"/>
            <a:r>
              <a:rPr lang="zh-CN" altLang="en-US" sz="2800" dirty="0">
                <a:ea typeface="宋体" panose="02010600030101010101" pitchFamily="2" charset="-122"/>
              </a:rPr>
              <a:t>可扩展性</a:t>
            </a:r>
            <a:endParaRPr lang="en-US" altLang="zh-CN" sz="2800" dirty="0">
              <a:ea typeface="宋体" panose="02010600030101010101" pitchFamily="2" charset="-122"/>
            </a:endParaRPr>
          </a:p>
          <a:p>
            <a:pPr lvl="1" eaLnBrk="1" hangingPunct="1"/>
            <a:r>
              <a:rPr lang="en-US" altLang="zh-CN" sz="2400" dirty="0">
                <a:ea typeface="宋体" panose="02010600030101010101" pitchFamily="2" charset="-122"/>
              </a:rPr>
              <a:t>Ad Hoc</a:t>
            </a:r>
            <a:r>
              <a:rPr lang="zh-CN" altLang="en-US" sz="2400" dirty="0">
                <a:ea typeface="宋体" panose="02010600030101010101" pitchFamily="2" charset="-122"/>
              </a:rPr>
              <a:t>：</a:t>
            </a:r>
          </a:p>
          <a:p>
            <a:pPr marL="457200" lvl="1" indent="0" eaLnBrk="1" hangingPunct="1">
              <a:buNone/>
            </a:pPr>
            <a:r>
              <a:rPr lang="en-US" altLang="zh-CN" sz="2400" dirty="0">
                <a:ea typeface="宋体" panose="02010600030101010101" pitchFamily="2" charset="-122"/>
              </a:rPr>
              <a:t>(1) </a:t>
            </a:r>
            <a:r>
              <a:rPr lang="zh-CN" altLang="en-US" sz="2400" dirty="0">
                <a:ea typeface="宋体" panose="02010600030101010101" pitchFamily="2" charset="-122"/>
              </a:rPr>
              <a:t>对于单跳网络的无线电发射机和接收机，覆盖面的扩展是有限的；</a:t>
            </a:r>
          </a:p>
          <a:p>
            <a:pPr marL="457200" lvl="1" indent="0" eaLnBrk="1" hangingPunct="1">
              <a:buNone/>
            </a:pPr>
            <a:r>
              <a:rPr lang="en-US" altLang="zh-CN" sz="2400" dirty="0">
                <a:ea typeface="宋体" panose="02010600030101010101" pitchFamily="2" charset="-122"/>
              </a:rPr>
              <a:t>(2) </a:t>
            </a:r>
            <a:r>
              <a:rPr lang="zh-CN" altLang="en-US" sz="2400" dirty="0">
                <a:ea typeface="宋体" panose="02010600030101010101" pitchFamily="2" charset="-122"/>
              </a:rPr>
              <a:t>没有简单的方式来扩展网络覆盖面或容量；</a:t>
            </a:r>
          </a:p>
          <a:p>
            <a:pPr marL="457200" lvl="1" indent="0" eaLnBrk="1" hangingPunct="1">
              <a:buNone/>
            </a:pPr>
            <a:r>
              <a:rPr lang="en-US" altLang="zh-CN" sz="2400" dirty="0">
                <a:ea typeface="宋体" panose="02010600030101010101" pitchFamily="2" charset="-122"/>
              </a:rPr>
              <a:t>(3) </a:t>
            </a:r>
            <a:r>
              <a:rPr lang="zh-CN" altLang="en-US" sz="2400" dirty="0">
                <a:ea typeface="宋体" panose="02010600030101010101" pitchFamily="2" charset="-122"/>
              </a:rPr>
              <a:t>网络的潜在覆盖面增加了，但流量处理能力保持不变</a:t>
            </a:r>
            <a:r>
              <a:rPr lang="en-US" altLang="zh-CN" sz="2400" dirty="0">
                <a:ea typeface="宋体" panose="02010600030101010101" pitchFamily="2" charset="-122"/>
              </a:rPr>
              <a:t> (4) </a:t>
            </a:r>
            <a:r>
              <a:rPr lang="zh-CN" altLang="en-US" sz="2400" dirty="0">
                <a:ea typeface="宋体" panose="02010600030101010101" pitchFamily="2" charset="-122"/>
              </a:rPr>
              <a:t>使用无线连接的代理服务器连接至骨干有线网络。</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基础设施网络： 通过增加基站或接入点的数量，覆盖面和容量将有所增加。它被用于</a:t>
            </a:r>
            <a:r>
              <a:rPr lang="zh-CN" altLang="en-US" sz="2400" i="1" u="sng" dirty="0">
                <a:solidFill>
                  <a:srgbClr val="000066"/>
                </a:solidFill>
                <a:ea typeface="宋体" panose="02010600030101010101" pitchFamily="2" charset="-122"/>
              </a:rPr>
              <a:t>广域覆盖和可变流量负载</a:t>
            </a:r>
            <a:r>
              <a:rPr lang="zh-CN" altLang="en-US" sz="2400" dirty="0">
                <a:ea typeface="宋体" panose="02010600030101010101" pitchFamily="2" charset="-122"/>
              </a:rPr>
              <a:t>。</a:t>
            </a:r>
            <a:endParaRPr lang="en-US" altLang="zh-CN" sz="2400" dirty="0">
              <a:ea typeface="宋体" panose="02010600030101010101" pitchFamily="2" charset="-122"/>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0CB0C080-0A73-4C07-A8C8-C11D199667B8}" type="slidenum">
              <a:rPr lang="en-US" altLang="zh-CN" sz="1400" smtClean="0"/>
              <a:t>61</a:t>
            </a:fld>
            <a:endParaRPr lang="en-US" altLang="zh-CN" sz="1400"/>
          </a:p>
        </p:txBody>
      </p:sp>
      <p:sp>
        <p:nvSpPr>
          <p:cNvPr id="98308" name="Rectangle 2"/>
          <p:cNvSpPr>
            <a:spLocks noGrp="1" noChangeArrowheads="1"/>
          </p:cNvSpPr>
          <p:nvPr>
            <p:ph type="title"/>
          </p:nvPr>
        </p:nvSpPr>
        <p:spPr>
          <a:xfrm>
            <a:off x="719455" y="517843"/>
            <a:ext cx="8156575" cy="627062"/>
          </a:xfrm>
        </p:spPr>
        <p:txBody>
          <a:bodyPr/>
          <a:lstStyle/>
          <a:p>
            <a:pPr eaLnBrk="1" hangingPunct="1"/>
            <a:r>
              <a:rPr lang="en-US" altLang="zh-CN" sz="2800" dirty="0">
                <a:ea typeface="宋体" panose="02010600030101010101" pitchFamily="2" charset="-122"/>
              </a:rPr>
              <a:t>Ad Hoc</a:t>
            </a:r>
            <a:r>
              <a:rPr lang="zh-CN" altLang="en-US" sz="2800" dirty="0">
                <a:ea typeface="宋体" panose="02010600030101010101" pitchFamily="2" charset="-122"/>
              </a:rPr>
              <a:t>和基础设施网络的比较（</a:t>
            </a:r>
            <a:r>
              <a:rPr lang="en-US" altLang="zh-CN" sz="2800" dirty="0">
                <a:ea typeface="宋体" panose="02010600030101010101" pitchFamily="2" charset="-122"/>
              </a:rPr>
              <a:t>2</a:t>
            </a:r>
            <a:r>
              <a:rPr lang="zh-CN" altLang="en-US" sz="2800" dirty="0">
                <a:ea typeface="宋体" panose="02010600030101010101" pitchFamily="2" charset="-122"/>
              </a:rPr>
              <a:t>）</a:t>
            </a:r>
            <a:endParaRPr lang="en-US" altLang="zh-CN" sz="2800" dirty="0">
              <a:ea typeface="宋体" panose="02010600030101010101" pitchFamily="2" charset="-122"/>
            </a:endParaRPr>
          </a:p>
        </p:txBody>
      </p:sp>
      <p:sp>
        <p:nvSpPr>
          <p:cNvPr id="98309" name="Rectangle 3"/>
          <p:cNvSpPr>
            <a:spLocks noGrp="1" noChangeArrowheads="1"/>
          </p:cNvSpPr>
          <p:nvPr>
            <p:ph type="body" idx="1"/>
          </p:nvPr>
        </p:nvSpPr>
        <p:spPr>
          <a:xfrm>
            <a:off x="549275" y="1144588"/>
            <a:ext cx="8001000" cy="4851400"/>
          </a:xfrm>
        </p:spPr>
        <p:txBody>
          <a:bodyPr/>
          <a:lstStyle/>
          <a:p>
            <a:pPr eaLnBrk="1" hangingPunct="1">
              <a:lnSpc>
                <a:spcPct val="90000"/>
              </a:lnSpc>
            </a:pPr>
            <a:r>
              <a:rPr lang="zh-CN" altLang="en-US" sz="2400" dirty="0">
                <a:ea typeface="宋体" panose="02010600030101010101" pitchFamily="2" charset="-122"/>
              </a:rPr>
              <a:t>灵活性</a:t>
            </a:r>
            <a:endParaRPr lang="en-US" altLang="zh-CN" sz="2400" dirty="0">
              <a:ea typeface="宋体" panose="02010600030101010101" pitchFamily="2" charset="-122"/>
            </a:endParaRPr>
          </a:p>
          <a:p>
            <a:pPr lvl="1" eaLnBrk="1" hangingPunct="1">
              <a:lnSpc>
                <a:spcPct val="90000"/>
              </a:lnSpc>
            </a:pPr>
            <a:r>
              <a:rPr lang="en-US" altLang="zh-CN" sz="2000" dirty="0">
                <a:ea typeface="宋体" panose="02010600030101010101" pitchFamily="2" charset="-122"/>
              </a:rPr>
              <a:t>Ad Hoc</a:t>
            </a:r>
            <a:r>
              <a:rPr lang="zh-CN" altLang="en-US" sz="2000" dirty="0">
                <a:ea typeface="宋体" panose="02010600030101010101" pitchFamily="2" charset="-122"/>
              </a:rPr>
              <a:t>网络：灵活且可以在短时间内设立，它被用于</a:t>
            </a:r>
            <a:r>
              <a:rPr lang="zh-CN" altLang="en-US" sz="2000" i="1" u="sng" dirty="0">
                <a:solidFill>
                  <a:srgbClr val="000066"/>
                </a:solidFill>
                <a:ea typeface="宋体" panose="02010600030101010101" pitchFamily="2" charset="-122"/>
              </a:rPr>
              <a:t>临时申请</a:t>
            </a:r>
            <a:r>
              <a:rPr lang="zh-CN" altLang="en-US" sz="2000" dirty="0">
                <a:ea typeface="宋体" panose="02010600030101010101" pitchFamily="2" charset="-122"/>
              </a:rPr>
              <a:t>。</a:t>
            </a:r>
            <a:endParaRPr lang="en-US" altLang="zh-CN" sz="2000" i="1" u="sng" dirty="0">
              <a:solidFill>
                <a:srgbClr val="000066"/>
              </a:solidFill>
              <a:ea typeface="宋体" panose="02010600030101010101" pitchFamily="2" charset="-122"/>
            </a:endParaRPr>
          </a:p>
          <a:p>
            <a:pPr lvl="1" eaLnBrk="1" hangingPunct="1">
              <a:lnSpc>
                <a:spcPct val="90000"/>
              </a:lnSpc>
            </a:pPr>
            <a:r>
              <a:rPr lang="zh-CN" altLang="en-US" sz="2000" dirty="0">
                <a:ea typeface="宋体" panose="02010600030101010101" pitchFamily="2" charset="-122"/>
              </a:rPr>
              <a:t>基础设施网络：耗时且对于好设计来说，较为昂贵。</a:t>
            </a:r>
            <a:endParaRPr lang="en-US" altLang="zh-CN" sz="20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可控性：时间同步，功率控制，认证等。</a:t>
            </a:r>
            <a:endParaRPr lang="en-US" altLang="zh-CN" sz="2400" dirty="0">
              <a:ea typeface="宋体" panose="02010600030101010101" pitchFamily="2" charset="-122"/>
            </a:endParaRPr>
          </a:p>
          <a:p>
            <a:pPr lvl="1" eaLnBrk="1" hangingPunct="1">
              <a:lnSpc>
                <a:spcPct val="90000"/>
              </a:lnSpc>
            </a:pPr>
            <a:r>
              <a:rPr lang="en-US" altLang="zh-CN" sz="2000" dirty="0">
                <a:ea typeface="宋体" panose="02010600030101010101" pitchFamily="2" charset="-122"/>
              </a:rPr>
              <a:t>Ad hoc</a:t>
            </a:r>
            <a:r>
              <a:rPr lang="zh-CN" altLang="en-US" sz="2000" dirty="0">
                <a:ea typeface="宋体" panose="02010600030101010101" pitchFamily="2" charset="-122"/>
              </a:rPr>
              <a:t>：需要复杂的结构，要求在所有终端都能同时变化。</a:t>
            </a:r>
            <a:endParaRPr lang="en-US" altLang="zh-CN" sz="20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基础设施：在基站和接入点</a:t>
            </a:r>
            <a:r>
              <a:rPr lang="zh-CN" altLang="en-US" sz="2000" i="1" u="sng" dirty="0">
                <a:solidFill>
                  <a:srgbClr val="000066"/>
                </a:solidFill>
                <a:ea typeface="宋体" panose="02010600030101010101" pitchFamily="2" charset="-122"/>
              </a:rPr>
              <a:t>实现所有的特性</a:t>
            </a:r>
            <a:r>
              <a:rPr lang="zh-CN" altLang="en-US" sz="2000" dirty="0">
                <a:ea typeface="宋体" panose="02010600030101010101" pitchFamily="2" charset="-122"/>
              </a:rPr>
              <a:t>。</a:t>
            </a:r>
            <a:endParaRPr lang="en-US" altLang="zh-CN" sz="20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路由复杂性</a:t>
            </a:r>
            <a:endParaRPr lang="en-US" altLang="zh-CN" sz="2400" dirty="0">
              <a:ea typeface="宋体" panose="02010600030101010101" pitchFamily="2" charset="-122"/>
            </a:endParaRPr>
          </a:p>
          <a:p>
            <a:pPr lvl="1" eaLnBrk="1" hangingPunct="1">
              <a:lnSpc>
                <a:spcPct val="90000"/>
              </a:lnSpc>
            </a:pPr>
            <a:r>
              <a:rPr lang="en-US" altLang="zh-CN" sz="2000" dirty="0">
                <a:ea typeface="宋体" panose="02010600030101010101" pitchFamily="2" charset="-122"/>
              </a:rPr>
              <a:t>Ad hoc</a:t>
            </a:r>
            <a:r>
              <a:rPr lang="zh-CN" altLang="en-US" sz="2000" dirty="0">
                <a:ea typeface="宋体" panose="02010600030101010101" pitchFamily="2" charset="-122"/>
              </a:rPr>
              <a:t>：要求每个终端都监视其他人的存在，并能够连接和路由消息，需要复杂的算法。</a:t>
            </a:r>
            <a:endParaRPr lang="en-US" altLang="zh-CN" sz="20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基础设施网络：</a:t>
            </a:r>
            <a:r>
              <a:rPr lang="zh-CN" altLang="en-US" sz="2000" i="1" u="sng" dirty="0">
                <a:solidFill>
                  <a:srgbClr val="000066"/>
                </a:solidFill>
                <a:ea typeface="宋体" panose="02010600030101010101" pitchFamily="2" charset="-122"/>
              </a:rPr>
              <a:t>不存在这个问题</a:t>
            </a:r>
            <a:r>
              <a:rPr lang="zh-CN" altLang="en-US" sz="2000" dirty="0">
                <a:ea typeface="宋体" panose="02010600030101010101" pitchFamily="2" charset="-122"/>
              </a:rPr>
              <a:t>。</a:t>
            </a:r>
            <a:endParaRPr lang="en-US" altLang="zh-CN" sz="2000" dirty="0">
              <a:ea typeface="宋体" panose="02010600030101010101" pitchFamily="2" charset="-122"/>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CF1840D2-CDA8-4804-B7F7-00D269BC1A2A}" type="slidenum">
              <a:rPr lang="en-US" altLang="zh-CN" sz="1400" smtClean="0"/>
              <a:t>62</a:t>
            </a:fld>
            <a:endParaRPr lang="en-US" altLang="zh-CN" sz="1400"/>
          </a:p>
        </p:txBody>
      </p:sp>
      <p:sp>
        <p:nvSpPr>
          <p:cNvPr id="100356" name="Rectangle 2"/>
          <p:cNvSpPr>
            <a:spLocks noGrp="1" noChangeArrowheads="1"/>
          </p:cNvSpPr>
          <p:nvPr>
            <p:ph type="title"/>
          </p:nvPr>
        </p:nvSpPr>
        <p:spPr>
          <a:xfrm>
            <a:off x="718820" y="461963"/>
            <a:ext cx="8069263" cy="644525"/>
          </a:xfrm>
        </p:spPr>
        <p:txBody>
          <a:bodyPr/>
          <a:lstStyle/>
          <a:p>
            <a:pPr eaLnBrk="1" hangingPunct="1"/>
            <a:r>
              <a:rPr lang="en-US" altLang="zh-CN" sz="2800" dirty="0">
                <a:ea typeface="宋体" panose="02010600030101010101" pitchFamily="2" charset="-122"/>
              </a:rPr>
              <a:t>Ad Hoc</a:t>
            </a:r>
            <a:r>
              <a:rPr lang="zh-CN" altLang="en-US" sz="2800" dirty="0">
                <a:ea typeface="宋体" panose="02010600030101010101" pitchFamily="2" charset="-122"/>
              </a:rPr>
              <a:t>和基础设施网络的比较（</a:t>
            </a:r>
            <a:r>
              <a:rPr lang="en-US" altLang="zh-CN" sz="2800" dirty="0">
                <a:ea typeface="宋体" panose="02010600030101010101" pitchFamily="2" charset="-122"/>
              </a:rPr>
              <a:t>3</a:t>
            </a:r>
            <a:r>
              <a:rPr lang="zh-CN" altLang="en-US" sz="2800" dirty="0">
                <a:ea typeface="宋体" panose="02010600030101010101" pitchFamily="2" charset="-122"/>
              </a:rPr>
              <a:t>）</a:t>
            </a:r>
            <a:endParaRPr lang="en-US" altLang="zh-CN" sz="2800" dirty="0">
              <a:ea typeface="宋体" panose="02010600030101010101" pitchFamily="2" charset="-122"/>
            </a:endParaRPr>
          </a:p>
        </p:txBody>
      </p:sp>
      <p:sp>
        <p:nvSpPr>
          <p:cNvPr id="100357" name="Rectangle 3"/>
          <p:cNvSpPr>
            <a:spLocks noGrp="1" noChangeArrowheads="1"/>
          </p:cNvSpPr>
          <p:nvPr>
            <p:ph type="body" idx="1"/>
          </p:nvPr>
        </p:nvSpPr>
        <p:spPr>
          <a:xfrm>
            <a:off x="401638" y="1106488"/>
            <a:ext cx="7962900" cy="5168900"/>
          </a:xfrm>
        </p:spPr>
        <p:txBody>
          <a:bodyPr/>
          <a:lstStyle/>
          <a:p>
            <a:pPr eaLnBrk="1" hangingPunct="1">
              <a:lnSpc>
                <a:spcPct val="90000"/>
              </a:lnSpc>
            </a:pPr>
            <a:r>
              <a:rPr lang="zh-CN" altLang="en-US" sz="2400" dirty="0">
                <a:ea typeface="宋体" panose="02010600030101010101" pitchFamily="2" charset="-122"/>
              </a:rPr>
              <a:t>覆盖面</a:t>
            </a:r>
            <a:endParaRPr lang="en-US" altLang="zh-CN" sz="2400" dirty="0">
              <a:ea typeface="宋体" panose="02010600030101010101" pitchFamily="2" charset="-122"/>
            </a:endParaRPr>
          </a:p>
          <a:p>
            <a:pPr lvl="1" eaLnBrk="1" hangingPunct="1">
              <a:lnSpc>
                <a:spcPct val="90000"/>
              </a:lnSpc>
            </a:pPr>
            <a:r>
              <a:rPr lang="en-US" altLang="zh-CN" sz="2000" dirty="0">
                <a:ea typeface="宋体" panose="02010600030101010101" pitchFamily="2" charset="-122"/>
              </a:rPr>
              <a:t>Ad hoc</a:t>
            </a:r>
            <a:r>
              <a:rPr lang="zh-CN" altLang="en-US" sz="2000" dirty="0">
                <a:ea typeface="宋体" panose="02010600030101010101" pitchFamily="2" charset="-122"/>
              </a:rPr>
              <a:t>：两个终端之间的最大距离就是覆盖面。</a:t>
            </a:r>
            <a:endParaRPr lang="en-US" altLang="zh-CN" sz="20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基础设施：</a:t>
            </a:r>
            <a:r>
              <a:rPr lang="zh-CN" altLang="en-US" sz="2000" i="1" u="sng" dirty="0">
                <a:solidFill>
                  <a:srgbClr val="000066"/>
                </a:solidFill>
                <a:ea typeface="宋体" panose="02010600030101010101" pitchFamily="2" charset="-122"/>
              </a:rPr>
              <a:t>两个终端之间的最大距离为单个无线终端范围的两倍</a:t>
            </a:r>
            <a:r>
              <a:rPr lang="zh-CN" altLang="en-US" sz="2000" dirty="0">
                <a:ea typeface="宋体" panose="02010600030101010101" pitchFamily="2" charset="-122"/>
              </a:rPr>
              <a:t>，因为它们通过基站或接入点来进行通讯。</a:t>
            </a:r>
            <a:endParaRPr lang="en-US" altLang="zh-CN" sz="24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可靠性</a:t>
            </a:r>
            <a:endParaRPr lang="en-US" altLang="zh-CN" sz="2400" dirty="0">
              <a:ea typeface="宋体" panose="02010600030101010101" pitchFamily="2" charset="-122"/>
            </a:endParaRPr>
          </a:p>
          <a:p>
            <a:pPr lvl="1" eaLnBrk="1" hangingPunct="1">
              <a:lnSpc>
                <a:spcPct val="90000"/>
              </a:lnSpc>
            </a:pPr>
            <a:r>
              <a:rPr lang="en-US" altLang="zh-CN" sz="2000" dirty="0">
                <a:ea typeface="宋体" panose="02010600030101010101" pitchFamily="2" charset="-122"/>
              </a:rPr>
              <a:t>Ad hoc (</a:t>
            </a:r>
            <a:r>
              <a:rPr lang="en-US" altLang="zh-CN" sz="2000" dirty="0" err="1">
                <a:ea typeface="宋体" panose="02010600030101010101" pitchFamily="2" charset="-122"/>
              </a:rPr>
              <a:t>s.s.</a:t>
            </a:r>
            <a:r>
              <a:rPr lang="en-US" altLang="zh-CN" sz="2000" dirty="0">
                <a:ea typeface="宋体" panose="02010600030101010101" pitchFamily="2" charset="-122"/>
              </a:rPr>
              <a:t> </a:t>
            </a:r>
            <a:r>
              <a:rPr lang="zh-CN" altLang="en-US" sz="2000" dirty="0">
                <a:ea typeface="宋体" panose="02010600030101010101" pitchFamily="2" charset="-122"/>
              </a:rPr>
              <a:t>军用</a:t>
            </a:r>
            <a:r>
              <a:rPr lang="en-US" altLang="zh-CN" sz="2000" dirty="0">
                <a:ea typeface="宋体" panose="02010600030101010101" pitchFamily="2" charset="-122"/>
              </a:rPr>
              <a:t>WLAN):</a:t>
            </a:r>
            <a:r>
              <a:rPr lang="zh-CN" altLang="en-US" sz="2000" i="1" u="sng" dirty="0">
                <a:solidFill>
                  <a:srgbClr val="000066"/>
                </a:solidFill>
                <a:ea typeface="宋体" panose="02010600030101010101" pitchFamily="2" charset="-122"/>
              </a:rPr>
              <a:t>不存在单故障点</a:t>
            </a:r>
            <a:r>
              <a:rPr lang="zh-CN" altLang="en-US" sz="2000" dirty="0">
                <a:ea typeface="宋体" panose="02010600030101010101" pitchFamily="2" charset="-122"/>
              </a:rPr>
              <a:t>。</a:t>
            </a:r>
            <a:endParaRPr lang="en-US" altLang="zh-CN" sz="2000" dirty="0">
              <a:ea typeface="宋体" panose="02010600030101010101" pitchFamily="2" charset="-122"/>
            </a:endParaRPr>
          </a:p>
          <a:p>
            <a:pPr lvl="1" eaLnBrk="1" hangingPunct="1">
              <a:lnSpc>
                <a:spcPct val="90000"/>
              </a:lnSpc>
            </a:pPr>
            <a:r>
              <a:rPr lang="zh-CN" altLang="en-US" sz="2000" dirty="0">
                <a:ea typeface="宋体" panose="02010600030101010101" pitchFamily="2" charset="-122"/>
              </a:rPr>
              <a:t>基础设施：单故障点的网络。</a:t>
            </a:r>
            <a:endParaRPr lang="en-US" altLang="zh-CN" sz="2000" dirty="0">
              <a:ea typeface="宋体" panose="02010600030101010101" pitchFamily="2" charset="-122"/>
            </a:endParaRPr>
          </a:p>
          <a:p>
            <a:pPr eaLnBrk="1" hangingPunct="1">
              <a:lnSpc>
                <a:spcPct val="90000"/>
              </a:lnSpc>
            </a:pPr>
            <a:r>
              <a:rPr lang="zh-CN" altLang="en-US" sz="2400" dirty="0">
                <a:ea typeface="宋体" panose="02010600030101010101" pitchFamily="2" charset="-122"/>
              </a:rPr>
              <a:t>存储和转发的时延以及介质的使用效率</a:t>
            </a:r>
            <a:endParaRPr lang="en-US" altLang="zh-CN" sz="2400" dirty="0">
              <a:ea typeface="宋体" panose="02010600030101010101" pitchFamily="2" charset="-122"/>
            </a:endParaRPr>
          </a:p>
          <a:p>
            <a:pPr lvl="1" eaLnBrk="1" hangingPunct="1">
              <a:lnSpc>
                <a:spcPct val="90000"/>
              </a:lnSpc>
            </a:pPr>
            <a:r>
              <a:rPr lang="en-US" altLang="zh-CN" sz="1800" dirty="0">
                <a:ea typeface="宋体" panose="02010600030101010101" pitchFamily="2" charset="-122"/>
              </a:rPr>
              <a:t>Ad hoc</a:t>
            </a:r>
            <a:r>
              <a:rPr lang="zh-CN" altLang="en-US" sz="1800" dirty="0">
                <a:ea typeface="宋体" panose="02010600030101010101" pitchFamily="2" charset="-122"/>
              </a:rPr>
              <a:t>：信息仅传输一次，没有存储和转发程序单跳网络。但是多跳网络依赖于拓扑和跳数。</a:t>
            </a:r>
            <a:endParaRPr lang="en-US" altLang="zh-CN" sz="1800" dirty="0">
              <a:ea typeface="宋体" panose="02010600030101010101" pitchFamily="2" charset="-122"/>
            </a:endParaRPr>
          </a:p>
          <a:p>
            <a:pPr lvl="1" eaLnBrk="1" hangingPunct="1">
              <a:lnSpc>
                <a:spcPct val="90000"/>
              </a:lnSpc>
            </a:pPr>
            <a:r>
              <a:rPr lang="zh-CN" altLang="en-US" sz="1800" dirty="0">
                <a:ea typeface="宋体" panose="02010600030101010101" pitchFamily="2" charset="-122"/>
              </a:rPr>
              <a:t>基础设施： 信息传输两次，第一次至</a:t>
            </a:r>
            <a:r>
              <a:rPr lang="en-US" altLang="zh-CN" sz="1800" dirty="0">
                <a:ea typeface="宋体" panose="02010600030101010101" pitchFamily="2" charset="-122"/>
              </a:rPr>
              <a:t>BS/AP</a:t>
            </a:r>
            <a:r>
              <a:rPr lang="zh-CN" altLang="en-US" sz="1800" dirty="0">
                <a:ea typeface="宋体" panose="02010600030101010101" pitchFamily="2" charset="-122"/>
              </a:rPr>
              <a:t>，然后从</a:t>
            </a:r>
            <a:r>
              <a:rPr lang="en-US" altLang="zh-CN" sz="1800" dirty="0">
                <a:ea typeface="宋体" panose="02010600030101010101" pitchFamily="2" charset="-122"/>
              </a:rPr>
              <a:t>BS/AP</a:t>
            </a:r>
            <a:r>
              <a:rPr lang="zh-CN" altLang="en-US" sz="1800" dirty="0">
                <a:ea typeface="宋体" panose="02010600030101010101" pitchFamily="2" charset="-122"/>
              </a:rPr>
              <a:t>至终端 。</a:t>
            </a:r>
            <a:endParaRPr lang="en-US" altLang="zh-CN" sz="1800" dirty="0">
              <a:ea typeface="宋体" panose="02010600030101010101" pitchFamily="2" charset="-122"/>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1F7B37BA-6618-4581-83D3-6285D59A81C2}" type="slidenum">
              <a:rPr lang="en-US" altLang="zh-CN" sz="1400" smtClean="0"/>
              <a:t>63</a:t>
            </a:fld>
            <a:endParaRPr lang="en-US" altLang="zh-CN" sz="1400"/>
          </a:p>
        </p:txBody>
      </p:sp>
      <p:sp>
        <p:nvSpPr>
          <p:cNvPr id="94212" name="Rectangle 2"/>
          <p:cNvSpPr>
            <a:spLocks noGrp="1" noChangeArrowheads="1"/>
          </p:cNvSpPr>
          <p:nvPr>
            <p:ph type="title"/>
          </p:nvPr>
        </p:nvSpPr>
        <p:spPr>
          <a:xfrm>
            <a:off x="622935" y="214630"/>
            <a:ext cx="8321040" cy="946785"/>
          </a:xfrm>
        </p:spPr>
        <p:txBody>
          <a:bodyPr/>
          <a:lstStyle/>
          <a:p>
            <a:pPr eaLnBrk="1" hangingPunct="1"/>
            <a:r>
              <a:rPr lang="en-US" altLang="zh-CN" sz="3200" dirty="0">
                <a:ea typeface="宋体" panose="02010600030101010101" pitchFamily="2" charset="-122"/>
              </a:rPr>
              <a:t>MANET</a:t>
            </a:r>
            <a:r>
              <a:rPr lang="zh-CN" altLang="en-US" sz="3200" dirty="0">
                <a:ea typeface="宋体" panose="02010600030101010101" pitchFamily="2" charset="-122"/>
              </a:rPr>
              <a:t>的挑战</a:t>
            </a:r>
            <a:endParaRPr lang="en-US" altLang="zh-CN" sz="3200" dirty="0">
              <a:ea typeface="宋体" panose="02010600030101010101" pitchFamily="2" charset="-122"/>
            </a:endParaRPr>
          </a:p>
        </p:txBody>
      </p:sp>
      <p:sp>
        <p:nvSpPr>
          <p:cNvPr id="94213" name="Rectangle 3"/>
          <p:cNvSpPr>
            <a:spLocks noGrp="1" noChangeArrowheads="1"/>
          </p:cNvSpPr>
          <p:nvPr>
            <p:ph type="body" idx="1"/>
          </p:nvPr>
        </p:nvSpPr>
        <p:spPr>
          <a:xfrm>
            <a:off x="622300" y="1162050"/>
            <a:ext cx="8102600" cy="4889500"/>
          </a:xfrm>
        </p:spPr>
        <p:txBody>
          <a:bodyPr/>
          <a:lstStyle/>
          <a:p>
            <a:pPr eaLnBrk="1" hangingPunct="1"/>
            <a:r>
              <a:rPr lang="zh-CN" altLang="en-US" sz="2400" dirty="0">
                <a:ea typeface="宋体" panose="02010600030101010101" pitchFamily="2" charset="-122"/>
              </a:rPr>
              <a:t>有限的无线传输范围</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无线介质的广播性质</a:t>
            </a:r>
            <a:endParaRPr lang="en-US" altLang="zh-CN" sz="2400" dirty="0">
              <a:ea typeface="宋体" panose="02010600030101010101" pitchFamily="2" charset="-122"/>
            </a:endParaRPr>
          </a:p>
          <a:p>
            <a:pPr lvl="1" eaLnBrk="1" hangingPunct="1"/>
            <a:r>
              <a:rPr lang="zh-CN" altLang="en-US" sz="2000" dirty="0">
                <a:ea typeface="宋体" panose="02010600030101010101" pitchFamily="2" charset="-122"/>
              </a:rPr>
              <a:t>隐藏终端问题</a:t>
            </a:r>
            <a:endParaRPr lang="en-US" altLang="zh-CN" sz="2000" dirty="0">
              <a:ea typeface="宋体" panose="02010600030101010101" pitchFamily="2" charset="-122"/>
            </a:endParaRPr>
          </a:p>
          <a:p>
            <a:pPr eaLnBrk="1" hangingPunct="1"/>
            <a:r>
              <a:rPr lang="zh-CN" altLang="en-US" sz="2400" dirty="0">
                <a:ea typeface="宋体" panose="02010600030101010101" pitchFamily="2" charset="-122"/>
              </a:rPr>
              <a:t>传输丢包引起传输错误</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移动性引起的路由变化</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移动性引起的丢包</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电池的限制</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潜在的频繁网络分区</a:t>
            </a:r>
            <a:endParaRPr lang="en-US" altLang="zh-CN" sz="2400" dirty="0">
              <a:ea typeface="宋体" panose="02010600030101010101" pitchFamily="2" charset="-122"/>
            </a:endParaRPr>
          </a:p>
          <a:p>
            <a:pPr eaLnBrk="1" hangingPunct="1"/>
            <a:r>
              <a:rPr lang="zh-CN" altLang="en-US" sz="2400" dirty="0">
                <a:ea typeface="宋体" panose="02010600030101010101" pitchFamily="2" charset="-122"/>
              </a:rPr>
              <a:t>无线传输容易被窥探（安全隐患）</a:t>
            </a:r>
            <a:endParaRPr lang="en-US" altLang="zh-CN" sz="2400" dirty="0">
              <a:ea typeface="宋体" panose="02010600030101010101" pitchFamily="2" charset="-122"/>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CF1840D2-CDA8-4804-B7F7-00D269BC1A2A}" type="slidenum">
              <a:rPr lang="en-US" altLang="zh-CN" sz="1400" smtClean="0"/>
              <a:t>64</a:t>
            </a:fld>
            <a:endParaRPr lang="en-US" altLang="zh-CN" sz="1400"/>
          </a:p>
        </p:txBody>
      </p:sp>
      <p:sp>
        <p:nvSpPr>
          <p:cNvPr id="100356" name="Rectangle 2"/>
          <p:cNvSpPr>
            <a:spLocks noGrp="1" noChangeArrowheads="1"/>
          </p:cNvSpPr>
          <p:nvPr>
            <p:ph type="title"/>
          </p:nvPr>
        </p:nvSpPr>
        <p:spPr>
          <a:xfrm>
            <a:off x="718820" y="461963"/>
            <a:ext cx="8069263" cy="644525"/>
          </a:xfrm>
        </p:spPr>
        <p:txBody>
          <a:bodyPr/>
          <a:lstStyle/>
          <a:p>
            <a:pPr eaLnBrk="1" hangingPunct="1"/>
            <a:r>
              <a:rPr lang="en-US" altLang="zh-CN" sz="2800" dirty="0">
                <a:ea typeface="宋体" panose="02010600030101010101" pitchFamily="2" charset="-122"/>
              </a:rPr>
              <a:t>Ad Hoc</a:t>
            </a:r>
            <a:r>
              <a:rPr lang="zh-CN" altLang="en-US" sz="2800" dirty="0">
                <a:ea typeface="宋体" panose="02010600030101010101" pitchFamily="2" charset="-122"/>
              </a:rPr>
              <a:t>研究内容</a:t>
            </a:r>
            <a:endParaRPr lang="en-US" altLang="zh-CN" sz="2800" dirty="0">
              <a:ea typeface="宋体" panose="02010600030101010101" pitchFamily="2" charset="-122"/>
            </a:endParaRPr>
          </a:p>
        </p:txBody>
      </p:sp>
      <p:pic>
        <p:nvPicPr>
          <p:cNvPr id="3" name="图片 2">
            <a:extLst>
              <a:ext uri="{FF2B5EF4-FFF2-40B4-BE49-F238E27FC236}">
                <a16:creationId xmlns:a16="http://schemas.microsoft.com/office/drawing/2014/main" id="{B73FF4B8-AC80-42A1-A9D6-362738952A0C}"/>
              </a:ext>
            </a:extLst>
          </p:cNvPr>
          <p:cNvPicPr>
            <a:picLocks noChangeAspect="1"/>
          </p:cNvPicPr>
          <p:nvPr/>
        </p:nvPicPr>
        <p:blipFill>
          <a:blip r:embed="rId4"/>
          <a:stretch>
            <a:fillRect/>
          </a:stretch>
        </p:blipFill>
        <p:spPr>
          <a:xfrm>
            <a:off x="693839" y="1407196"/>
            <a:ext cx="3193157" cy="4535734"/>
          </a:xfrm>
          <a:prstGeom prst="rect">
            <a:avLst/>
          </a:prstGeom>
        </p:spPr>
      </p:pic>
      <p:pic>
        <p:nvPicPr>
          <p:cNvPr id="4" name="图片 3">
            <a:extLst>
              <a:ext uri="{FF2B5EF4-FFF2-40B4-BE49-F238E27FC236}">
                <a16:creationId xmlns:a16="http://schemas.microsoft.com/office/drawing/2014/main" id="{2CB4B685-6CAC-44B3-B59B-4490258500F5}"/>
              </a:ext>
            </a:extLst>
          </p:cNvPr>
          <p:cNvPicPr>
            <a:picLocks noChangeAspect="1"/>
          </p:cNvPicPr>
          <p:nvPr/>
        </p:nvPicPr>
        <p:blipFill>
          <a:blip r:embed="rId5"/>
          <a:stretch>
            <a:fillRect/>
          </a:stretch>
        </p:blipFill>
        <p:spPr>
          <a:xfrm>
            <a:off x="4122334" y="1407196"/>
            <a:ext cx="2430865" cy="3655720"/>
          </a:xfrm>
          <a:prstGeom prst="rect">
            <a:avLst/>
          </a:prstGeom>
        </p:spPr>
      </p:pic>
      <p:pic>
        <p:nvPicPr>
          <p:cNvPr id="5" name="图片 4">
            <a:extLst>
              <a:ext uri="{FF2B5EF4-FFF2-40B4-BE49-F238E27FC236}">
                <a16:creationId xmlns:a16="http://schemas.microsoft.com/office/drawing/2014/main" id="{A729C99C-11D9-441C-ADC4-DC8AE8BA3407}"/>
              </a:ext>
            </a:extLst>
          </p:cNvPr>
          <p:cNvPicPr>
            <a:picLocks noChangeAspect="1"/>
          </p:cNvPicPr>
          <p:nvPr/>
        </p:nvPicPr>
        <p:blipFill>
          <a:blip r:embed="rId6"/>
          <a:stretch>
            <a:fillRect/>
          </a:stretch>
        </p:blipFill>
        <p:spPr>
          <a:xfrm>
            <a:off x="6559907" y="1419348"/>
            <a:ext cx="2283714" cy="3017764"/>
          </a:xfrm>
          <a:prstGeom prst="rect">
            <a:avLst/>
          </a:prstGeom>
        </p:spPr>
      </p:pic>
      <p:pic>
        <p:nvPicPr>
          <p:cNvPr id="6" name="图片 5">
            <a:extLst>
              <a:ext uri="{FF2B5EF4-FFF2-40B4-BE49-F238E27FC236}">
                <a16:creationId xmlns:a16="http://schemas.microsoft.com/office/drawing/2014/main" id="{69A90060-EA1D-467B-9B70-5CD4BF553E4B}"/>
              </a:ext>
            </a:extLst>
          </p:cNvPr>
          <p:cNvPicPr>
            <a:picLocks noChangeAspect="1"/>
          </p:cNvPicPr>
          <p:nvPr/>
        </p:nvPicPr>
        <p:blipFill>
          <a:blip r:embed="rId7"/>
          <a:stretch>
            <a:fillRect/>
          </a:stretch>
        </p:blipFill>
        <p:spPr>
          <a:xfrm>
            <a:off x="6553198" y="4555901"/>
            <a:ext cx="2468395" cy="1321371"/>
          </a:xfrm>
          <a:prstGeom prst="rect">
            <a:avLst/>
          </a:prstGeom>
        </p:spPr>
      </p:pic>
    </p:spTree>
    <p:extLst>
      <p:ext uri="{BB962C8B-B14F-4D97-AF65-F5344CB8AC3E}">
        <p14:creationId xmlns:p14="http://schemas.microsoft.com/office/powerpoint/2010/main" val="2730120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250825" y="214630"/>
            <a:ext cx="8693150" cy="1097915"/>
          </a:xfrm>
        </p:spPr>
        <p:txBody>
          <a:bodyPr/>
          <a:lstStyle/>
          <a:p>
            <a:pPr eaLnBrk="1" hangingPunct="1"/>
            <a:r>
              <a:rPr lang="en-US" altLang="zh-CN" sz="3200" dirty="0"/>
              <a:t>2. </a:t>
            </a:r>
            <a:r>
              <a:rPr lang="zh-CN" altLang="en-US" sz="3200" dirty="0"/>
              <a:t>当今无所不在的无线通信网络</a:t>
            </a:r>
          </a:p>
        </p:txBody>
      </p:sp>
      <p:sp>
        <p:nvSpPr>
          <p:cNvPr id="19458" name="内容占位符 2"/>
          <p:cNvSpPr>
            <a:spLocks noGrp="1"/>
          </p:cNvSpPr>
          <p:nvPr>
            <p:ph idx="1"/>
          </p:nvPr>
        </p:nvSpPr>
        <p:spPr>
          <a:xfrm>
            <a:off x="250825" y="1414145"/>
            <a:ext cx="8704263" cy="4287838"/>
          </a:xfrm>
        </p:spPr>
        <p:txBody>
          <a:bodyPr/>
          <a:lstStyle/>
          <a:p>
            <a:pPr lvl="1" eaLnBrk="1" hangingPunct="1"/>
            <a:r>
              <a:rPr lang="zh-CN" altLang="en-US" sz="3200" dirty="0">
                <a:solidFill>
                  <a:schemeClr val="bg1">
                    <a:lumMod val="75000"/>
                  </a:schemeClr>
                </a:solidFill>
                <a:ea typeface="宋体" panose="02010600030101010101" pitchFamily="2" charset="-122"/>
                <a:sym typeface="+mn-ea"/>
              </a:rPr>
              <a:t>蜂窝网络架构</a:t>
            </a:r>
          </a:p>
          <a:p>
            <a:pPr lvl="1" eaLnBrk="1" hangingPunct="1"/>
            <a:r>
              <a:rPr lang="zh-CN" altLang="en-US" sz="3200" dirty="0">
                <a:solidFill>
                  <a:schemeClr val="bg1">
                    <a:lumMod val="75000"/>
                  </a:schemeClr>
                </a:solidFill>
                <a:ea typeface="宋体" panose="02010600030101010101" pitchFamily="2" charset="-122"/>
                <a:sym typeface="+mn-ea"/>
              </a:rPr>
              <a:t>卫星系统</a:t>
            </a:r>
          </a:p>
          <a:p>
            <a:pPr lvl="1" eaLnBrk="1" hangingPunct="1"/>
            <a:r>
              <a:rPr lang="zh-CN" altLang="en-US" sz="3200" dirty="0">
                <a:solidFill>
                  <a:schemeClr val="bg1">
                    <a:lumMod val="75000"/>
                  </a:schemeClr>
                </a:solidFill>
                <a:ea typeface="宋体" panose="02010600030101010101" pitchFamily="2" charset="-122"/>
                <a:sym typeface="+mn-ea"/>
              </a:rPr>
              <a:t>无线</a:t>
            </a:r>
            <a:r>
              <a:rPr lang="en-US" altLang="zh-CN" sz="3200" dirty="0">
                <a:solidFill>
                  <a:schemeClr val="bg1">
                    <a:lumMod val="75000"/>
                  </a:schemeClr>
                </a:solidFill>
                <a:ea typeface="宋体" panose="02010600030101010101" pitchFamily="2" charset="-122"/>
                <a:sym typeface="+mn-ea"/>
              </a:rPr>
              <a:t>LAN/PAN</a:t>
            </a:r>
          </a:p>
          <a:p>
            <a:pPr lvl="1" eaLnBrk="1" hangingPunct="1"/>
            <a:r>
              <a:rPr lang="en-US" altLang="zh-CN" sz="3200" dirty="0">
                <a:solidFill>
                  <a:schemeClr val="bg1">
                    <a:lumMod val="75000"/>
                  </a:schemeClr>
                </a:solidFill>
                <a:ea typeface="宋体" panose="02010600030101010101" pitchFamily="2" charset="-122"/>
                <a:sym typeface="+mn-ea"/>
              </a:rPr>
              <a:t>Ad hoc</a:t>
            </a:r>
            <a:r>
              <a:rPr lang="zh-CN" altLang="en-US" sz="3200" dirty="0">
                <a:solidFill>
                  <a:schemeClr val="bg1">
                    <a:lumMod val="75000"/>
                  </a:schemeClr>
                </a:solidFill>
                <a:ea typeface="宋体" panose="02010600030101010101" pitchFamily="2" charset="-122"/>
                <a:sym typeface="+mn-ea"/>
              </a:rPr>
              <a:t>网络</a:t>
            </a:r>
          </a:p>
          <a:p>
            <a:pPr lvl="1" eaLnBrk="1" hangingPunct="1"/>
            <a:r>
              <a:rPr lang="zh-CN" altLang="en-US" sz="3200" dirty="0">
                <a:ea typeface="宋体" panose="02010600030101010101" pitchFamily="2" charset="-122"/>
                <a:sym typeface="+mn-ea"/>
              </a:rPr>
              <a:t>传感器网络</a:t>
            </a:r>
            <a:endParaRPr lang="zh-CN" altLang="en-US" dirty="0"/>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65</a:t>
            </a:fld>
            <a:endParaRPr lang="zh-CN" altLang="en-US" dirty="0"/>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CF7F819-D489-459F-83D2-1CF6FBEEA36A}"/>
              </a:ext>
            </a:extLst>
          </p:cNvPr>
          <p:cNvPicPr>
            <a:picLocks noChangeAspect="1"/>
          </p:cNvPicPr>
          <p:nvPr/>
        </p:nvPicPr>
        <p:blipFill>
          <a:blip r:embed="rId2"/>
          <a:stretch>
            <a:fillRect/>
          </a:stretch>
        </p:blipFill>
        <p:spPr>
          <a:xfrm>
            <a:off x="928052" y="2499580"/>
            <a:ext cx="7338696" cy="4237087"/>
          </a:xfrm>
          <a:prstGeom prst="rect">
            <a:avLst/>
          </a:prstGeom>
        </p:spPr>
      </p:pic>
      <p:sp>
        <p:nvSpPr>
          <p:cNvPr id="2" name="标题 1">
            <a:extLst>
              <a:ext uri="{FF2B5EF4-FFF2-40B4-BE49-F238E27FC236}">
                <a16:creationId xmlns:a16="http://schemas.microsoft.com/office/drawing/2014/main" id="{C0004CD3-163D-477B-B77E-DF26B3B810CD}"/>
              </a:ext>
            </a:extLst>
          </p:cNvPr>
          <p:cNvSpPr>
            <a:spLocks noGrp="1"/>
          </p:cNvSpPr>
          <p:nvPr>
            <p:ph type="title"/>
          </p:nvPr>
        </p:nvSpPr>
        <p:spPr>
          <a:xfrm>
            <a:off x="250825" y="214313"/>
            <a:ext cx="8693150" cy="1198463"/>
          </a:xfrm>
        </p:spPr>
        <p:txBody>
          <a:bodyPr/>
          <a:lstStyle/>
          <a:p>
            <a:r>
              <a:rPr lang="zh-CN" altLang="en-US" dirty="0"/>
              <a:t>无线传感网</a:t>
            </a:r>
          </a:p>
        </p:txBody>
      </p:sp>
      <p:sp>
        <p:nvSpPr>
          <p:cNvPr id="3" name="内容占位符 2">
            <a:extLst>
              <a:ext uri="{FF2B5EF4-FFF2-40B4-BE49-F238E27FC236}">
                <a16:creationId xmlns:a16="http://schemas.microsoft.com/office/drawing/2014/main" id="{0D82FB7F-57B2-4F80-AEFA-BFB02FF8E41E}"/>
              </a:ext>
            </a:extLst>
          </p:cNvPr>
          <p:cNvSpPr>
            <a:spLocks noGrp="1"/>
          </p:cNvSpPr>
          <p:nvPr>
            <p:ph idx="1"/>
          </p:nvPr>
        </p:nvSpPr>
        <p:spPr>
          <a:xfrm>
            <a:off x="250825" y="1412777"/>
            <a:ext cx="8704263" cy="2232248"/>
          </a:xfrm>
        </p:spPr>
        <p:txBody>
          <a:bodyPr/>
          <a:lstStyle/>
          <a:p>
            <a:r>
              <a:rPr lang="zh-CN" altLang="en-US" sz="2400" dirty="0"/>
              <a:t>无线传感器网络</a:t>
            </a:r>
            <a:r>
              <a:rPr lang="en-US" altLang="zh-CN" sz="2400" dirty="0"/>
              <a:t>(Wireless Sensor Networks, WSN)</a:t>
            </a:r>
            <a:r>
              <a:rPr lang="zh-CN" altLang="en-US" sz="2400" dirty="0"/>
              <a:t>是一种分布式传感网络，末梢是可以感知和检查外部世界的传感器，核心为一个多跳自组织网络</a:t>
            </a:r>
          </a:p>
        </p:txBody>
      </p:sp>
      <p:sp>
        <p:nvSpPr>
          <p:cNvPr id="4" name="灯片编号占位符 3">
            <a:extLst>
              <a:ext uri="{FF2B5EF4-FFF2-40B4-BE49-F238E27FC236}">
                <a16:creationId xmlns:a16="http://schemas.microsoft.com/office/drawing/2014/main" id="{9141DF64-583A-46D6-8BE4-B46A45CCF867}"/>
              </a:ext>
            </a:extLst>
          </p:cNvPr>
          <p:cNvSpPr>
            <a:spLocks noGrp="1"/>
          </p:cNvSpPr>
          <p:nvPr>
            <p:ph type="sldNum" sz="quarter" idx="12"/>
          </p:nvPr>
        </p:nvSpPr>
        <p:spPr/>
        <p:txBody>
          <a:bodyPr/>
          <a:lstStyle/>
          <a:p>
            <a:pPr>
              <a:defRPr/>
            </a:pPr>
            <a:fld id="{2E157580-05F8-4748-8C40-27F854752E20}" type="slidenum">
              <a:rPr lang="zh-CN" altLang="en-US" smtClean="0"/>
              <a:t>66</a:t>
            </a:fld>
            <a:endParaRPr lang="zh-CN" altLang="en-US"/>
          </a:p>
        </p:txBody>
      </p:sp>
    </p:spTree>
    <p:extLst>
      <p:ext uri="{BB962C8B-B14F-4D97-AF65-F5344CB8AC3E}">
        <p14:creationId xmlns:p14="http://schemas.microsoft.com/office/powerpoint/2010/main" val="259663600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3">
            <a:extLst>
              <a:ext uri="{FF2B5EF4-FFF2-40B4-BE49-F238E27FC236}">
                <a16:creationId xmlns:a16="http://schemas.microsoft.com/office/drawing/2014/main" id="{F51DB0B8-2855-464C-84F1-1829C6946B2F}"/>
              </a:ext>
            </a:extLst>
          </p:cNvPr>
          <p:cNvSpPr>
            <a:spLocks noGrp="1"/>
          </p:cNvSpPr>
          <p:nvPr>
            <p:ph type="sldNum" sz="quarter" idx="11"/>
          </p:nvPr>
        </p:nvSpPr>
        <p:spPr/>
        <p:txBody>
          <a:bodyPr/>
          <a:lstStyle/>
          <a:p>
            <a:fld id="{88F9064D-8A87-488B-BBC1-B2F6E087ECB4}" type="slidenum">
              <a:rPr lang="zh-CN" altLang="en-US"/>
              <a:pPr/>
              <a:t>67</a:t>
            </a:fld>
            <a:endParaRPr lang="en-US" altLang="zh-CN"/>
          </a:p>
        </p:txBody>
      </p:sp>
      <p:pic>
        <p:nvPicPr>
          <p:cNvPr id="760911" name="Picture 79" descr="MICAz_150">
            <a:extLst>
              <a:ext uri="{FF2B5EF4-FFF2-40B4-BE49-F238E27FC236}">
                <a16:creationId xmlns:a16="http://schemas.microsoft.com/office/drawing/2014/main" id="{330C0EF5-CAFC-44E5-BFB2-546F6B466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61" y="1559726"/>
            <a:ext cx="4752736" cy="4228912"/>
          </a:xfrm>
          <a:prstGeom prst="rect">
            <a:avLst/>
          </a:prstGeom>
          <a:noFill/>
          <a:extLst>
            <a:ext uri="{909E8E84-426E-40DD-AFC4-6F175D3DCCD1}">
              <a14:hiddenFill xmlns:a14="http://schemas.microsoft.com/office/drawing/2010/main">
                <a:solidFill>
                  <a:srgbClr val="FFFFFF"/>
                </a:solidFill>
              </a14:hiddenFill>
            </a:ext>
          </a:extLst>
        </p:spPr>
      </p:pic>
      <p:sp>
        <p:nvSpPr>
          <p:cNvPr id="760834" name="Rectangle 2">
            <a:extLst>
              <a:ext uri="{FF2B5EF4-FFF2-40B4-BE49-F238E27FC236}">
                <a16:creationId xmlns:a16="http://schemas.microsoft.com/office/drawing/2014/main" id="{F688433F-83BC-4806-BC05-B26E657E351D}"/>
              </a:ext>
            </a:extLst>
          </p:cNvPr>
          <p:cNvSpPr>
            <a:spLocks noGrp="1" noChangeArrowheads="1"/>
          </p:cNvSpPr>
          <p:nvPr>
            <p:ph type="title"/>
          </p:nvPr>
        </p:nvSpPr>
        <p:spPr>
          <a:xfrm>
            <a:off x="250825" y="214314"/>
            <a:ext cx="8693150" cy="994628"/>
          </a:xfrm>
        </p:spPr>
        <p:txBody>
          <a:bodyPr/>
          <a:lstStyle/>
          <a:p>
            <a:r>
              <a:rPr lang="en-US" altLang="zh-CN" dirty="0" err="1">
                <a:ea typeface="宋体" panose="02010600030101010101" pitchFamily="2" charset="-122"/>
              </a:rPr>
              <a:t>MICAz</a:t>
            </a:r>
            <a:r>
              <a:rPr lang="en-US" altLang="zh-CN" dirty="0">
                <a:ea typeface="宋体" panose="02010600030101010101" pitchFamily="2" charset="-122"/>
              </a:rPr>
              <a:t> Wireless Modules</a:t>
            </a:r>
          </a:p>
        </p:txBody>
      </p:sp>
      <p:sp>
        <p:nvSpPr>
          <p:cNvPr id="760872" name="Text Box 40">
            <a:extLst>
              <a:ext uri="{FF2B5EF4-FFF2-40B4-BE49-F238E27FC236}">
                <a16:creationId xmlns:a16="http://schemas.microsoft.com/office/drawing/2014/main" id="{7159926E-29E0-4576-9774-2295DF4987FF}"/>
              </a:ext>
            </a:extLst>
          </p:cNvPr>
          <p:cNvSpPr txBox="1">
            <a:spLocks noChangeArrowheads="1"/>
          </p:cNvSpPr>
          <p:nvPr/>
        </p:nvSpPr>
        <p:spPr bwMode="auto">
          <a:xfrm>
            <a:off x="1625178" y="5516469"/>
            <a:ext cx="2186817" cy="376385"/>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46" dirty="0"/>
              <a:t>FCC/ARIB certified</a:t>
            </a:r>
          </a:p>
        </p:txBody>
      </p:sp>
      <p:grpSp>
        <p:nvGrpSpPr>
          <p:cNvPr id="760873" name="Group 41">
            <a:extLst>
              <a:ext uri="{FF2B5EF4-FFF2-40B4-BE49-F238E27FC236}">
                <a16:creationId xmlns:a16="http://schemas.microsoft.com/office/drawing/2014/main" id="{C272758A-B5A9-4379-8368-185AAF835351}"/>
              </a:ext>
            </a:extLst>
          </p:cNvPr>
          <p:cNvGrpSpPr>
            <a:grpSpLocks/>
          </p:cNvGrpSpPr>
          <p:nvPr/>
        </p:nvGrpSpPr>
        <p:grpSpPr bwMode="auto">
          <a:xfrm>
            <a:off x="5505450" y="1280775"/>
            <a:ext cx="2642088" cy="4438650"/>
            <a:chOff x="4151" y="624"/>
            <a:chExt cx="1803" cy="3029"/>
          </a:xfrm>
        </p:grpSpPr>
        <p:sp>
          <p:nvSpPr>
            <p:cNvPr id="760874" name="Rectangle 42">
              <a:extLst>
                <a:ext uri="{FF2B5EF4-FFF2-40B4-BE49-F238E27FC236}">
                  <a16:creationId xmlns:a16="http://schemas.microsoft.com/office/drawing/2014/main" id="{1B9CCA69-0F01-4E5D-A76D-81412ABE5E76}"/>
                </a:ext>
              </a:extLst>
            </p:cNvPr>
            <p:cNvSpPr>
              <a:spLocks noChangeArrowheads="1"/>
            </p:cNvSpPr>
            <p:nvPr/>
          </p:nvSpPr>
          <p:spPr bwMode="auto">
            <a:xfrm>
              <a:off x="4181" y="1256"/>
              <a:ext cx="1745" cy="239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875" name="Text Box 43">
              <a:extLst>
                <a:ext uri="{FF2B5EF4-FFF2-40B4-BE49-F238E27FC236}">
                  <a16:creationId xmlns:a16="http://schemas.microsoft.com/office/drawing/2014/main" id="{7199BA10-46E6-432C-9CF1-D9B503038AAF}"/>
                </a:ext>
              </a:extLst>
            </p:cNvPr>
            <p:cNvSpPr txBox="1">
              <a:spLocks noChangeArrowheads="1"/>
            </p:cNvSpPr>
            <p:nvPr/>
          </p:nvSpPr>
          <p:spPr bwMode="auto">
            <a:xfrm>
              <a:off x="4336" y="1532"/>
              <a:ext cx="727" cy="334"/>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1292">
                  <a:solidFill>
                    <a:schemeClr val="bg1"/>
                  </a:solidFill>
                </a:rPr>
                <a:t>Logger Flash</a:t>
              </a:r>
            </a:p>
          </p:txBody>
        </p:sp>
        <p:sp>
          <p:nvSpPr>
            <p:cNvPr id="760876" name="Rectangle 44">
              <a:extLst>
                <a:ext uri="{FF2B5EF4-FFF2-40B4-BE49-F238E27FC236}">
                  <a16:creationId xmlns:a16="http://schemas.microsoft.com/office/drawing/2014/main" id="{BED71A88-16B6-4FD2-B00A-39DCBCBA1426}"/>
                </a:ext>
              </a:extLst>
            </p:cNvPr>
            <p:cNvSpPr>
              <a:spLocks noChangeArrowheads="1"/>
            </p:cNvSpPr>
            <p:nvPr/>
          </p:nvSpPr>
          <p:spPr bwMode="auto">
            <a:xfrm>
              <a:off x="4368" y="2061"/>
              <a:ext cx="1040" cy="816"/>
            </a:xfrm>
            <a:prstGeom prst="rect">
              <a:avLst/>
            </a:prstGeom>
            <a:solidFill>
              <a:srgbClr val="FF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zh-CN" sz="1292" dirty="0"/>
                <a:t>ATMega128L</a:t>
              </a:r>
            </a:p>
            <a:p>
              <a:pPr algn="ctr" eaLnBrk="0" hangingPunct="0"/>
              <a:r>
                <a:rPr lang="en-US" altLang="zh-CN" sz="1292" dirty="0">
                  <a:sym typeface="Symbol" panose="05050102010706020507" pitchFamily="18" charset="2"/>
                </a:rPr>
                <a:t></a:t>
              </a:r>
              <a:r>
                <a:rPr lang="en-US" altLang="zh-CN" sz="1292" dirty="0"/>
                <a:t>controller</a:t>
              </a:r>
            </a:p>
            <a:p>
              <a:pPr algn="ctr" eaLnBrk="0" hangingPunct="0"/>
              <a:r>
                <a:rPr lang="en-US" altLang="zh-CN" sz="1292" dirty="0"/>
                <a:t>Analog I/O</a:t>
              </a:r>
            </a:p>
            <a:p>
              <a:pPr algn="ctr" eaLnBrk="0" hangingPunct="0"/>
              <a:r>
                <a:rPr lang="en-US" altLang="zh-CN" sz="1292" dirty="0"/>
                <a:t>Digital I/O</a:t>
              </a:r>
            </a:p>
          </p:txBody>
        </p:sp>
        <p:sp>
          <p:nvSpPr>
            <p:cNvPr id="760877" name="Text Box 45">
              <a:extLst>
                <a:ext uri="{FF2B5EF4-FFF2-40B4-BE49-F238E27FC236}">
                  <a16:creationId xmlns:a16="http://schemas.microsoft.com/office/drawing/2014/main" id="{FD55E1C3-2381-4201-A807-8B74B3FC7EF2}"/>
                </a:ext>
              </a:extLst>
            </p:cNvPr>
            <p:cNvSpPr txBox="1">
              <a:spLocks noChangeArrowheads="1"/>
            </p:cNvSpPr>
            <p:nvPr/>
          </p:nvSpPr>
          <p:spPr bwMode="auto">
            <a:xfrm>
              <a:off x="4428" y="3112"/>
              <a:ext cx="975" cy="334"/>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1292"/>
                <a:t>DSSS, 802.15.4 Radio</a:t>
              </a:r>
            </a:p>
          </p:txBody>
        </p:sp>
        <p:sp>
          <p:nvSpPr>
            <p:cNvPr id="760878" name="Rectangle 46">
              <a:extLst>
                <a:ext uri="{FF2B5EF4-FFF2-40B4-BE49-F238E27FC236}">
                  <a16:creationId xmlns:a16="http://schemas.microsoft.com/office/drawing/2014/main" id="{323649C1-6577-482C-B2D6-7BB9B713D67A}"/>
                </a:ext>
              </a:extLst>
            </p:cNvPr>
            <p:cNvSpPr>
              <a:spLocks noChangeArrowheads="1"/>
            </p:cNvSpPr>
            <p:nvPr/>
          </p:nvSpPr>
          <p:spPr bwMode="auto">
            <a:xfrm rot="5400000">
              <a:off x="4939" y="2206"/>
              <a:ext cx="1560" cy="19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zh-CN" sz="1292"/>
                <a:t>51-Pin Expansion Connector</a:t>
              </a:r>
            </a:p>
          </p:txBody>
        </p:sp>
        <p:sp>
          <p:nvSpPr>
            <p:cNvPr id="760879" name="Rectangle 47">
              <a:extLst>
                <a:ext uri="{FF2B5EF4-FFF2-40B4-BE49-F238E27FC236}">
                  <a16:creationId xmlns:a16="http://schemas.microsoft.com/office/drawing/2014/main" id="{FBBF6AF9-15CA-4697-94C2-30DC7F1ED95A}"/>
                </a:ext>
              </a:extLst>
            </p:cNvPr>
            <p:cNvSpPr>
              <a:spLocks noChangeArrowheads="1"/>
            </p:cNvSpPr>
            <p:nvPr/>
          </p:nvSpPr>
          <p:spPr bwMode="auto">
            <a:xfrm>
              <a:off x="5662" y="3312"/>
              <a:ext cx="120" cy="11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880" name="Rectangle 48">
              <a:extLst>
                <a:ext uri="{FF2B5EF4-FFF2-40B4-BE49-F238E27FC236}">
                  <a16:creationId xmlns:a16="http://schemas.microsoft.com/office/drawing/2014/main" id="{9F704344-C76E-4DFC-8FDB-B6767B357D0D}"/>
                </a:ext>
              </a:extLst>
            </p:cNvPr>
            <p:cNvSpPr>
              <a:spLocks noChangeArrowheads="1"/>
            </p:cNvSpPr>
            <p:nvPr/>
          </p:nvSpPr>
          <p:spPr bwMode="auto">
            <a:xfrm>
              <a:off x="5662" y="3459"/>
              <a:ext cx="120" cy="111"/>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881" name="Rectangle 49">
              <a:extLst>
                <a:ext uri="{FF2B5EF4-FFF2-40B4-BE49-F238E27FC236}">
                  <a16:creationId xmlns:a16="http://schemas.microsoft.com/office/drawing/2014/main" id="{BB69BF5F-6A36-44C2-992B-4AB2D262A133}"/>
                </a:ext>
              </a:extLst>
            </p:cNvPr>
            <p:cNvSpPr>
              <a:spLocks noChangeArrowheads="1"/>
            </p:cNvSpPr>
            <p:nvPr/>
          </p:nvSpPr>
          <p:spPr bwMode="auto">
            <a:xfrm>
              <a:off x="5662" y="3157"/>
              <a:ext cx="120" cy="111"/>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882" name="Rectangle 50">
              <a:extLst>
                <a:ext uri="{FF2B5EF4-FFF2-40B4-BE49-F238E27FC236}">
                  <a16:creationId xmlns:a16="http://schemas.microsoft.com/office/drawing/2014/main" id="{62501ADE-53F4-44AC-9D58-5F18E5C64E93}"/>
                </a:ext>
              </a:extLst>
            </p:cNvPr>
            <p:cNvSpPr>
              <a:spLocks noChangeArrowheads="1"/>
            </p:cNvSpPr>
            <p:nvPr/>
          </p:nvSpPr>
          <p:spPr bwMode="auto">
            <a:xfrm>
              <a:off x="5041" y="1260"/>
              <a:ext cx="120" cy="111"/>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883" name="Line 51">
              <a:extLst>
                <a:ext uri="{FF2B5EF4-FFF2-40B4-BE49-F238E27FC236}">
                  <a16:creationId xmlns:a16="http://schemas.microsoft.com/office/drawing/2014/main" id="{D9A9C32F-CDD8-4EB1-B380-F2B6B9D6EE94}"/>
                </a:ext>
              </a:extLst>
            </p:cNvPr>
            <p:cNvSpPr>
              <a:spLocks noChangeShapeType="1"/>
            </p:cNvSpPr>
            <p:nvPr/>
          </p:nvSpPr>
          <p:spPr bwMode="auto">
            <a:xfrm flipV="1">
              <a:off x="5108" y="974"/>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884" name="Line 52">
              <a:extLst>
                <a:ext uri="{FF2B5EF4-FFF2-40B4-BE49-F238E27FC236}">
                  <a16:creationId xmlns:a16="http://schemas.microsoft.com/office/drawing/2014/main" id="{9B0FF032-C647-48FF-9FEA-837B8C964EDF}"/>
                </a:ext>
              </a:extLst>
            </p:cNvPr>
            <p:cNvSpPr>
              <a:spLocks noChangeShapeType="1"/>
            </p:cNvSpPr>
            <p:nvPr/>
          </p:nvSpPr>
          <p:spPr bwMode="auto">
            <a:xfrm>
              <a:off x="4944" y="958"/>
              <a:ext cx="165" cy="1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885" name="Line 53">
              <a:extLst>
                <a:ext uri="{FF2B5EF4-FFF2-40B4-BE49-F238E27FC236}">
                  <a16:creationId xmlns:a16="http://schemas.microsoft.com/office/drawing/2014/main" id="{C60AC90D-5EA6-4188-AC4F-631AEE6F5CE4}"/>
                </a:ext>
              </a:extLst>
            </p:cNvPr>
            <p:cNvSpPr>
              <a:spLocks noChangeShapeType="1"/>
            </p:cNvSpPr>
            <p:nvPr/>
          </p:nvSpPr>
          <p:spPr bwMode="auto">
            <a:xfrm flipH="1">
              <a:off x="5108" y="958"/>
              <a:ext cx="166" cy="1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886" name="Line 54">
              <a:extLst>
                <a:ext uri="{FF2B5EF4-FFF2-40B4-BE49-F238E27FC236}">
                  <a16:creationId xmlns:a16="http://schemas.microsoft.com/office/drawing/2014/main" id="{C40A6720-D22F-456E-A032-EAEAC259BA7F}"/>
                </a:ext>
              </a:extLst>
            </p:cNvPr>
            <p:cNvSpPr>
              <a:spLocks noChangeShapeType="1"/>
            </p:cNvSpPr>
            <p:nvPr/>
          </p:nvSpPr>
          <p:spPr bwMode="auto">
            <a:xfrm>
              <a:off x="4699" y="1847"/>
              <a:ext cx="0" cy="2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887" name="Line 55">
              <a:extLst>
                <a:ext uri="{FF2B5EF4-FFF2-40B4-BE49-F238E27FC236}">
                  <a16:creationId xmlns:a16="http://schemas.microsoft.com/office/drawing/2014/main" id="{48E8942C-8677-400A-8625-98F86B385531}"/>
                </a:ext>
              </a:extLst>
            </p:cNvPr>
            <p:cNvSpPr>
              <a:spLocks noChangeShapeType="1"/>
            </p:cNvSpPr>
            <p:nvPr/>
          </p:nvSpPr>
          <p:spPr bwMode="auto">
            <a:xfrm>
              <a:off x="4907" y="2852"/>
              <a:ext cx="0" cy="2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0888" name="Text Box 56">
              <a:extLst>
                <a:ext uri="{FF2B5EF4-FFF2-40B4-BE49-F238E27FC236}">
                  <a16:creationId xmlns:a16="http://schemas.microsoft.com/office/drawing/2014/main" id="{ECEC9DF3-34F9-4D8E-9534-2B134F3C25CC}"/>
                </a:ext>
              </a:extLst>
            </p:cNvPr>
            <p:cNvSpPr txBox="1">
              <a:spLocks noChangeArrowheads="1"/>
            </p:cNvSpPr>
            <p:nvPr/>
          </p:nvSpPr>
          <p:spPr bwMode="auto">
            <a:xfrm>
              <a:off x="4833" y="624"/>
              <a:ext cx="48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108"/>
                <a:t>Antenna</a:t>
              </a:r>
            </a:p>
          </p:txBody>
        </p:sp>
        <p:grpSp>
          <p:nvGrpSpPr>
            <p:cNvPr id="760889" name="Group 57">
              <a:extLst>
                <a:ext uri="{FF2B5EF4-FFF2-40B4-BE49-F238E27FC236}">
                  <a16:creationId xmlns:a16="http://schemas.microsoft.com/office/drawing/2014/main" id="{E80B99B2-7677-41C4-9720-F28FCDD78E28}"/>
                </a:ext>
              </a:extLst>
            </p:cNvPr>
            <p:cNvGrpSpPr>
              <a:grpSpLocks/>
            </p:cNvGrpSpPr>
            <p:nvPr/>
          </p:nvGrpSpPr>
          <p:grpSpPr bwMode="auto">
            <a:xfrm>
              <a:off x="5301" y="783"/>
              <a:ext cx="235" cy="338"/>
              <a:chOff x="4142" y="972"/>
              <a:chExt cx="217" cy="338"/>
            </a:xfrm>
          </p:grpSpPr>
          <p:sp>
            <p:nvSpPr>
              <p:cNvPr id="760890" name="AutoShape 58">
                <a:extLst>
                  <a:ext uri="{FF2B5EF4-FFF2-40B4-BE49-F238E27FC236}">
                    <a16:creationId xmlns:a16="http://schemas.microsoft.com/office/drawing/2014/main" id="{99930985-B26B-4E64-AD88-1B917D5838C7}"/>
                  </a:ext>
                </a:extLst>
              </p:cNvPr>
              <p:cNvSpPr>
                <a:spLocks/>
              </p:cNvSpPr>
              <p:nvPr/>
            </p:nvSpPr>
            <p:spPr bwMode="auto">
              <a:xfrm>
                <a:off x="4142" y="1087"/>
                <a:ext cx="34" cy="144"/>
              </a:xfrm>
              <a:prstGeom prst="rightBracket">
                <a:avLst>
                  <a:gd name="adj" fmla="val 3529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891" name="AutoShape 59">
                <a:extLst>
                  <a:ext uri="{FF2B5EF4-FFF2-40B4-BE49-F238E27FC236}">
                    <a16:creationId xmlns:a16="http://schemas.microsoft.com/office/drawing/2014/main" id="{70072BAE-62C7-494D-A4A7-B70268C1F288}"/>
                  </a:ext>
                </a:extLst>
              </p:cNvPr>
              <p:cNvSpPr>
                <a:spLocks/>
              </p:cNvSpPr>
              <p:nvPr/>
            </p:nvSpPr>
            <p:spPr bwMode="auto">
              <a:xfrm>
                <a:off x="4229" y="1020"/>
                <a:ext cx="51" cy="270"/>
              </a:xfrm>
              <a:prstGeom prst="rightBracket">
                <a:avLst>
                  <a:gd name="adj" fmla="val 44118"/>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892" name="AutoShape 60">
                <a:extLst>
                  <a:ext uri="{FF2B5EF4-FFF2-40B4-BE49-F238E27FC236}">
                    <a16:creationId xmlns:a16="http://schemas.microsoft.com/office/drawing/2014/main" id="{0F841A62-C8FF-4C4C-B777-1CDA8F752B19}"/>
                  </a:ext>
                </a:extLst>
              </p:cNvPr>
              <p:cNvSpPr>
                <a:spLocks/>
              </p:cNvSpPr>
              <p:nvPr/>
            </p:nvSpPr>
            <p:spPr bwMode="auto">
              <a:xfrm>
                <a:off x="4300" y="972"/>
                <a:ext cx="59" cy="338"/>
              </a:xfrm>
              <a:prstGeom prst="rightBracket">
                <a:avLst>
                  <a:gd name="adj" fmla="val 4774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60893" name="Group 61">
              <a:extLst>
                <a:ext uri="{FF2B5EF4-FFF2-40B4-BE49-F238E27FC236}">
                  <a16:creationId xmlns:a16="http://schemas.microsoft.com/office/drawing/2014/main" id="{10CD8E49-00AB-4C8F-BCA7-200CBCA454AF}"/>
                </a:ext>
              </a:extLst>
            </p:cNvPr>
            <p:cNvGrpSpPr>
              <a:grpSpLocks/>
            </p:cNvGrpSpPr>
            <p:nvPr/>
          </p:nvGrpSpPr>
          <p:grpSpPr bwMode="auto">
            <a:xfrm flipH="1">
              <a:off x="4699" y="783"/>
              <a:ext cx="235" cy="338"/>
              <a:chOff x="4142" y="972"/>
              <a:chExt cx="217" cy="338"/>
            </a:xfrm>
          </p:grpSpPr>
          <p:sp>
            <p:nvSpPr>
              <p:cNvPr id="760894" name="AutoShape 62">
                <a:extLst>
                  <a:ext uri="{FF2B5EF4-FFF2-40B4-BE49-F238E27FC236}">
                    <a16:creationId xmlns:a16="http://schemas.microsoft.com/office/drawing/2014/main" id="{2CE28879-EEDE-4DE3-B2EF-0C9CF71BF168}"/>
                  </a:ext>
                </a:extLst>
              </p:cNvPr>
              <p:cNvSpPr>
                <a:spLocks/>
              </p:cNvSpPr>
              <p:nvPr/>
            </p:nvSpPr>
            <p:spPr bwMode="auto">
              <a:xfrm>
                <a:off x="4142" y="1087"/>
                <a:ext cx="34" cy="144"/>
              </a:xfrm>
              <a:prstGeom prst="rightBracket">
                <a:avLst>
                  <a:gd name="adj" fmla="val 3529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895" name="AutoShape 63">
                <a:extLst>
                  <a:ext uri="{FF2B5EF4-FFF2-40B4-BE49-F238E27FC236}">
                    <a16:creationId xmlns:a16="http://schemas.microsoft.com/office/drawing/2014/main" id="{C12F1486-B6EC-436B-BF28-025B14CEBD70}"/>
                  </a:ext>
                </a:extLst>
              </p:cNvPr>
              <p:cNvSpPr>
                <a:spLocks/>
              </p:cNvSpPr>
              <p:nvPr/>
            </p:nvSpPr>
            <p:spPr bwMode="auto">
              <a:xfrm>
                <a:off x="4229" y="1020"/>
                <a:ext cx="51" cy="270"/>
              </a:xfrm>
              <a:prstGeom prst="rightBracket">
                <a:avLst>
                  <a:gd name="adj" fmla="val 44118"/>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896" name="AutoShape 64">
                <a:extLst>
                  <a:ext uri="{FF2B5EF4-FFF2-40B4-BE49-F238E27FC236}">
                    <a16:creationId xmlns:a16="http://schemas.microsoft.com/office/drawing/2014/main" id="{F952A4F1-A34B-4260-8A28-B559ED84AEA6}"/>
                  </a:ext>
                </a:extLst>
              </p:cNvPr>
              <p:cNvSpPr>
                <a:spLocks/>
              </p:cNvSpPr>
              <p:nvPr/>
            </p:nvSpPr>
            <p:spPr bwMode="auto">
              <a:xfrm>
                <a:off x="4300" y="972"/>
                <a:ext cx="59" cy="338"/>
              </a:xfrm>
              <a:prstGeom prst="rightBracket">
                <a:avLst>
                  <a:gd name="adj" fmla="val 4774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60897" name="Text Box 65">
              <a:extLst>
                <a:ext uri="{FF2B5EF4-FFF2-40B4-BE49-F238E27FC236}">
                  <a16:creationId xmlns:a16="http://schemas.microsoft.com/office/drawing/2014/main" id="{21781852-6E5F-4EE6-A2B9-1334FC16662C}"/>
                </a:ext>
              </a:extLst>
            </p:cNvPr>
            <p:cNvSpPr txBox="1">
              <a:spLocks noChangeArrowheads="1"/>
            </p:cNvSpPr>
            <p:nvPr/>
          </p:nvSpPr>
          <p:spPr bwMode="auto">
            <a:xfrm>
              <a:off x="4179" y="1254"/>
              <a:ext cx="752"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923"/>
                <a:t>MMCX connector</a:t>
              </a:r>
            </a:p>
          </p:txBody>
        </p:sp>
        <p:sp>
          <p:nvSpPr>
            <p:cNvPr id="760898" name="Text Box 66">
              <a:extLst>
                <a:ext uri="{FF2B5EF4-FFF2-40B4-BE49-F238E27FC236}">
                  <a16:creationId xmlns:a16="http://schemas.microsoft.com/office/drawing/2014/main" id="{63E59EBB-9BF9-44B2-80B2-8AC917600A31}"/>
                </a:ext>
              </a:extLst>
            </p:cNvPr>
            <p:cNvSpPr txBox="1">
              <a:spLocks noChangeArrowheads="1"/>
            </p:cNvSpPr>
            <p:nvPr/>
          </p:nvSpPr>
          <p:spPr bwMode="auto">
            <a:xfrm rot="5400000">
              <a:off x="5684" y="3299"/>
              <a:ext cx="36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108"/>
                <a:t>LEDs</a:t>
              </a:r>
            </a:p>
          </p:txBody>
        </p:sp>
        <p:sp>
          <p:nvSpPr>
            <p:cNvPr id="760899" name="AutoShape 67">
              <a:extLst>
                <a:ext uri="{FF2B5EF4-FFF2-40B4-BE49-F238E27FC236}">
                  <a16:creationId xmlns:a16="http://schemas.microsoft.com/office/drawing/2014/main" id="{417115DB-9078-4BD3-B865-FF60E7471525}"/>
                </a:ext>
              </a:extLst>
            </p:cNvPr>
            <p:cNvSpPr>
              <a:spLocks noChangeArrowheads="1"/>
            </p:cNvSpPr>
            <p:nvPr/>
          </p:nvSpPr>
          <p:spPr bwMode="auto">
            <a:xfrm>
              <a:off x="4247" y="3462"/>
              <a:ext cx="144" cy="144"/>
            </a:xfrm>
            <a:prstGeom prst="flowChartConnector">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900" name="AutoShape 68">
              <a:extLst>
                <a:ext uri="{FF2B5EF4-FFF2-40B4-BE49-F238E27FC236}">
                  <a16:creationId xmlns:a16="http://schemas.microsoft.com/office/drawing/2014/main" id="{813041C9-15FC-49C5-A9C3-C7C4F39C7C16}"/>
                </a:ext>
              </a:extLst>
            </p:cNvPr>
            <p:cNvSpPr>
              <a:spLocks noChangeArrowheads="1"/>
            </p:cNvSpPr>
            <p:nvPr/>
          </p:nvSpPr>
          <p:spPr bwMode="auto">
            <a:xfrm>
              <a:off x="5735" y="1302"/>
              <a:ext cx="144" cy="144"/>
            </a:xfrm>
            <a:prstGeom prst="flowChartConnector">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901" name="AutoShape 69">
              <a:extLst>
                <a:ext uri="{FF2B5EF4-FFF2-40B4-BE49-F238E27FC236}">
                  <a16:creationId xmlns:a16="http://schemas.microsoft.com/office/drawing/2014/main" id="{0EF0BD92-E999-4CB1-B2CA-B9147E3A3322}"/>
                </a:ext>
              </a:extLst>
            </p:cNvPr>
            <p:cNvSpPr>
              <a:spLocks noChangeArrowheads="1"/>
            </p:cNvSpPr>
            <p:nvPr/>
          </p:nvSpPr>
          <p:spPr bwMode="auto">
            <a:xfrm>
              <a:off x="5351" y="2310"/>
              <a:ext cx="288" cy="240"/>
            </a:xfrm>
            <a:prstGeom prst="leftRightArrow">
              <a:avLst>
                <a:gd name="adj1" fmla="val 50000"/>
                <a:gd name="adj2" fmla="val 24000"/>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60902" name="Group 70">
              <a:extLst>
                <a:ext uri="{FF2B5EF4-FFF2-40B4-BE49-F238E27FC236}">
                  <a16:creationId xmlns:a16="http://schemas.microsoft.com/office/drawing/2014/main" id="{206B018F-0C21-4D14-A3F7-5855027F5E53}"/>
                </a:ext>
              </a:extLst>
            </p:cNvPr>
            <p:cNvGrpSpPr>
              <a:grpSpLocks/>
            </p:cNvGrpSpPr>
            <p:nvPr/>
          </p:nvGrpSpPr>
          <p:grpSpPr bwMode="auto">
            <a:xfrm>
              <a:off x="4151" y="3174"/>
              <a:ext cx="192" cy="192"/>
              <a:chOff x="4128" y="3360"/>
              <a:chExt cx="192" cy="192"/>
            </a:xfrm>
          </p:grpSpPr>
          <p:sp>
            <p:nvSpPr>
              <p:cNvPr id="760903" name="Rectangle 71">
                <a:extLst>
                  <a:ext uri="{FF2B5EF4-FFF2-40B4-BE49-F238E27FC236}">
                    <a16:creationId xmlns:a16="http://schemas.microsoft.com/office/drawing/2014/main" id="{996A9B6F-125A-464D-8601-A004B6E2357F}"/>
                  </a:ext>
                </a:extLst>
              </p:cNvPr>
              <p:cNvSpPr>
                <a:spLocks noChangeArrowheads="1"/>
              </p:cNvSpPr>
              <p:nvPr/>
            </p:nvSpPr>
            <p:spPr bwMode="auto">
              <a:xfrm>
                <a:off x="4128" y="3360"/>
                <a:ext cx="192" cy="192"/>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0904" name="Line 72">
                <a:extLst>
                  <a:ext uri="{FF2B5EF4-FFF2-40B4-BE49-F238E27FC236}">
                    <a16:creationId xmlns:a16="http://schemas.microsoft.com/office/drawing/2014/main" id="{EB52819E-23D9-45B1-ADFA-3D128FFC2478}"/>
                  </a:ext>
                </a:extLst>
              </p:cNvPr>
              <p:cNvSpPr>
                <a:spLocks noChangeShapeType="1"/>
              </p:cNvSpPr>
              <p:nvPr/>
            </p:nvSpPr>
            <p:spPr bwMode="auto">
              <a:xfrm>
                <a:off x="4128" y="3408"/>
                <a:ext cx="96"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60905" name="Line 73">
                <a:extLst>
                  <a:ext uri="{FF2B5EF4-FFF2-40B4-BE49-F238E27FC236}">
                    <a16:creationId xmlns:a16="http://schemas.microsoft.com/office/drawing/2014/main" id="{6358D816-2BFF-4130-BD9D-0CFFFDC6925B}"/>
                  </a:ext>
                </a:extLst>
              </p:cNvPr>
              <p:cNvSpPr>
                <a:spLocks noChangeShapeType="1"/>
              </p:cNvSpPr>
              <p:nvPr/>
            </p:nvSpPr>
            <p:spPr bwMode="auto">
              <a:xfrm>
                <a:off x="4128" y="3504"/>
                <a:ext cx="96"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60906" name="Text Box 74">
              <a:extLst>
                <a:ext uri="{FF2B5EF4-FFF2-40B4-BE49-F238E27FC236}">
                  <a16:creationId xmlns:a16="http://schemas.microsoft.com/office/drawing/2014/main" id="{1F1A3198-527D-4546-9F20-66640D0DFC9C}"/>
                </a:ext>
              </a:extLst>
            </p:cNvPr>
            <p:cNvSpPr txBox="1">
              <a:spLocks noChangeArrowheads="1"/>
            </p:cNvSpPr>
            <p:nvPr/>
          </p:nvSpPr>
          <p:spPr bwMode="auto">
            <a:xfrm>
              <a:off x="5111" y="1542"/>
              <a:ext cx="443" cy="296"/>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1108">
                  <a:solidFill>
                    <a:schemeClr val="bg1"/>
                  </a:solidFill>
                </a:rPr>
                <a:t>Serial ID</a:t>
              </a:r>
            </a:p>
          </p:txBody>
        </p:sp>
        <p:sp>
          <p:nvSpPr>
            <p:cNvPr id="760907" name="Line 75">
              <a:extLst>
                <a:ext uri="{FF2B5EF4-FFF2-40B4-BE49-F238E27FC236}">
                  <a16:creationId xmlns:a16="http://schemas.microsoft.com/office/drawing/2014/main" id="{19A9BD2B-7EE4-4C46-9619-6E4589306F7C}"/>
                </a:ext>
              </a:extLst>
            </p:cNvPr>
            <p:cNvSpPr>
              <a:spLocks noChangeShapeType="1"/>
            </p:cNvSpPr>
            <p:nvPr/>
          </p:nvSpPr>
          <p:spPr bwMode="auto">
            <a:xfrm>
              <a:off x="5333" y="1807"/>
              <a:ext cx="0" cy="2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60908" name="Text Box 76">
            <a:extLst>
              <a:ext uri="{FF2B5EF4-FFF2-40B4-BE49-F238E27FC236}">
                <a16:creationId xmlns:a16="http://schemas.microsoft.com/office/drawing/2014/main" id="{6A9A4388-BD0B-411C-8B4F-24C140E43A82}"/>
              </a:ext>
            </a:extLst>
          </p:cNvPr>
          <p:cNvSpPr txBox="1">
            <a:spLocks noChangeArrowheads="1"/>
          </p:cNvSpPr>
          <p:nvPr/>
        </p:nvSpPr>
        <p:spPr bwMode="auto">
          <a:xfrm>
            <a:off x="6153207" y="5720891"/>
            <a:ext cx="1394934" cy="6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46"/>
              <a:t>MICAz</a:t>
            </a:r>
          </a:p>
          <a:p>
            <a:pPr algn="ctr"/>
            <a:r>
              <a:rPr lang="en-US" altLang="zh-CN" sz="1846"/>
              <a:t>(MPR2400)</a:t>
            </a:r>
          </a:p>
        </p:txBody>
      </p:sp>
    </p:spTree>
    <p:extLst>
      <p:ext uri="{BB962C8B-B14F-4D97-AF65-F5344CB8AC3E}">
        <p14:creationId xmlns:p14="http://schemas.microsoft.com/office/powerpoint/2010/main" val="100363026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04CD3-163D-477B-B77E-DF26B3B810CD}"/>
              </a:ext>
            </a:extLst>
          </p:cNvPr>
          <p:cNvSpPr>
            <a:spLocks noGrp="1"/>
          </p:cNvSpPr>
          <p:nvPr>
            <p:ph type="title"/>
          </p:nvPr>
        </p:nvSpPr>
        <p:spPr>
          <a:xfrm>
            <a:off x="250825" y="214313"/>
            <a:ext cx="8693150" cy="1198463"/>
          </a:xfrm>
        </p:spPr>
        <p:txBody>
          <a:bodyPr/>
          <a:lstStyle/>
          <a:p>
            <a:r>
              <a:rPr lang="zh-CN" altLang="en-US" dirty="0"/>
              <a:t>无线传感网</a:t>
            </a:r>
          </a:p>
        </p:txBody>
      </p:sp>
      <p:sp>
        <p:nvSpPr>
          <p:cNvPr id="4" name="灯片编号占位符 3">
            <a:extLst>
              <a:ext uri="{FF2B5EF4-FFF2-40B4-BE49-F238E27FC236}">
                <a16:creationId xmlns:a16="http://schemas.microsoft.com/office/drawing/2014/main" id="{9141DF64-583A-46D6-8BE4-B46A45CCF867}"/>
              </a:ext>
            </a:extLst>
          </p:cNvPr>
          <p:cNvSpPr>
            <a:spLocks noGrp="1"/>
          </p:cNvSpPr>
          <p:nvPr>
            <p:ph type="sldNum" sz="quarter" idx="12"/>
          </p:nvPr>
        </p:nvSpPr>
        <p:spPr/>
        <p:txBody>
          <a:bodyPr/>
          <a:lstStyle/>
          <a:p>
            <a:pPr>
              <a:defRPr/>
            </a:pPr>
            <a:fld id="{2E157580-05F8-4748-8C40-27F854752E20}" type="slidenum">
              <a:rPr lang="zh-CN" altLang="en-US" smtClean="0"/>
              <a:t>68</a:t>
            </a:fld>
            <a:endParaRPr lang="zh-CN" altLang="en-US"/>
          </a:p>
        </p:txBody>
      </p:sp>
      <p:pic>
        <p:nvPicPr>
          <p:cNvPr id="6" name="图片 5">
            <a:extLst>
              <a:ext uri="{FF2B5EF4-FFF2-40B4-BE49-F238E27FC236}">
                <a16:creationId xmlns:a16="http://schemas.microsoft.com/office/drawing/2014/main" id="{FF30527D-9B29-4390-9CFC-6D5118063FAB}"/>
              </a:ext>
            </a:extLst>
          </p:cNvPr>
          <p:cNvPicPr>
            <a:picLocks noChangeAspect="1"/>
          </p:cNvPicPr>
          <p:nvPr/>
        </p:nvPicPr>
        <p:blipFill>
          <a:blip r:embed="rId2"/>
          <a:stretch>
            <a:fillRect/>
          </a:stretch>
        </p:blipFill>
        <p:spPr>
          <a:xfrm>
            <a:off x="1043608" y="1628800"/>
            <a:ext cx="7234120" cy="4536504"/>
          </a:xfrm>
          <a:prstGeom prst="rect">
            <a:avLst/>
          </a:prstGeom>
        </p:spPr>
      </p:pic>
    </p:spTree>
    <p:extLst>
      <p:ext uri="{BB962C8B-B14F-4D97-AF65-F5344CB8AC3E}">
        <p14:creationId xmlns:p14="http://schemas.microsoft.com/office/powerpoint/2010/main" val="415658415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3481F1E0-B91D-42BC-A06F-07BC6B525918}" type="slidenum">
              <a:rPr lang="en-US" altLang="zh-CN" sz="1400" smtClean="0"/>
              <a:t>69</a:t>
            </a:fld>
            <a:endParaRPr lang="en-US" altLang="zh-CN" sz="1400"/>
          </a:p>
        </p:txBody>
      </p:sp>
      <p:grpSp>
        <p:nvGrpSpPr>
          <p:cNvPr id="102404" name="Group 2"/>
          <p:cNvGrpSpPr/>
          <p:nvPr/>
        </p:nvGrpSpPr>
        <p:grpSpPr bwMode="auto">
          <a:xfrm>
            <a:off x="4648200" y="4724400"/>
            <a:ext cx="630238" cy="630238"/>
            <a:chOff x="2928" y="3264"/>
            <a:chExt cx="397" cy="397"/>
          </a:xfrm>
        </p:grpSpPr>
        <p:sp>
          <p:nvSpPr>
            <p:cNvPr id="102449" name="AutoShape 3"/>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50" name="AutoShape 4"/>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aphicFrame>
        <p:nvGraphicFramePr>
          <p:cNvPr id="102405" name="Object 5"/>
          <p:cNvGraphicFramePr>
            <a:graphicFrameLocks noChangeAspect="1"/>
          </p:cNvGraphicFramePr>
          <p:nvPr/>
        </p:nvGraphicFramePr>
        <p:xfrm>
          <a:off x="2362200" y="4419600"/>
          <a:ext cx="1295400" cy="644525"/>
        </p:xfrm>
        <a:graphic>
          <a:graphicData uri="http://schemas.openxmlformats.org/presentationml/2006/ole">
            <mc:AlternateContent xmlns:mc="http://schemas.openxmlformats.org/markup-compatibility/2006">
              <mc:Choice xmlns:v="urn:schemas-microsoft-com:vml" Requires="v">
                <p:oleObj spid="_x0000_s103073" name="Clip" r:id="rId5" imgW="2293620" imgH="1140460" progId="MS_ClipArt_Gallery.5">
                  <p:embed/>
                </p:oleObj>
              </mc:Choice>
              <mc:Fallback>
                <p:oleObj name="Clip" r:id="rId5" imgW="2293620" imgH="1140460" progId="MS_ClipArt_Gallery.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419600"/>
                        <a:ext cx="129540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2406" name="Picture 6" descr="Jet1"/>
          <p:cNvPicPr>
            <a:picLocks noChangeAspect="1" noChangeArrowheads="1"/>
          </p:cNvPicPr>
          <p:nvPr/>
        </p:nvPicPr>
        <p:blipFill>
          <a:blip r:embed="rId7">
            <a:biLevel thresh="50000"/>
            <a:grayscl/>
            <a:extLst>
              <a:ext uri="{28A0092B-C50C-407E-A947-70E740481C1C}">
                <a14:useLocalDpi xmlns:a14="http://schemas.microsoft.com/office/drawing/2010/main" val="0"/>
              </a:ext>
            </a:extLst>
          </a:blip>
          <a:srcRect/>
          <a:stretch>
            <a:fillRect/>
          </a:stretch>
        </p:blipFill>
        <p:spPr bwMode="auto">
          <a:xfrm>
            <a:off x="4343400" y="1371600"/>
            <a:ext cx="1828800" cy="104298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2407" name="AutoShape 7"/>
          <p:cNvSpPr>
            <a:spLocks noChangeArrowheads="1"/>
          </p:cNvSpPr>
          <p:nvPr/>
        </p:nvSpPr>
        <p:spPr bwMode="auto">
          <a:xfrm>
            <a:off x="6324600" y="1295400"/>
            <a:ext cx="1752600" cy="457200"/>
          </a:xfrm>
          <a:prstGeom prst="wedgeRectCallout">
            <a:avLst>
              <a:gd name="adj1" fmla="val -87681"/>
              <a:gd name="adj2" fmla="val 50000"/>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zh-CN" altLang="en-US" sz="2400" b="0" dirty="0">
                <a:solidFill>
                  <a:srgbClr val="000066"/>
                </a:solidFill>
                <a:latin typeface="Arial" panose="020B0604020202020204" pitchFamily="34" charset="0"/>
                <a:ea typeface="宋体" panose="02010600030101010101" pitchFamily="2" charset="-122"/>
              </a:rPr>
              <a:t>基站</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02408" name="AutoShape 8"/>
          <p:cNvSpPr>
            <a:spLocks noChangeArrowheads="1"/>
          </p:cNvSpPr>
          <p:nvPr/>
        </p:nvSpPr>
        <p:spPr bwMode="auto">
          <a:xfrm>
            <a:off x="5181600" y="4191000"/>
            <a:ext cx="1371600" cy="533400"/>
          </a:xfrm>
          <a:prstGeom prst="wedgeRectCallout">
            <a:avLst>
              <a:gd name="adj1" fmla="val -61690"/>
              <a:gd name="adj2" fmla="val 90181"/>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zh-CN" altLang="en-US" sz="2400" b="0" dirty="0">
                <a:solidFill>
                  <a:srgbClr val="000066"/>
                </a:solidFill>
                <a:latin typeface="Arial" panose="020B0604020202020204" pitchFamily="34" charset="0"/>
                <a:ea typeface="宋体" panose="02010600030101010101" pitchFamily="2" charset="-122"/>
              </a:rPr>
              <a:t>天线</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02409" name="AutoShape 9"/>
          <p:cNvSpPr>
            <a:spLocks noChangeArrowheads="1"/>
          </p:cNvSpPr>
          <p:nvPr/>
        </p:nvSpPr>
        <p:spPr bwMode="auto">
          <a:xfrm>
            <a:off x="5562600" y="5486400"/>
            <a:ext cx="1371600" cy="457200"/>
          </a:xfrm>
          <a:prstGeom prst="wedgeRectCallout">
            <a:avLst>
              <a:gd name="adj1" fmla="val -72454"/>
              <a:gd name="adj2" fmla="val -11041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zh-CN" altLang="en-US" sz="2400" b="0" dirty="0">
                <a:solidFill>
                  <a:srgbClr val="000066"/>
                </a:solidFill>
                <a:latin typeface="Arial" panose="020B0604020202020204" pitchFamily="34" charset="0"/>
                <a:ea typeface="宋体" panose="02010600030101010101" pitchFamily="2" charset="-122"/>
              </a:rPr>
              <a:t>传感器</a:t>
            </a:r>
            <a:endParaRPr lang="en-US" altLang="zh-CN" sz="2400" b="0" dirty="0">
              <a:solidFill>
                <a:srgbClr val="000066"/>
              </a:solidFill>
              <a:latin typeface="Arial" panose="020B0604020202020204" pitchFamily="34" charset="0"/>
              <a:ea typeface="宋体" panose="02010600030101010101" pitchFamily="2" charset="-122"/>
            </a:endParaRPr>
          </a:p>
        </p:txBody>
      </p:sp>
      <p:grpSp>
        <p:nvGrpSpPr>
          <p:cNvPr id="102410" name="Group 10"/>
          <p:cNvGrpSpPr/>
          <p:nvPr/>
        </p:nvGrpSpPr>
        <p:grpSpPr bwMode="auto">
          <a:xfrm>
            <a:off x="1600200" y="5257800"/>
            <a:ext cx="630238" cy="658813"/>
            <a:chOff x="2928" y="3264"/>
            <a:chExt cx="397" cy="397"/>
          </a:xfrm>
        </p:grpSpPr>
        <p:sp>
          <p:nvSpPr>
            <p:cNvPr id="102447" name="AutoShape 11"/>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48" name="AutoShape 12"/>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1" name="Group 13"/>
          <p:cNvGrpSpPr/>
          <p:nvPr/>
        </p:nvGrpSpPr>
        <p:grpSpPr bwMode="auto">
          <a:xfrm>
            <a:off x="685800" y="4419600"/>
            <a:ext cx="533400" cy="457200"/>
            <a:chOff x="2928" y="3264"/>
            <a:chExt cx="397" cy="397"/>
          </a:xfrm>
        </p:grpSpPr>
        <p:sp>
          <p:nvSpPr>
            <p:cNvPr id="102445" name="AutoShape 14"/>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46" name="AutoShape 15"/>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2" name="Group 16"/>
          <p:cNvGrpSpPr>
            <a:grpSpLocks noChangeAspect="1"/>
          </p:cNvGrpSpPr>
          <p:nvPr/>
        </p:nvGrpSpPr>
        <p:grpSpPr bwMode="auto">
          <a:xfrm>
            <a:off x="1606550" y="3733800"/>
            <a:ext cx="447675" cy="447675"/>
            <a:chOff x="2928" y="3264"/>
            <a:chExt cx="397" cy="397"/>
          </a:xfrm>
        </p:grpSpPr>
        <p:sp>
          <p:nvSpPr>
            <p:cNvPr id="102443" name="AutoShape 17"/>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44" name="AutoShape 18"/>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3" name="Group 19"/>
          <p:cNvGrpSpPr>
            <a:grpSpLocks noChangeAspect="1"/>
          </p:cNvGrpSpPr>
          <p:nvPr/>
        </p:nvGrpSpPr>
        <p:grpSpPr bwMode="auto">
          <a:xfrm>
            <a:off x="4495800" y="3971925"/>
            <a:ext cx="447675" cy="447675"/>
            <a:chOff x="2928" y="3264"/>
            <a:chExt cx="397" cy="397"/>
          </a:xfrm>
        </p:grpSpPr>
        <p:sp>
          <p:nvSpPr>
            <p:cNvPr id="102441" name="AutoShape 20"/>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42" name="AutoShape 21"/>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4" name="Group 22"/>
          <p:cNvGrpSpPr>
            <a:grpSpLocks noChangeAspect="1"/>
          </p:cNvGrpSpPr>
          <p:nvPr/>
        </p:nvGrpSpPr>
        <p:grpSpPr bwMode="auto">
          <a:xfrm>
            <a:off x="3962400" y="3581400"/>
            <a:ext cx="265113" cy="265113"/>
            <a:chOff x="2928" y="3264"/>
            <a:chExt cx="397" cy="397"/>
          </a:xfrm>
        </p:grpSpPr>
        <p:sp>
          <p:nvSpPr>
            <p:cNvPr id="102439" name="AutoShape 23"/>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40" name="AutoShape 24"/>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5" name="Group 25"/>
          <p:cNvGrpSpPr>
            <a:grpSpLocks noChangeAspect="1"/>
          </p:cNvGrpSpPr>
          <p:nvPr/>
        </p:nvGrpSpPr>
        <p:grpSpPr bwMode="auto">
          <a:xfrm>
            <a:off x="2743200" y="3505200"/>
            <a:ext cx="265113" cy="265113"/>
            <a:chOff x="2928" y="3264"/>
            <a:chExt cx="397" cy="397"/>
          </a:xfrm>
        </p:grpSpPr>
        <p:sp>
          <p:nvSpPr>
            <p:cNvPr id="102437" name="AutoShape 26"/>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38" name="AutoShape 27"/>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6" name="Group 28"/>
          <p:cNvGrpSpPr>
            <a:grpSpLocks noChangeAspect="1"/>
          </p:cNvGrpSpPr>
          <p:nvPr/>
        </p:nvGrpSpPr>
        <p:grpSpPr bwMode="auto">
          <a:xfrm>
            <a:off x="685800" y="3657600"/>
            <a:ext cx="265113" cy="265113"/>
            <a:chOff x="2928" y="3264"/>
            <a:chExt cx="397" cy="397"/>
          </a:xfrm>
        </p:grpSpPr>
        <p:sp>
          <p:nvSpPr>
            <p:cNvPr id="102435" name="AutoShape 29"/>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36" name="AutoShape 30"/>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7" name="Group 31"/>
          <p:cNvGrpSpPr>
            <a:grpSpLocks noChangeAspect="1"/>
          </p:cNvGrpSpPr>
          <p:nvPr/>
        </p:nvGrpSpPr>
        <p:grpSpPr bwMode="auto">
          <a:xfrm>
            <a:off x="5983288" y="3544888"/>
            <a:ext cx="265112" cy="265112"/>
            <a:chOff x="2928" y="3264"/>
            <a:chExt cx="397" cy="397"/>
          </a:xfrm>
        </p:grpSpPr>
        <p:sp>
          <p:nvSpPr>
            <p:cNvPr id="102433" name="AutoShape 32"/>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34" name="AutoShape 33"/>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8" name="Group 34"/>
          <p:cNvGrpSpPr>
            <a:grpSpLocks noChangeAspect="1"/>
          </p:cNvGrpSpPr>
          <p:nvPr/>
        </p:nvGrpSpPr>
        <p:grpSpPr bwMode="auto">
          <a:xfrm>
            <a:off x="7431088" y="3773488"/>
            <a:ext cx="265112" cy="265112"/>
            <a:chOff x="2928" y="3264"/>
            <a:chExt cx="397" cy="397"/>
          </a:xfrm>
        </p:grpSpPr>
        <p:sp>
          <p:nvSpPr>
            <p:cNvPr id="102431" name="AutoShape 35"/>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32" name="AutoShape 36"/>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19" name="Group 37"/>
          <p:cNvGrpSpPr>
            <a:grpSpLocks noChangeAspect="1"/>
          </p:cNvGrpSpPr>
          <p:nvPr/>
        </p:nvGrpSpPr>
        <p:grpSpPr bwMode="auto">
          <a:xfrm>
            <a:off x="6705600" y="4429125"/>
            <a:ext cx="447675" cy="447675"/>
            <a:chOff x="2928" y="3264"/>
            <a:chExt cx="397" cy="397"/>
          </a:xfrm>
        </p:grpSpPr>
        <p:sp>
          <p:nvSpPr>
            <p:cNvPr id="102429" name="AutoShape 38"/>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30" name="AutoShape 39"/>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grpSp>
        <p:nvGrpSpPr>
          <p:cNvPr id="102420" name="Group 40"/>
          <p:cNvGrpSpPr/>
          <p:nvPr/>
        </p:nvGrpSpPr>
        <p:grpSpPr bwMode="auto">
          <a:xfrm>
            <a:off x="7370763" y="5008563"/>
            <a:ext cx="630237" cy="630237"/>
            <a:chOff x="2928" y="3264"/>
            <a:chExt cx="397" cy="397"/>
          </a:xfrm>
        </p:grpSpPr>
        <p:sp>
          <p:nvSpPr>
            <p:cNvPr id="102427" name="AutoShape 41"/>
            <p:cNvSpPr>
              <a:spLocks noChangeAspect="1" noChangeArrowheads="1"/>
            </p:cNvSpPr>
            <p:nvPr/>
          </p:nvSpPr>
          <p:spPr bwMode="auto">
            <a:xfrm>
              <a:off x="2928" y="3485"/>
              <a:ext cx="397" cy="176"/>
            </a:xfrm>
            <a:prstGeom prst="can">
              <a:avLst>
                <a:gd name="adj" fmla="val 25000"/>
              </a:avLst>
            </a:pr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28" name="AutoShape 42"/>
            <p:cNvSpPr>
              <a:spLocks noChangeAspect="1" noChangeArrowheads="1"/>
            </p:cNvSpPr>
            <p:nvPr/>
          </p:nvSpPr>
          <p:spPr bwMode="auto">
            <a:xfrm>
              <a:off x="3060" y="3264"/>
              <a:ext cx="133" cy="265"/>
            </a:xfrm>
            <a:prstGeom prst="flowChartExtra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grpSp>
      <p:sp>
        <p:nvSpPr>
          <p:cNvPr id="102421" name="AutoShape 43"/>
          <p:cNvSpPr>
            <a:spLocks noChangeArrowheads="1"/>
          </p:cNvSpPr>
          <p:nvPr/>
        </p:nvSpPr>
        <p:spPr bwMode="auto">
          <a:xfrm>
            <a:off x="3200400" y="5334000"/>
            <a:ext cx="1219200" cy="457200"/>
          </a:xfrm>
          <a:prstGeom prst="wedgeRectCallout">
            <a:avLst>
              <a:gd name="adj1" fmla="val -45181"/>
              <a:gd name="adj2" fmla="val -132292"/>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zh-CN" altLang="en-US" sz="2400" b="0" dirty="0">
                <a:solidFill>
                  <a:srgbClr val="000066"/>
                </a:solidFill>
                <a:latin typeface="Arial" panose="020B0604020202020204" pitchFamily="34" charset="0"/>
                <a:ea typeface="宋体" panose="02010600030101010101" pitchFamily="2" charset="-122"/>
              </a:rPr>
              <a:t>目标</a:t>
            </a:r>
            <a:endParaRPr lang="en-US" altLang="zh-CN" sz="2400" b="0" dirty="0">
              <a:solidFill>
                <a:srgbClr val="000066"/>
              </a:solidFill>
              <a:latin typeface="Arial" panose="020B0604020202020204" pitchFamily="34" charset="0"/>
              <a:ea typeface="宋体" panose="02010600030101010101" pitchFamily="2" charset="-122"/>
            </a:endParaRPr>
          </a:p>
        </p:txBody>
      </p:sp>
      <p:sp>
        <p:nvSpPr>
          <p:cNvPr id="102422" name="AutoShape 44"/>
          <p:cNvSpPr>
            <a:spLocks noChangeArrowheads="1"/>
          </p:cNvSpPr>
          <p:nvPr/>
        </p:nvSpPr>
        <p:spPr bwMode="auto">
          <a:xfrm>
            <a:off x="1219200" y="4800600"/>
            <a:ext cx="457200" cy="609600"/>
          </a:xfrm>
          <a:prstGeom prst="lightningBolt">
            <a:avLst/>
          </a:prstGeom>
          <a:solidFill>
            <a:srgbClr val="595959"/>
          </a:solidFill>
          <a:ln w="9525">
            <a:solidFill>
              <a:schemeClr val="tx1"/>
            </a:solidFill>
            <a:miter lim="800000"/>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23" name="AutoShape 45"/>
          <p:cNvSpPr>
            <a:spLocks noChangeArrowheads="1"/>
          </p:cNvSpPr>
          <p:nvPr/>
        </p:nvSpPr>
        <p:spPr bwMode="auto">
          <a:xfrm rot="-4993546">
            <a:off x="1066800" y="3810000"/>
            <a:ext cx="457200" cy="609600"/>
          </a:xfrm>
          <a:prstGeom prst="lightningBolt">
            <a:avLst/>
          </a:prstGeom>
          <a:solidFill>
            <a:srgbClr val="595959"/>
          </a:solidFill>
          <a:ln w="9525">
            <a:solidFill>
              <a:schemeClr val="tx1"/>
            </a:solidFill>
            <a:miter lim="800000"/>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24" name="AutoShape 46"/>
          <p:cNvSpPr>
            <a:spLocks noChangeArrowheads="1"/>
          </p:cNvSpPr>
          <p:nvPr/>
        </p:nvSpPr>
        <p:spPr bwMode="auto">
          <a:xfrm rot="-4993546">
            <a:off x="2651125" y="1778001"/>
            <a:ext cx="1362075" cy="1600200"/>
          </a:xfrm>
          <a:prstGeom prst="lightningBolt">
            <a:avLst/>
          </a:prstGeom>
          <a:solidFill>
            <a:srgbClr val="595959"/>
          </a:solidFill>
          <a:ln w="9525">
            <a:solidFill>
              <a:schemeClr val="tx1"/>
            </a:solidFill>
            <a:miter lim="800000"/>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25" name="AutoShape 47"/>
          <p:cNvSpPr>
            <a:spLocks noChangeArrowheads="1"/>
          </p:cNvSpPr>
          <p:nvPr/>
        </p:nvSpPr>
        <p:spPr bwMode="auto">
          <a:xfrm rot="16606454" flipV="1">
            <a:off x="5915025" y="2109788"/>
            <a:ext cx="1163637" cy="1697038"/>
          </a:xfrm>
          <a:prstGeom prst="lightningBolt">
            <a:avLst/>
          </a:prstGeom>
          <a:solidFill>
            <a:srgbClr val="595959"/>
          </a:solidFill>
          <a:ln w="9525">
            <a:solidFill>
              <a:schemeClr val="tx1"/>
            </a:solidFill>
            <a:miter lim="800000"/>
          </a:ln>
        </p:spPr>
        <p:txBody>
          <a:bodyPr wrap="none" anchor="ct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02426" name="Rectangle 48"/>
          <p:cNvSpPr>
            <a:spLocks noGrp="1" noChangeArrowheads="1"/>
          </p:cNvSpPr>
          <p:nvPr>
            <p:ph type="title"/>
          </p:nvPr>
        </p:nvSpPr>
        <p:spPr>
          <a:xfrm>
            <a:off x="536575" y="214630"/>
            <a:ext cx="8407400" cy="916940"/>
          </a:xfrm>
        </p:spPr>
        <p:txBody>
          <a:bodyPr/>
          <a:lstStyle/>
          <a:p>
            <a:pPr eaLnBrk="1" hangingPunct="1"/>
            <a:r>
              <a:rPr lang="zh-CN" altLang="en-US" sz="3200" dirty="0">
                <a:ea typeface="宋体" panose="02010600030101010101" pitchFamily="2" charset="-122"/>
              </a:rPr>
              <a:t>广义的无线传感器网络</a:t>
            </a:r>
            <a:endParaRPr lang="en-US" altLang="zh-CN" dirty="0">
              <a:ea typeface="宋体" panose="02010600030101010101" pitchFamily="2" charset="-122"/>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7</a:t>
            </a:fld>
            <a:endParaRPr lang="zh-CN" altLang="en-US"/>
          </a:p>
        </p:txBody>
      </p:sp>
      <p:pic>
        <p:nvPicPr>
          <p:cNvPr id="6" name="图片 5">
            <a:extLst>
              <a:ext uri="{FF2B5EF4-FFF2-40B4-BE49-F238E27FC236}">
                <a16:creationId xmlns:a16="http://schemas.microsoft.com/office/drawing/2014/main" id="{1360E8F7-D7B5-452F-AD50-50E32E1BB2F7}"/>
              </a:ext>
            </a:extLst>
          </p:cNvPr>
          <p:cNvPicPr>
            <a:picLocks noChangeAspect="1"/>
          </p:cNvPicPr>
          <p:nvPr/>
        </p:nvPicPr>
        <p:blipFill>
          <a:blip r:embed="rId3"/>
          <a:stretch>
            <a:fillRect/>
          </a:stretch>
        </p:blipFill>
        <p:spPr>
          <a:xfrm>
            <a:off x="-36512" y="764704"/>
            <a:ext cx="9217024" cy="5184576"/>
          </a:xfrm>
          <a:prstGeom prst="rect">
            <a:avLst/>
          </a:prstGeom>
        </p:spPr>
      </p:pic>
    </p:spTree>
    <p:extLst>
      <p:ext uri="{BB962C8B-B14F-4D97-AF65-F5344CB8AC3E}">
        <p14:creationId xmlns:p14="http://schemas.microsoft.com/office/powerpoint/2010/main" val="29101989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4195" y="214630"/>
            <a:ext cx="8399780" cy="969010"/>
          </a:xfrm>
        </p:spPr>
        <p:txBody>
          <a:bodyPr/>
          <a:lstStyle/>
          <a:p>
            <a:r>
              <a:rPr lang="zh-CN" altLang="en-US" sz="3200" dirty="0">
                <a:ea typeface="宋体" panose="02010600030101010101" pitchFamily="2" charset="-122"/>
                <a:sym typeface="+mn-ea"/>
              </a:rPr>
              <a:t>典型无线传感器网络</a:t>
            </a:r>
          </a:p>
        </p:txBody>
      </p:sp>
      <p:sp>
        <p:nvSpPr>
          <p:cNvPr id="3" name="灯片编号占位符 2"/>
          <p:cNvSpPr>
            <a:spLocks noGrp="1"/>
          </p:cNvSpPr>
          <p:nvPr>
            <p:ph type="sldNum" sz="quarter" idx="12"/>
          </p:nvPr>
        </p:nvSpPr>
        <p:spPr/>
        <p:txBody>
          <a:bodyPr/>
          <a:lstStyle/>
          <a:p>
            <a:pPr>
              <a:defRPr/>
            </a:pPr>
            <a:fld id="{CAFF3379-2795-4527-8FF1-69F1D50DB693}" type="slidenum">
              <a:rPr lang="zh-CN" altLang="en-US"/>
              <a:t>70</a:t>
            </a:fld>
            <a:endParaRPr lang="zh-CN" altLang="en-US"/>
          </a:p>
        </p:txBody>
      </p:sp>
      <p:pic>
        <p:nvPicPr>
          <p:cNvPr id="14341" name="图片 14340"/>
          <p:cNvPicPr>
            <a:picLocks noChangeAspect="1"/>
          </p:cNvPicPr>
          <p:nvPr/>
        </p:nvPicPr>
        <p:blipFill>
          <a:blip r:embed="rId2"/>
          <a:stretch>
            <a:fillRect/>
          </a:stretch>
        </p:blipFill>
        <p:spPr>
          <a:xfrm>
            <a:off x="899160" y="2415540"/>
            <a:ext cx="7632700" cy="3843338"/>
          </a:xfrm>
          <a:prstGeom prst="rect">
            <a:avLst/>
          </a:prstGeom>
          <a:noFill/>
          <a:ln w="9525">
            <a:noFill/>
          </a:ln>
        </p:spPr>
      </p:pic>
      <p:sp>
        <p:nvSpPr>
          <p:cNvPr id="5" name="文本框 4"/>
          <p:cNvSpPr txBox="1"/>
          <p:nvPr/>
        </p:nvSpPr>
        <p:spPr>
          <a:xfrm>
            <a:off x="501015" y="1202690"/>
            <a:ext cx="8071485" cy="1956435"/>
          </a:xfrm>
          <a:prstGeom prst="rect">
            <a:avLst/>
          </a:prstGeom>
          <a:noFill/>
        </p:spPr>
        <p:txBody>
          <a:bodyPr wrap="square" rtlCol="0" anchor="t">
            <a:spAutoFit/>
          </a:bodyPr>
          <a:lstStyle/>
          <a:p>
            <a:pPr marL="342900" indent="-342900" algn="l">
              <a:spcBef>
                <a:spcPct val="20000"/>
              </a:spcBef>
              <a:buClr>
                <a:schemeClr val="folHlink"/>
              </a:buClr>
              <a:buSzPct val="60000"/>
              <a:buFont typeface="Wingdings" panose="05000000000000000000" pitchFamily="2" charset="2"/>
              <a:buChar char="n"/>
            </a:pPr>
            <a:r>
              <a:rPr lang="en-US" altLang="zh-CN" sz="2400">
                <a:latin typeface="+mn-lt"/>
                <a:ea typeface="+mn-ea"/>
                <a:cs typeface="楷体_GB2312"/>
                <a:sym typeface="+mn-ea"/>
              </a:rPr>
              <a:t>ZigBee</a:t>
            </a:r>
            <a:endParaRPr lang="en-US" altLang="zh-CN" sz="2400"/>
          </a:p>
          <a:p>
            <a:pPr marL="742950" lvl="1" indent="-285750" algn="l">
              <a:spcBef>
                <a:spcPct val="20000"/>
              </a:spcBef>
              <a:buClr>
                <a:schemeClr val="hlink"/>
              </a:buClr>
              <a:buSzPct val="55000"/>
              <a:buFont typeface="Wingdings" panose="05000000000000000000" pitchFamily="2" charset="2"/>
              <a:buChar char="n"/>
            </a:pPr>
            <a:r>
              <a:rPr lang="zh-CN" altLang="en-US" sz="2000">
                <a:latin typeface="+mn-lt"/>
                <a:ea typeface="+mn-ea"/>
                <a:cs typeface="楷体_GB2312"/>
                <a:sym typeface="+mn-ea"/>
              </a:rPr>
              <a:t>短距离低速率通信，用于低功耗、低速率、电池寿命有限的设备</a:t>
            </a:r>
            <a:endParaRPr lang="en-US" altLang="zh-CN" sz="2000"/>
          </a:p>
          <a:p>
            <a:pPr marL="742950" lvl="1" indent="-285750" algn="l">
              <a:spcBef>
                <a:spcPct val="20000"/>
              </a:spcBef>
              <a:buClr>
                <a:schemeClr val="hlink"/>
              </a:buClr>
              <a:buSzPct val="55000"/>
              <a:buFont typeface="Wingdings" panose="05000000000000000000" pitchFamily="2" charset="2"/>
              <a:buChar char="n"/>
            </a:pPr>
            <a:r>
              <a:rPr lang="zh-CN" altLang="en-US" sz="2000">
                <a:latin typeface="+mn-lt"/>
                <a:ea typeface="+mn-ea"/>
                <a:cs typeface="楷体_GB2312"/>
                <a:sym typeface="+mn-ea"/>
              </a:rPr>
              <a:t>处理数以千计的传感器的协调通信</a:t>
            </a:r>
          </a:p>
          <a:p>
            <a:pPr marL="285750" lvl="0" indent="-285750" algn="l">
              <a:spcBef>
                <a:spcPct val="20000"/>
              </a:spcBef>
              <a:buClr>
                <a:schemeClr val="hlink"/>
              </a:buClr>
              <a:buSzPct val="55000"/>
              <a:buFont typeface="Wingdings" panose="05000000000000000000" pitchFamily="2" charset="2"/>
              <a:buChar char="n"/>
            </a:pPr>
            <a:r>
              <a:rPr lang="en-US" altLang="zh-CN" sz="2400">
                <a:latin typeface="+mn-lt"/>
                <a:ea typeface="+mn-ea"/>
                <a:cs typeface="楷体_GB2312"/>
              </a:rPr>
              <a:t>宽带Mesh</a:t>
            </a:r>
            <a:endParaRPr lang="en-US" altLang="zh-CN"/>
          </a:p>
          <a:p>
            <a:pPr marL="0" lvl="0" indent="0" algn="l">
              <a:spcBef>
                <a:spcPct val="20000"/>
              </a:spcBef>
              <a:buClr>
                <a:schemeClr val="hlink"/>
              </a:buClr>
              <a:buSzPct val="55000"/>
              <a:buFont typeface="Wingdings" panose="05000000000000000000" pitchFamily="2" charset="2"/>
              <a:buNone/>
            </a:pPr>
            <a:endParaRPr lang="en-US" altLang="zh-CN"/>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24577"/>
          <p:cNvGrpSpPr/>
          <p:nvPr/>
        </p:nvGrpSpPr>
        <p:grpSpPr>
          <a:xfrm>
            <a:off x="656590" y="1773555"/>
            <a:ext cx="7780655" cy="4846955"/>
            <a:chOff x="0" y="1761"/>
            <a:chExt cx="4176" cy="2559"/>
          </a:xfrm>
        </p:grpSpPr>
        <p:pic>
          <p:nvPicPr>
            <p:cNvPr id="24579" name="图片 24578"/>
            <p:cNvPicPr>
              <a:picLocks noChangeAspect="1"/>
            </p:cNvPicPr>
            <p:nvPr/>
          </p:nvPicPr>
          <p:blipFill>
            <a:blip r:embed="rId2"/>
            <a:stretch>
              <a:fillRect/>
            </a:stretch>
          </p:blipFill>
          <p:spPr>
            <a:xfrm>
              <a:off x="0" y="1761"/>
              <a:ext cx="4176" cy="2559"/>
            </a:xfrm>
            <a:prstGeom prst="rect">
              <a:avLst/>
            </a:prstGeom>
            <a:noFill/>
            <a:ln w="9525">
              <a:noFill/>
            </a:ln>
          </p:spPr>
        </p:pic>
        <p:pic>
          <p:nvPicPr>
            <p:cNvPr id="24580" name="图片 24579"/>
            <p:cNvPicPr>
              <a:picLocks noChangeAspect="1"/>
            </p:cNvPicPr>
            <p:nvPr/>
          </p:nvPicPr>
          <p:blipFill>
            <a:blip r:embed="rId3"/>
            <a:stretch>
              <a:fillRect/>
            </a:stretch>
          </p:blipFill>
          <p:spPr>
            <a:xfrm>
              <a:off x="0" y="3600"/>
              <a:ext cx="720" cy="720"/>
            </a:xfrm>
            <a:prstGeom prst="rect">
              <a:avLst/>
            </a:prstGeom>
            <a:noFill/>
            <a:ln w="9525">
              <a:noFill/>
            </a:ln>
          </p:spPr>
        </p:pic>
      </p:grpSp>
      <p:sp>
        <p:nvSpPr>
          <p:cNvPr id="24581" name="标题 24580"/>
          <p:cNvSpPr>
            <a:spLocks noGrp="1"/>
          </p:cNvSpPr>
          <p:nvPr>
            <p:ph type="title"/>
          </p:nvPr>
        </p:nvSpPr>
        <p:spPr>
          <a:xfrm>
            <a:off x="539750" y="333375"/>
            <a:ext cx="8336280" cy="685800"/>
          </a:xfrm>
        </p:spPr>
        <p:txBody>
          <a:bodyPr/>
          <a:lstStyle/>
          <a:p>
            <a:r>
              <a:rPr lang="zh-CN" altLang="en-US" sz="2800" dirty="0">
                <a:ea typeface="宋体" panose="02010600030101010101" pitchFamily="2" charset="-122"/>
                <a:sym typeface="+mn-ea"/>
              </a:rPr>
              <a:t>无线传感器网络实例</a:t>
            </a:r>
            <a:r>
              <a:rPr lang="en-US" altLang="zh-CN" sz="2800" dirty="0">
                <a:ea typeface="宋体" panose="02010600030101010101" pitchFamily="2" charset="-122"/>
                <a:sym typeface="+mn-ea"/>
              </a:rPr>
              <a:t>:</a:t>
            </a:r>
            <a:r>
              <a:rPr lang="zh-CN" altLang="en-US" sz="2800" dirty="0">
                <a:ea typeface="宋体" panose="02010600030101010101" pitchFamily="2" charset="-122"/>
                <a:sym typeface="+mn-ea"/>
              </a:rPr>
              <a:t>空调监测无线自组网</a:t>
            </a:r>
            <a:r>
              <a:rPr lang="zh-CN" altLang="en-US" sz="2800" dirty="0">
                <a:ea typeface="楷体_GB2312" pitchFamily="49" charset="-122"/>
              </a:rPr>
              <a:t>系统组成</a:t>
            </a:r>
          </a:p>
        </p:txBody>
      </p:sp>
      <p:sp>
        <p:nvSpPr>
          <p:cNvPr id="24582" name="文本占位符 24581"/>
          <p:cNvSpPr>
            <a:spLocks noGrp="1"/>
          </p:cNvSpPr>
          <p:nvPr>
            <p:ph type="body" idx="1"/>
          </p:nvPr>
        </p:nvSpPr>
        <p:spPr>
          <a:xfrm>
            <a:off x="593090" y="1019810"/>
            <a:ext cx="8300085" cy="2825750"/>
          </a:xfrm>
        </p:spPr>
        <p:txBody>
          <a:bodyPr/>
          <a:lstStyle/>
          <a:p>
            <a:pPr marL="0" indent="0">
              <a:buNone/>
            </a:pPr>
            <a:r>
              <a:rPr lang="zh-CN" altLang="en-US" sz="2100" dirty="0"/>
              <a:t>软件： 中央管理软件</a:t>
            </a:r>
          </a:p>
          <a:p>
            <a:pPr>
              <a:buNone/>
            </a:pPr>
            <a:r>
              <a:rPr lang="zh-CN" altLang="en-US" sz="2100" dirty="0"/>
              <a:t>硬件： 无线中心节点      路由中继节点        空调监控终端</a:t>
            </a:r>
          </a:p>
        </p:txBody>
      </p:sp>
      <p:pic>
        <p:nvPicPr>
          <p:cNvPr id="24583" name="图片 24582"/>
          <p:cNvPicPr>
            <a:picLocks noChangeAspect="1"/>
          </p:cNvPicPr>
          <p:nvPr/>
        </p:nvPicPr>
        <p:blipFill>
          <a:blip r:embed="rId4"/>
          <a:stretch>
            <a:fillRect/>
          </a:stretch>
        </p:blipFill>
        <p:spPr>
          <a:xfrm>
            <a:off x="441325" y="4772025"/>
            <a:ext cx="1257300" cy="1268413"/>
          </a:xfrm>
          <a:prstGeom prst="rect">
            <a:avLst/>
          </a:prstGeom>
          <a:noFill/>
          <a:ln w="9525">
            <a:noFill/>
          </a:ln>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占位符 15362"/>
          <p:cNvSpPr>
            <a:spLocks noGrp="1"/>
          </p:cNvSpPr>
          <p:nvPr>
            <p:ph type="body" idx="1"/>
          </p:nvPr>
        </p:nvSpPr>
        <p:spPr/>
        <p:txBody>
          <a:bodyPr/>
          <a:lstStyle/>
          <a:p>
            <a:pPr>
              <a:buNone/>
            </a:pPr>
            <a:endParaRPr lang="zh-CN" altLang="en-US" sz="1700" dirty="0">
              <a:solidFill>
                <a:srgbClr val="0000FF"/>
              </a:solidFill>
            </a:endParaRPr>
          </a:p>
          <a:p>
            <a:pPr>
              <a:buNone/>
            </a:pPr>
            <a:endParaRPr lang="zh-CN" altLang="en-US" sz="1900" dirty="0">
              <a:latin typeface="宋体" panose="02010600030101010101" pitchFamily="2" charset="-122"/>
            </a:endParaRPr>
          </a:p>
          <a:p>
            <a:pPr>
              <a:buFont typeface="Wingdings" panose="05000000000000000000" pitchFamily="2" charset="2"/>
              <a:buChar char="Ø"/>
            </a:pPr>
            <a:endParaRPr lang="zh-CN" altLang="en-US" sz="1700" dirty="0">
              <a:latin typeface="黑体" panose="02010609060101010101" pitchFamily="2" charset="-122"/>
            </a:endParaRPr>
          </a:p>
        </p:txBody>
      </p:sp>
      <p:pic>
        <p:nvPicPr>
          <p:cNvPr id="15366" name="图片 15365" descr="路由节点、楼层节点等"/>
          <p:cNvPicPr>
            <a:picLocks noChangeAspect="1"/>
          </p:cNvPicPr>
          <p:nvPr/>
        </p:nvPicPr>
        <p:blipFill>
          <a:blip r:embed="rId2"/>
          <a:stretch>
            <a:fillRect/>
          </a:stretch>
        </p:blipFill>
        <p:spPr>
          <a:xfrm>
            <a:off x="5370830" y="2437765"/>
            <a:ext cx="3757930" cy="2818765"/>
          </a:xfrm>
          <a:prstGeom prst="rect">
            <a:avLst/>
          </a:prstGeom>
          <a:noFill/>
          <a:ln w="9525">
            <a:noFill/>
          </a:ln>
        </p:spPr>
      </p:pic>
      <p:sp>
        <p:nvSpPr>
          <p:cNvPr id="15367" name="文本框 15366"/>
          <p:cNvSpPr txBox="1"/>
          <p:nvPr/>
        </p:nvSpPr>
        <p:spPr>
          <a:xfrm>
            <a:off x="1476375" y="5445125"/>
            <a:ext cx="1882775" cy="334963"/>
          </a:xfrm>
          <a:prstGeom prst="rect">
            <a:avLst/>
          </a:prstGeom>
          <a:noFill/>
          <a:ln w="9525">
            <a:noFill/>
          </a:ln>
        </p:spPr>
        <p:txBody>
          <a:bodyPr>
            <a:spAutoFit/>
          </a:bodyPr>
          <a:lstStyle/>
          <a:p>
            <a:pPr lvl="0"/>
            <a:r>
              <a:rPr lang="zh-CN" altLang="en-US" sz="1600" dirty="0">
                <a:latin typeface="Arial" panose="020B0604020202020204" pitchFamily="34" charset="0"/>
                <a:ea typeface="宋体" panose="02010600030101010101" pitchFamily="2" charset="-122"/>
              </a:rPr>
              <a:t>空调管理软件界面</a:t>
            </a:r>
          </a:p>
        </p:txBody>
      </p:sp>
      <p:sp>
        <p:nvSpPr>
          <p:cNvPr id="15368" name="文本框 15367"/>
          <p:cNvSpPr txBox="1"/>
          <p:nvPr/>
        </p:nvSpPr>
        <p:spPr>
          <a:xfrm>
            <a:off x="6659563" y="5445125"/>
            <a:ext cx="1368425" cy="334963"/>
          </a:xfrm>
          <a:prstGeom prst="rect">
            <a:avLst/>
          </a:prstGeom>
          <a:noFill/>
          <a:ln w="9525">
            <a:noFill/>
          </a:ln>
        </p:spPr>
        <p:txBody>
          <a:bodyPr>
            <a:spAutoFit/>
          </a:bodyPr>
          <a:lstStyle/>
          <a:p>
            <a:pPr lvl="0"/>
            <a:r>
              <a:rPr lang="zh-CN" altLang="en-US" sz="1600" dirty="0">
                <a:latin typeface="Arial" panose="020B0604020202020204" pitchFamily="34" charset="0"/>
                <a:ea typeface="宋体" panose="02010600030101010101" pitchFamily="2" charset="-122"/>
              </a:rPr>
              <a:t>路由节点</a:t>
            </a:r>
            <a:endParaRPr lang="zh-CN" altLang="en-US" dirty="0">
              <a:latin typeface="Arial" panose="020B0604020202020204" pitchFamily="34" charset="0"/>
              <a:ea typeface="宋体" panose="02010600030101010101" pitchFamily="2" charset="-122"/>
            </a:endParaRPr>
          </a:p>
        </p:txBody>
      </p:sp>
      <p:pic>
        <p:nvPicPr>
          <p:cNvPr id="15372" name="图片 15371"/>
          <p:cNvPicPr>
            <a:picLocks noChangeAspect="1"/>
          </p:cNvPicPr>
          <p:nvPr/>
        </p:nvPicPr>
        <p:blipFill>
          <a:blip r:embed="rId3"/>
          <a:stretch>
            <a:fillRect/>
          </a:stretch>
        </p:blipFill>
        <p:spPr>
          <a:xfrm>
            <a:off x="13970" y="1365250"/>
            <a:ext cx="5356860" cy="3891280"/>
          </a:xfrm>
          <a:prstGeom prst="rect">
            <a:avLst/>
          </a:prstGeom>
          <a:noFill/>
          <a:ln w="9525">
            <a:noFill/>
          </a:ln>
        </p:spPr>
      </p:pic>
      <p:sp>
        <p:nvSpPr>
          <p:cNvPr id="24581" name="标题 24580"/>
          <p:cNvSpPr>
            <a:spLocks noGrp="1"/>
          </p:cNvSpPr>
          <p:nvPr>
            <p:ph type="title"/>
          </p:nvPr>
        </p:nvSpPr>
        <p:spPr>
          <a:xfrm>
            <a:off x="539750" y="333375"/>
            <a:ext cx="8336280" cy="685800"/>
          </a:xfrm>
        </p:spPr>
        <p:txBody>
          <a:bodyPr/>
          <a:lstStyle/>
          <a:p>
            <a:r>
              <a:rPr lang="zh-CN" altLang="en-US" sz="2800" dirty="0">
                <a:ea typeface="宋体" panose="02010600030101010101" pitchFamily="2" charset="-122"/>
                <a:sym typeface="+mn-ea"/>
              </a:rPr>
              <a:t>无线传感器网络实例</a:t>
            </a:r>
            <a:r>
              <a:rPr lang="en-US" altLang="zh-CN" sz="2800" dirty="0">
                <a:ea typeface="宋体" panose="02010600030101010101" pitchFamily="2" charset="-122"/>
                <a:sym typeface="+mn-ea"/>
              </a:rPr>
              <a:t>:</a:t>
            </a:r>
            <a:r>
              <a:rPr lang="zh-CN" altLang="en-US" sz="2800" dirty="0">
                <a:ea typeface="宋体" panose="02010600030101010101" pitchFamily="2" charset="-122"/>
                <a:sym typeface="+mn-ea"/>
              </a:rPr>
              <a:t>空调监测无线自组网</a:t>
            </a:r>
            <a:endParaRPr lang="zh-CN" altLang="en-US" sz="2800" dirty="0">
              <a:ea typeface="楷体_GB2312" pitchFamily="49" charset="-122"/>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6625"/>
          <p:cNvSpPr>
            <a:spLocks noGrp="1"/>
          </p:cNvSpPr>
          <p:nvPr>
            <p:ph type="title"/>
          </p:nvPr>
        </p:nvSpPr>
        <p:spPr>
          <a:xfrm>
            <a:off x="250825" y="1260475"/>
            <a:ext cx="8693150" cy="631190"/>
          </a:xfrm>
        </p:spPr>
        <p:txBody>
          <a:bodyPr/>
          <a:lstStyle/>
          <a:p>
            <a:r>
              <a:rPr lang="zh-CN" altLang="en-US" sz="2400" dirty="0"/>
              <a:t>性能参数</a:t>
            </a:r>
          </a:p>
        </p:txBody>
      </p:sp>
      <p:sp>
        <p:nvSpPr>
          <p:cNvPr id="26627" name="文本占位符 26626"/>
          <p:cNvSpPr>
            <a:spLocks noGrp="1"/>
          </p:cNvSpPr>
          <p:nvPr>
            <p:ph type="body" idx="1"/>
          </p:nvPr>
        </p:nvSpPr>
        <p:spPr/>
        <p:txBody>
          <a:bodyPr/>
          <a:lstStyle/>
          <a:p>
            <a:r>
              <a:rPr lang="zh-CN" altLang="en-US" dirty="0"/>
              <a:t>单网终端容量：</a:t>
            </a:r>
            <a:r>
              <a:rPr lang="en-US" altLang="zh-CN"/>
              <a:t>1500</a:t>
            </a:r>
            <a:r>
              <a:rPr lang="zh-CN" altLang="en-US" dirty="0"/>
              <a:t>个</a:t>
            </a:r>
          </a:p>
          <a:p>
            <a:r>
              <a:rPr lang="zh-CN" altLang="en-US" dirty="0"/>
              <a:t>终端功耗： 平均工作电流</a:t>
            </a:r>
            <a:r>
              <a:rPr lang="en-US" altLang="zh-CN"/>
              <a:t>&lt;0.8mA</a:t>
            </a:r>
          </a:p>
          <a:p>
            <a:r>
              <a:rPr lang="zh-CN" altLang="en-US" dirty="0"/>
              <a:t>电源方式：</a:t>
            </a:r>
            <a:r>
              <a:rPr lang="en-US" altLang="zh-CN"/>
              <a:t>5#</a:t>
            </a:r>
            <a:r>
              <a:rPr lang="zh-CN" altLang="en-US" dirty="0"/>
              <a:t>干电池 </a:t>
            </a:r>
            <a:r>
              <a:rPr lang="en-US" altLang="zh-CN"/>
              <a:t>   DC5V  </a:t>
            </a:r>
            <a:r>
              <a:rPr lang="zh-CN" altLang="en-US" dirty="0"/>
              <a:t>自动切换</a:t>
            </a:r>
          </a:p>
          <a:p>
            <a:r>
              <a:rPr lang="zh-CN" altLang="en-US" dirty="0"/>
              <a:t>无线距离：</a:t>
            </a:r>
            <a:r>
              <a:rPr lang="en-US" altLang="zh-CN"/>
              <a:t>2km</a:t>
            </a:r>
          </a:p>
          <a:p>
            <a:r>
              <a:rPr lang="zh-CN" altLang="en-US" dirty="0"/>
              <a:t>信息反馈延迟： </a:t>
            </a:r>
            <a:r>
              <a:rPr lang="en-US" altLang="zh-CN"/>
              <a:t>&lt; 8s</a:t>
            </a:r>
          </a:p>
          <a:p>
            <a:r>
              <a:rPr lang="zh-CN" altLang="en-US" dirty="0"/>
              <a:t>网络状况监测：故障发现与显示  </a:t>
            </a:r>
            <a:r>
              <a:rPr lang="en-US" altLang="zh-CN"/>
              <a:t>&lt;2</a:t>
            </a:r>
            <a:r>
              <a:rPr lang="zh-CN" altLang="en-US" dirty="0"/>
              <a:t>分钟</a:t>
            </a:r>
          </a:p>
          <a:p>
            <a:endParaRPr lang="en-US" altLang="zh-CN"/>
          </a:p>
        </p:txBody>
      </p:sp>
      <p:sp>
        <p:nvSpPr>
          <p:cNvPr id="24581" name="标题 24580"/>
          <p:cNvSpPr>
            <a:spLocks noGrp="1"/>
          </p:cNvSpPr>
          <p:nvPr/>
        </p:nvSpPr>
        <p:spPr>
          <a:xfrm>
            <a:off x="539750" y="476885"/>
            <a:ext cx="8336280" cy="68580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楷体_GB2312"/>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r>
              <a:rPr lang="zh-CN" altLang="en-US" sz="2800" dirty="0">
                <a:ea typeface="宋体" panose="02010600030101010101" pitchFamily="2" charset="-122"/>
                <a:sym typeface="+mn-ea"/>
              </a:rPr>
              <a:t>无线传感器网络实例</a:t>
            </a:r>
            <a:r>
              <a:rPr lang="en-US" altLang="zh-CN" sz="2800" dirty="0">
                <a:ea typeface="宋体" panose="02010600030101010101" pitchFamily="2" charset="-122"/>
                <a:sym typeface="+mn-ea"/>
              </a:rPr>
              <a:t>:</a:t>
            </a:r>
            <a:r>
              <a:rPr lang="zh-CN" altLang="en-US" sz="2800" dirty="0">
                <a:ea typeface="宋体" panose="02010600030101010101" pitchFamily="2" charset="-122"/>
                <a:sym typeface="+mn-ea"/>
              </a:rPr>
              <a:t>空调监测无线自组网</a:t>
            </a:r>
            <a:r>
              <a:rPr lang="zh-CN" altLang="en-US" sz="2800" dirty="0">
                <a:ea typeface="楷体_GB2312" pitchFamily="49" charset="-122"/>
              </a:rPr>
              <a:t>系统组成</a:t>
            </a: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6385"/>
          <p:cNvSpPr>
            <a:spLocks noGrp="1"/>
          </p:cNvSpPr>
          <p:nvPr>
            <p:ph type="title"/>
          </p:nvPr>
        </p:nvSpPr>
        <p:spPr>
          <a:xfrm>
            <a:off x="250825" y="645160"/>
            <a:ext cx="8693150" cy="1003300"/>
          </a:xfrm>
        </p:spPr>
        <p:txBody>
          <a:bodyPr/>
          <a:lstStyle/>
          <a:p>
            <a:r>
              <a:rPr lang="zh-CN" altLang="en-US" sz="2400" dirty="0"/>
              <a:t>应用案例</a:t>
            </a:r>
          </a:p>
        </p:txBody>
      </p:sp>
      <p:sp>
        <p:nvSpPr>
          <p:cNvPr id="16387" name="文本占位符 16386"/>
          <p:cNvSpPr>
            <a:spLocks noGrp="1"/>
          </p:cNvSpPr>
          <p:nvPr>
            <p:ph type="body" sz="half" idx="1"/>
          </p:nvPr>
        </p:nvSpPr>
        <p:spPr>
          <a:xfrm>
            <a:off x="539115" y="1228090"/>
            <a:ext cx="8208645" cy="4076065"/>
          </a:xfrm>
        </p:spPr>
        <p:txBody>
          <a:bodyPr/>
          <a:lstStyle/>
          <a:p>
            <a:pPr>
              <a:buNone/>
            </a:pPr>
            <a:endParaRPr lang="zh-CN" altLang="en-US" sz="2400" dirty="0">
              <a:solidFill>
                <a:srgbClr val="0000FF"/>
              </a:solidFill>
            </a:endParaRPr>
          </a:p>
          <a:p>
            <a:pPr>
              <a:buNone/>
            </a:pPr>
            <a:r>
              <a:rPr lang="zh-CN" altLang="en-US" sz="2400" dirty="0">
                <a:latin typeface="黑体" panose="02010609060101010101" pitchFamily="2" charset="-122"/>
              </a:rPr>
              <a:t>已在格林豪泰、如家等全国连锁酒店试用</a:t>
            </a:r>
          </a:p>
        </p:txBody>
      </p:sp>
      <p:pic>
        <p:nvPicPr>
          <p:cNvPr id="16388" name="图片 16387" descr="8d3d3377-02d6-4f7f-8367-59ac6bcf459f"/>
          <p:cNvPicPr>
            <a:picLocks noChangeAspect="1"/>
          </p:cNvPicPr>
          <p:nvPr/>
        </p:nvPicPr>
        <p:blipFill>
          <a:blip r:embed="rId2"/>
          <a:stretch>
            <a:fillRect/>
          </a:stretch>
        </p:blipFill>
        <p:spPr>
          <a:xfrm>
            <a:off x="684213" y="2708275"/>
            <a:ext cx="3816350" cy="2862263"/>
          </a:xfrm>
          <a:prstGeom prst="rect">
            <a:avLst/>
          </a:prstGeom>
          <a:noFill/>
          <a:ln w="9525">
            <a:noFill/>
          </a:ln>
        </p:spPr>
      </p:pic>
      <p:pic>
        <p:nvPicPr>
          <p:cNvPr id="16389" name="图片 16388"/>
          <p:cNvPicPr>
            <a:picLocks noChangeAspect="1"/>
          </p:cNvPicPr>
          <p:nvPr/>
        </p:nvPicPr>
        <p:blipFill>
          <a:blip r:embed="rId3"/>
          <a:stretch>
            <a:fillRect/>
          </a:stretch>
        </p:blipFill>
        <p:spPr>
          <a:xfrm>
            <a:off x="5292725" y="2708275"/>
            <a:ext cx="3311525" cy="2786063"/>
          </a:xfrm>
          <a:prstGeom prst="rect">
            <a:avLst/>
          </a:prstGeom>
          <a:noFill/>
          <a:ln w="9525">
            <a:noFill/>
          </a:ln>
        </p:spPr>
      </p:pic>
      <p:sp>
        <p:nvSpPr>
          <p:cNvPr id="16390" name="文本框 16389"/>
          <p:cNvSpPr txBox="1"/>
          <p:nvPr/>
        </p:nvSpPr>
        <p:spPr>
          <a:xfrm>
            <a:off x="6227763" y="5589588"/>
            <a:ext cx="1873250" cy="334962"/>
          </a:xfrm>
          <a:prstGeom prst="rect">
            <a:avLst/>
          </a:prstGeom>
          <a:noFill/>
          <a:ln w="9525">
            <a:noFill/>
          </a:ln>
        </p:spPr>
        <p:txBody>
          <a:bodyPr>
            <a:spAutoFit/>
          </a:bodyPr>
          <a:lstStyle/>
          <a:p>
            <a:pPr lvl="0"/>
            <a:r>
              <a:rPr lang="zh-CN" altLang="en-US" sz="1600" dirty="0">
                <a:latin typeface="Arial" panose="020B0604020202020204" pitchFamily="34" charset="0"/>
                <a:ea typeface="宋体" panose="02010600030101010101" pitchFamily="2" charset="-122"/>
              </a:rPr>
              <a:t>控制终端节点</a:t>
            </a:r>
            <a:endParaRPr lang="zh-CN" altLang="en-US" dirty="0">
              <a:latin typeface="Arial" panose="020B0604020202020204" pitchFamily="34" charset="0"/>
              <a:ea typeface="宋体" panose="02010600030101010101" pitchFamily="2" charset="-122"/>
            </a:endParaRPr>
          </a:p>
        </p:txBody>
      </p:sp>
      <p:sp>
        <p:nvSpPr>
          <p:cNvPr id="24581" name="标题 24580"/>
          <p:cNvSpPr>
            <a:spLocks noGrp="1"/>
          </p:cNvSpPr>
          <p:nvPr/>
        </p:nvSpPr>
        <p:spPr>
          <a:xfrm>
            <a:off x="539750" y="405130"/>
            <a:ext cx="8336280" cy="68580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楷体_GB2312"/>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cs typeface="楷体_GB231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r>
              <a:rPr lang="zh-CN" altLang="en-US" sz="2800" dirty="0">
                <a:ea typeface="宋体" panose="02010600030101010101" pitchFamily="2" charset="-122"/>
                <a:sym typeface="+mn-ea"/>
              </a:rPr>
              <a:t>无线传感器网络实例</a:t>
            </a:r>
            <a:r>
              <a:rPr lang="en-US" altLang="zh-CN" sz="2800" dirty="0">
                <a:ea typeface="宋体" panose="02010600030101010101" pitchFamily="2" charset="-122"/>
                <a:sym typeface="+mn-ea"/>
              </a:rPr>
              <a:t>:</a:t>
            </a:r>
            <a:r>
              <a:rPr lang="zh-CN" altLang="en-US" sz="2800" dirty="0">
                <a:ea typeface="宋体" panose="02010600030101010101" pitchFamily="2" charset="-122"/>
                <a:sym typeface="+mn-ea"/>
              </a:rPr>
              <a:t>空调监测无线自组网</a:t>
            </a:r>
            <a:r>
              <a:rPr lang="zh-CN" altLang="en-US" sz="2800" dirty="0">
                <a:ea typeface="楷体_GB2312" pitchFamily="49" charset="-122"/>
              </a:rPr>
              <a:t>系统组成</a:t>
            </a: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p:cNvSpPr>
            <a:spLocks noGrp="1"/>
          </p:cNvSpPr>
          <p:nvPr>
            <p:ph idx="1"/>
          </p:nvPr>
        </p:nvSpPr>
        <p:spPr/>
        <p:txBody>
          <a:bodyPr/>
          <a:lstStyle/>
          <a:p>
            <a:pPr eaLnBrk="1" hangingPunct="1"/>
            <a:endParaRPr lang="zh-CN" altLang="en-US"/>
          </a:p>
        </p:txBody>
      </p:sp>
      <p:sp>
        <p:nvSpPr>
          <p:cNvPr id="5" name="灯片编号占位符 4"/>
          <p:cNvSpPr>
            <a:spLocks noGrp="1"/>
          </p:cNvSpPr>
          <p:nvPr>
            <p:ph type="sldNum" sz="quarter" idx="12"/>
          </p:nvPr>
        </p:nvSpPr>
        <p:spPr/>
        <p:txBody>
          <a:bodyPr/>
          <a:lstStyle/>
          <a:p>
            <a:pPr>
              <a:defRPr/>
            </a:pPr>
            <a:fld id="{3FF46735-B62F-443B-A37E-F05C60118CA4}" type="slidenum">
              <a:rPr lang="zh-CN" altLang="en-US"/>
              <a:t>75</a:t>
            </a:fld>
            <a:endParaRPr lang="zh-CN" altLang="en-US" dirty="0"/>
          </a:p>
        </p:txBody>
      </p:sp>
      <p:pic>
        <p:nvPicPr>
          <p:cNvPr id="19460" name="Picture 3"/>
          <p:cNvPicPr>
            <a:picLocks noChangeAspect="1" noChangeArrowheads="1"/>
          </p:cNvPicPr>
          <p:nvPr/>
        </p:nvPicPr>
        <p:blipFill>
          <a:blip r:embed="rId3"/>
          <a:srcRect/>
          <a:stretch>
            <a:fillRect/>
          </a:stretch>
        </p:blipFill>
        <p:spPr bwMode="auto">
          <a:xfrm>
            <a:off x="0" y="546496"/>
            <a:ext cx="9145588" cy="6338888"/>
          </a:xfrm>
          <a:prstGeom prst="rect">
            <a:avLst/>
          </a:prstGeom>
          <a:noFill/>
          <a:ln w="9525">
            <a:noFill/>
            <a:miter lim="800000"/>
            <a:headEnd/>
            <a:tailEnd/>
          </a:ln>
        </p:spPr>
      </p:pic>
      <p:sp>
        <p:nvSpPr>
          <p:cNvPr id="2" name="文本框 1">
            <a:extLst>
              <a:ext uri="{FF2B5EF4-FFF2-40B4-BE49-F238E27FC236}">
                <a16:creationId xmlns:a16="http://schemas.microsoft.com/office/drawing/2014/main" id="{7261D5CC-CA5D-46F0-A7AF-5C15394C8567}"/>
              </a:ext>
            </a:extLst>
          </p:cNvPr>
          <p:cNvSpPr txBox="1"/>
          <p:nvPr/>
        </p:nvSpPr>
        <p:spPr>
          <a:xfrm>
            <a:off x="1619672" y="799416"/>
            <a:ext cx="3744416" cy="584775"/>
          </a:xfrm>
          <a:prstGeom prst="rect">
            <a:avLst/>
          </a:prstGeom>
          <a:noFill/>
        </p:spPr>
        <p:txBody>
          <a:bodyPr wrap="square" rtlCol="0">
            <a:spAutoFit/>
          </a:bodyPr>
          <a:lstStyle/>
          <a:p>
            <a:r>
              <a:rPr lang="zh-CN" altLang="en-US" sz="3200" dirty="0">
                <a:solidFill>
                  <a:srgbClr val="0070C0"/>
                </a:solidFill>
              </a:rPr>
              <a:t>无线</a:t>
            </a:r>
            <a:r>
              <a:rPr lang="en-US" altLang="zh-CN" sz="3200" dirty="0">
                <a:solidFill>
                  <a:srgbClr val="0070C0"/>
                </a:solidFill>
              </a:rPr>
              <a:t>----</a:t>
            </a:r>
            <a:r>
              <a:rPr lang="zh-CN" altLang="en-US" sz="3200" dirty="0">
                <a:solidFill>
                  <a:srgbClr val="0070C0"/>
                </a:solidFill>
              </a:rPr>
              <a:t>有线</a:t>
            </a:r>
            <a:r>
              <a:rPr lang="en-US" altLang="zh-CN" sz="3200" dirty="0">
                <a:solidFill>
                  <a:srgbClr val="0070C0"/>
                </a:solidFill>
              </a:rPr>
              <a:t>----</a:t>
            </a:r>
            <a:r>
              <a:rPr lang="zh-CN" altLang="en-US" sz="3200" dirty="0">
                <a:solidFill>
                  <a:srgbClr val="0070C0"/>
                </a:solidFill>
              </a:rPr>
              <a:t>无线</a:t>
            </a:r>
          </a:p>
        </p:txBody>
      </p:sp>
    </p:spTree>
    <p:extLst>
      <p:ext uri="{BB962C8B-B14F-4D97-AF65-F5344CB8AC3E}">
        <p14:creationId xmlns:p14="http://schemas.microsoft.com/office/powerpoint/2010/main" val="1876731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B71DE-D3AA-47EA-AED7-DE0C3B81018A}"/>
              </a:ext>
            </a:extLst>
          </p:cNvPr>
          <p:cNvSpPr>
            <a:spLocks noGrp="1"/>
          </p:cNvSpPr>
          <p:nvPr>
            <p:ph type="title"/>
          </p:nvPr>
        </p:nvSpPr>
        <p:spPr>
          <a:xfrm>
            <a:off x="250825" y="332656"/>
            <a:ext cx="8693150" cy="1054447"/>
          </a:xfrm>
        </p:spPr>
        <p:txBody>
          <a:bodyPr/>
          <a:lstStyle/>
          <a:p>
            <a:r>
              <a:rPr lang="zh-CN" altLang="en-US" dirty="0"/>
              <a:t>本章概要</a:t>
            </a:r>
          </a:p>
        </p:txBody>
      </p:sp>
      <p:sp>
        <p:nvSpPr>
          <p:cNvPr id="3" name="内容占位符 2">
            <a:extLst>
              <a:ext uri="{FF2B5EF4-FFF2-40B4-BE49-F238E27FC236}">
                <a16:creationId xmlns:a16="http://schemas.microsoft.com/office/drawing/2014/main" id="{ED4CCA2F-5744-4892-8491-4703DBE5BBB6}"/>
              </a:ext>
            </a:extLst>
          </p:cNvPr>
          <p:cNvSpPr>
            <a:spLocks noGrp="1"/>
          </p:cNvSpPr>
          <p:nvPr>
            <p:ph idx="1"/>
          </p:nvPr>
        </p:nvSpPr>
        <p:spPr>
          <a:xfrm>
            <a:off x="250825" y="1412776"/>
            <a:ext cx="8704263" cy="4719737"/>
          </a:xfrm>
        </p:spPr>
        <p:txBody>
          <a:bodyPr/>
          <a:lstStyle/>
          <a:p>
            <a:pPr marL="0" indent="0">
              <a:buNone/>
            </a:pPr>
            <a:r>
              <a:rPr lang="en-US" altLang="zh-CN" dirty="0">
                <a:solidFill>
                  <a:schemeClr val="tx2">
                    <a:lumMod val="20000"/>
                    <a:lumOff val="80000"/>
                  </a:schemeClr>
                </a:solidFill>
              </a:rPr>
              <a:t>1. </a:t>
            </a:r>
            <a:r>
              <a:rPr lang="zh-CN" altLang="en-US" dirty="0">
                <a:solidFill>
                  <a:schemeClr val="tx2">
                    <a:lumMod val="20000"/>
                    <a:lumOff val="80000"/>
                  </a:schemeClr>
                </a:solidFill>
              </a:rPr>
              <a:t>无线通信的概念</a:t>
            </a:r>
            <a:endParaRPr lang="en-US" altLang="zh-CN" dirty="0">
              <a:solidFill>
                <a:schemeClr val="tx2">
                  <a:lumMod val="20000"/>
                  <a:lumOff val="80000"/>
                </a:schemeClr>
              </a:solidFill>
            </a:endParaRPr>
          </a:p>
          <a:p>
            <a:pPr marL="0" indent="0">
              <a:buNone/>
            </a:pPr>
            <a:r>
              <a:rPr lang="en-US" altLang="zh-CN" dirty="0">
                <a:solidFill>
                  <a:schemeClr val="tx2">
                    <a:lumMod val="20000"/>
                    <a:lumOff val="80000"/>
                  </a:schemeClr>
                </a:solidFill>
              </a:rPr>
              <a:t>2. </a:t>
            </a:r>
            <a:r>
              <a:rPr lang="zh-CN" altLang="en-US" dirty="0">
                <a:solidFill>
                  <a:schemeClr val="tx2">
                    <a:lumMod val="20000"/>
                    <a:lumOff val="80000"/>
                  </a:schemeClr>
                </a:solidFill>
              </a:rPr>
              <a:t>无处不在的无线通信网络</a:t>
            </a:r>
            <a:endParaRPr lang="en-US" altLang="zh-CN" dirty="0">
              <a:solidFill>
                <a:schemeClr val="tx2">
                  <a:lumMod val="20000"/>
                  <a:lumOff val="80000"/>
                </a:schemeClr>
              </a:solidFill>
            </a:endParaRPr>
          </a:p>
          <a:p>
            <a:pPr marL="0" indent="0">
              <a:buNone/>
            </a:pPr>
            <a:r>
              <a:rPr lang="en-US" altLang="zh-CN" dirty="0">
                <a:solidFill>
                  <a:srgbClr val="0070C0"/>
                </a:solidFill>
              </a:rPr>
              <a:t>3. </a:t>
            </a:r>
            <a:r>
              <a:rPr lang="zh-CN" altLang="en-US" dirty="0">
                <a:solidFill>
                  <a:srgbClr val="0070C0"/>
                </a:solidFill>
              </a:rPr>
              <a:t>当前研究热点</a:t>
            </a:r>
            <a:endParaRPr lang="en-US" altLang="zh-CN" dirty="0">
              <a:solidFill>
                <a:srgbClr val="0070C0"/>
              </a:solidFill>
            </a:endParaRPr>
          </a:p>
          <a:p>
            <a:pPr marL="0" indent="0">
              <a:buNone/>
            </a:pPr>
            <a:r>
              <a:rPr lang="en-US" altLang="zh-CN" dirty="0">
                <a:solidFill>
                  <a:srgbClr val="0070C0"/>
                </a:solidFill>
              </a:rPr>
              <a:t>4. </a:t>
            </a:r>
            <a:r>
              <a:rPr lang="zh-CN" altLang="en-US" dirty="0">
                <a:solidFill>
                  <a:srgbClr val="0070C0"/>
                </a:solidFill>
              </a:rPr>
              <a:t>课程定位与内容安排</a:t>
            </a:r>
            <a:endParaRPr lang="en-US" altLang="zh-CN" dirty="0">
              <a:solidFill>
                <a:srgbClr val="0070C0"/>
              </a:solidFill>
            </a:endParaRPr>
          </a:p>
        </p:txBody>
      </p:sp>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76</a:t>
            </a:fld>
            <a:endParaRPr lang="zh-CN" altLang="en-US"/>
          </a:p>
        </p:txBody>
      </p:sp>
    </p:spTree>
    <p:extLst>
      <p:ext uri="{BB962C8B-B14F-4D97-AF65-F5344CB8AC3E}">
        <p14:creationId xmlns:p14="http://schemas.microsoft.com/office/powerpoint/2010/main" val="170611115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p:nvPr>
        </p:nvSpPr>
        <p:spPr>
          <a:xfrm>
            <a:off x="250825" y="214313"/>
            <a:ext cx="8693150" cy="1126455"/>
          </a:xfrm>
        </p:spPr>
        <p:txBody>
          <a:bodyPr/>
          <a:lstStyle/>
          <a:p>
            <a:pPr eaLnBrk="1" hangingPunct="1"/>
            <a:r>
              <a:rPr lang="zh-CN" altLang="en-US" dirty="0"/>
              <a:t>无线通信网络的未来和发展</a:t>
            </a:r>
          </a:p>
        </p:txBody>
      </p:sp>
      <p:sp>
        <p:nvSpPr>
          <p:cNvPr id="25602" name="内容占位符 2"/>
          <p:cNvSpPr>
            <a:spLocks noGrp="1"/>
          </p:cNvSpPr>
          <p:nvPr>
            <p:ph idx="1"/>
          </p:nvPr>
        </p:nvSpPr>
        <p:spPr>
          <a:xfrm>
            <a:off x="265944" y="1335026"/>
            <a:ext cx="8704263" cy="4287838"/>
          </a:xfrm>
        </p:spPr>
        <p:txBody>
          <a:bodyPr/>
          <a:lstStyle/>
          <a:p>
            <a:pPr eaLnBrk="1" hangingPunct="1"/>
            <a:r>
              <a:rPr lang="zh-CN" altLang="en-US" sz="2800" dirty="0"/>
              <a:t>光通信</a:t>
            </a:r>
            <a:r>
              <a:rPr lang="en-US" altLang="zh-CN" sz="2800" dirty="0"/>
              <a:t>/</a:t>
            </a:r>
            <a:r>
              <a:rPr lang="zh-CN" altLang="en-US" sz="2800" dirty="0"/>
              <a:t>超高频通信</a:t>
            </a:r>
            <a:endParaRPr lang="en-US" altLang="zh-CN" sz="2800" dirty="0"/>
          </a:p>
          <a:p>
            <a:pPr eaLnBrk="1" hangingPunct="1"/>
            <a:r>
              <a:rPr lang="zh-CN" altLang="en-US" sz="2800" dirty="0"/>
              <a:t>无源通信</a:t>
            </a:r>
            <a:endParaRPr lang="en-US" altLang="zh-CN" sz="2800" dirty="0"/>
          </a:p>
          <a:p>
            <a:pPr eaLnBrk="1" hangingPunct="1"/>
            <a:r>
              <a:rPr lang="zh-CN" altLang="en-US" sz="2800" dirty="0"/>
              <a:t>软件无线电</a:t>
            </a:r>
            <a:endParaRPr lang="en-US" altLang="zh-CN" sz="2800" dirty="0"/>
          </a:p>
          <a:p>
            <a:pPr eaLnBrk="1" hangingPunct="1"/>
            <a:r>
              <a:rPr lang="en-US" altLang="zh-CN" sz="2800" dirty="0"/>
              <a:t>Ad hoc</a:t>
            </a:r>
          </a:p>
          <a:p>
            <a:pPr eaLnBrk="1" hangingPunct="1"/>
            <a:r>
              <a:rPr lang="zh-CN" altLang="en-US" sz="2800" dirty="0"/>
              <a:t>物联网（</a:t>
            </a:r>
            <a:r>
              <a:rPr lang="en-US" altLang="zh-CN" sz="2800" dirty="0"/>
              <a:t>Internet of Things</a:t>
            </a:r>
            <a:r>
              <a:rPr lang="zh-CN" altLang="en-US" sz="2800" dirty="0"/>
              <a:t>，</a:t>
            </a:r>
            <a:r>
              <a:rPr lang="en-US" altLang="zh-CN" sz="2800" dirty="0"/>
              <a:t>IoT</a:t>
            </a:r>
            <a:r>
              <a:rPr lang="zh-CN" altLang="en-US" sz="2800" dirty="0"/>
              <a:t>）</a:t>
            </a:r>
            <a:endParaRPr lang="en-US" altLang="zh-CN" sz="2800" dirty="0"/>
          </a:p>
          <a:p>
            <a:pPr lvl="1" eaLnBrk="1" hangingPunct="1"/>
            <a:r>
              <a:rPr lang="zh-CN" altLang="en-US" sz="2400" dirty="0"/>
              <a:t>普适计算</a:t>
            </a:r>
          </a:p>
          <a:p>
            <a:pPr lvl="1" eaLnBrk="1" hangingPunct="1"/>
            <a:r>
              <a:rPr lang="zh-CN" altLang="en-US" sz="2400" dirty="0"/>
              <a:t>智能接入设备</a:t>
            </a:r>
          </a:p>
          <a:p>
            <a:pPr eaLnBrk="1" hangingPunct="1"/>
            <a:r>
              <a:rPr lang="zh-CN" altLang="en-US" sz="2800" dirty="0"/>
              <a:t>云计算</a:t>
            </a:r>
          </a:p>
          <a:p>
            <a:pPr eaLnBrk="1" hangingPunct="1"/>
            <a:r>
              <a:rPr lang="zh-CN" altLang="en-US" sz="2800" dirty="0"/>
              <a:t>虚拟化</a:t>
            </a:r>
            <a:endParaRPr lang="en-US" altLang="zh-CN" sz="2800" dirty="0"/>
          </a:p>
          <a:p>
            <a:pPr lvl="1" eaLnBrk="1" hangingPunct="1"/>
            <a:r>
              <a:rPr lang="en-US" altLang="zh-CN" sz="2400" dirty="0"/>
              <a:t>SDN</a:t>
            </a:r>
          </a:p>
          <a:p>
            <a:pPr lvl="0" eaLnBrk="1" hangingPunct="1"/>
            <a:r>
              <a:rPr lang="en-US" altLang="zh-CN" sz="2735" dirty="0">
                <a:ea typeface="宋体" panose="02010600030101010101" pitchFamily="2" charset="-122"/>
                <a:sym typeface="+mn-ea"/>
              </a:rPr>
              <a:t>UWB, UMB, WiMAX, NB-IoT…</a:t>
            </a:r>
            <a:endParaRPr lang="en-US" altLang="zh-CN" sz="2740" dirty="0"/>
          </a:p>
        </p:txBody>
      </p:sp>
      <p:sp>
        <p:nvSpPr>
          <p:cNvPr id="4" name="灯片编号占位符 3"/>
          <p:cNvSpPr>
            <a:spLocks noGrp="1"/>
          </p:cNvSpPr>
          <p:nvPr>
            <p:ph type="sldNum" sz="quarter" idx="12"/>
          </p:nvPr>
        </p:nvSpPr>
        <p:spPr/>
        <p:txBody>
          <a:bodyPr/>
          <a:lstStyle/>
          <a:p>
            <a:pPr>
              <a:defRPr/>
            </a:pPr>
            <a:fld id="{1D3D3E50-B68A-45A6-A8FF-F5151310A13E}" type="slidenum">
              <a:rPr lang="zh-CN" altLang="en-US"/>
              <a:t>77</a:t>
            </a:fld>
            <a:endParaRPr lang="zh-CN" altLang="en-US" dirty="0"/>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5A59B250-2DAF-4181-B2F5-78A02B2F3FE8}" type="slidenum">
              <a:rPr lang="en-US" altLang="zh-CN" sz="1400" smtClean="0"/>
              <a:t>78</a:t>
            </a:fld>
            <a:endParaRPr lang="en-US" altLang="zh-CN" sz="1400"/>
          </a:p>
        </p:txBody>
      </p:sp>
      <p:grpSp>
        <p:nvGrpSpPr>
          <p:cNvPr id="16388" name="Group 2"/>
          <p:cNvGrpSpPr/>
          <p:nvPr/>
        </p:nvGrpSpPr>
        <p:grpSpPr bwMode="auto">
          <a:xfrm>
            <a:off x="588963" y="1173163"/>
            <a:ext cx="7545387" cy="4225925"/>
            <a:chOff x="415" y="1043"/>
            <a:chExt cx="5149" cy="2662"/>
          </a:xfrm>
        </p:grpSpPr>
        <p:sp>
          <p:nvSpPr>
            <p:cNvPr id="16391" name="AutoShape 3" descr="Griglia tratteggiata"/>
            <p:cNvSpPr>
              <a:spLocks noChangeArrowheads="1"/>
            </p:cNvSpPr>
            <p:nvPr/>
          </p:nvSpPr>
          <p:spPr bwMode="auto">
            <a:xfrm>
              <a:off x="2742" y="1697"/>
              <a:ext cx="2236" cy="1397"/>
            </a:xfrm>
            <a:prstGeom prst="roundRect">
              <a:avLst>
                <a:gd name="adj" fmla="val 16667"/>
              </a:avLst>
            </a:prstGeom>
            <a:blipFill dpi="0" rotWithShape="0">
              <a:blip r:embed="rId4"/>
              <a:srcRect/>
              <a:tile tx="0" ty="0" sx="100000" sy="100000" flip="none" algn="tl"/>
            </a:blipFill>
            <a:ln w="9525">
              <a:solidFill>
                <a:srgbClr val="FF6600"/>
              </a:solidFill>
              <a:round/>
            </a:ln>
          </p:spPr>
          <p:txBody>
            <a:bodyPr wrap="none"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16392" name="Rectangle 4"/>
            <p:cNvSpPr>
              <a:spLocks noChangeArrowheads="1"/>
            </p:cNvSpPr>
            <p:nvPr/>
          </p:nvSpPr>
          <p:spPr bwMode="auto">
            <a:xfrm>
              <a:off x="1417" y="2917"/>
              <a:ext cx="3298" cy="626"/>
            </a:xfrm>
            <a:prstGeom prst="rect">
              <a:avLst/>
            </a:prstGeom>
            <a:gradFill rotWithShape="0">
              <a:gsLst>
                <a:gs pos="0">
                  <a:srgbClr val="5E7618"/>
                </a:gs>
                <a:gs pos="50000">
                  <a:srgbClr val="CCFF33"/>
                </a:gs>
                <a:gs pos="100000">
                  <a:srgbClr val="5E7618"/>
                </a:gs>
              </a:gsLst>
              <a:lin ang="5400000" scaled="1"/>
            </a:gradFill>
            <a:ln w="12700">
              <a:solidFill>
                <a:schemeClr val="tx1"/>
              </a:solidFill>
              <a:miter lim="800000"/>
            </a:ln>
          </p:spPr>
          <p:txBody>
            <a:bodyPr wrap="none" lIns="92075" tIns="46038" rIns="92075" bIns="46038" anchor="ct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zh-CN" altLang="en-US" sz="3600">
                <a:ea typeface="宋体" panose="02010600030101010101" pitchFamily="2" charset="-122"/>
              </a:endParaRPr>
            </a:p>
          </p:txBody>
        </p:sp>
        <p:sp>
          <p:nvSpPr>
            <p:cNvPr id="325637" name="AutoShape 5"/>
            <p:cNvSpPr>
              <a:spLocks noChangeArrowheads="1"/>
            </p:cNvSpPr>
            <p:nvPr/>
          </p:nvSpPr>
          <p:spPr bwMode="auto">
            <a:xfrm>
              <a:off x="1422" y="2391"/>
              <a:ext cx="2211" cy="1152"/>
            </a:xfrm>
            <a:prstGeom prst="roundRect">
              <a:avLst>
                <a:gd name="adj" fmla="val 16667"/>
              </a:avLst>
            </a:prstGeom>
            <a:gradFill rotWithShape="0">
              <a:gsLst>
                <a:gs pos="0">
                  <a:schemeClr val="accent2"/>
                </a:gs>
                <a:gs pos="50000">
                  <a:schemeClr val="accent2">
                    <a:gamma/>
                    <a:tint val="0"/>
                    <a:invGamma/>
                  </a:schemeClr>
                </a:gs>
                <a:gs pos="100000">
                  <a:schemeClr val="accent2"/>
                </a:gs>
              </a:gsLst>
              <a:lin ang="5400000" scaled="1"/>
            </a:gradFill>
            <a:ln w="12700">
              <a:solidFill>
                <a:schemeClr val="tx1"/>
              </a:solidFill>
              <a:round/>
            </a:ln>
            <a:effectLst/>
          </p:spPr>
          <p:txBody>
            <a:bodyPr wrap="none" lIns="79896" tIns="39949" rIns="79896" bIns="39949" anchor="ctr"/>
            <a:lstStyle/>
            <a:p>
              <a:pPr algn="ctr" defTabSz="793750" eaLnBrk="1" hangingPunct="1">
                <a:defRPr/>
              </a:pPr>
              <a:endParaRPr lang="en-GB" altLang="zh-CN" sz="2100" b="0">
                <a:latin typeface="FuturaA Bk BT" pitchFamily="34" charset="0"/>
                <a:ea typeface="宋体" panose="02010600030101010101" pitchFamily="2" charset="-122"/>
              </a:endParaRPr>
            </a:p>
          </p:txBody>
        </p:sp>
        <p:sp>
          <p:nvSpPr>
            <p:cNvPr id="16394" name="Oval 6"/>
            <p:cNvSpPr>
              <a:spLocks noChangeArrowheads="1"/>
            </p:cNvSpPr>
            <p:nvPr/>
          </p:nvSpPr>
          <p:spPr bwMode="auto">
            <a:xfrm rot="-1421451">
              <a:off x="1590" y="1518"/>
              <a:ext cx="968" cy="2098"/>
            </a:xfrm>
            <a:prstGeom prst="ellipse">
              <a:avLst/>
            </a:prstGeom>
            <a:gradFill rotWithShape="0">
              <a:gsLst>
                <a:gs pos="0">
                  <a:srgbClr val="FF9900"/>
                </a:gs>
                <a:gs pos="100000">
                  <a:srgbClr val="E08600"/>
                </a:gs>
              </a:gsLst>
              <a:path path="rect">
                <a:fillToRect l="100000" t="100000"/>
              </a:path>
            </a:gradFill>
            <a:ln w="12700">
              <a:solidFill>
                <a:srgbClr val="FF9900"/>
              </a:solidFill>
              <a:round/>
            </a:ln>
          </p:spPr>
          <p:txBody>
            <a:bodyPr wrap="none" lIns="79896" tIns="39949" rIns="79896" bIns="39949" anchor="ct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endParaRPr lang="en-GB" altLang="zh-CN" sz="2100" b="0">
                <a:latin typeface="FuturaA Bk BT" pitchFamily="34" charset="0"/>
                <a:ea typeface="宋体" panose="02010600030101010101" pitchFamily="2" charset="-122"/>
              </a:endParaRPr>
            </a:p>
          </p:txBody>
        </p:sp>
        <p:sp>
          <p:nvSpPr>
            <p:cNvPr id="16395" name="Line 7"/>
            <p:cNvSpPr>
              <a:spLocks noChangeShapeType="1"/>
            </p:cNvSpPr>
            <p:nvPr/>
          </p:nvSpPr>
          <p:spPr bwMode="auto">
            <a:xfrm flipV="1">
              <a:off x="1415" y="1535"/>
              <a:ext cx="0" cy="200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35920" tIns="17961" rIns="35920" bIns="17961">
              <a:spAutoFit/>
            </a:bodyPr>
            <a:lstStyle/>
            <a:p>
              <a:endParaRPr lang="en-US"/>
            </a:p>
          </p:txBody>
        </p:sp>
        <p:sp>
          <p:nvSpPr>
            <p:cNvPr id="16396" name="Line 8"/>
            <p:cNvSpPr>
              <a:spLocks noChangeShapeType="1"/>
            </p:cNvSpPr>
            <p:nvPr/>
          </p:nvSpPr>
          <p:spPr bwMode="auto">
            <a:xfrm flipV="1">
              <a:off x="1424" y="3517"/>
              <a:ext cx="3700" cy="3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lIns="35920" tIns="17961" rIns="35920" bIns="17961">
              <a:spAutoFit/>
            </a:bodyPr>
            <a:lstStyle/>
            <a:p>
              <a:endParaRPr lang="en-US"/>
            </a:p>
          </p:txBody>
        </p:sp>
        <p:sp>
          <p:nvSpPr>
            <p:cNvPr id="16397" name="Rectangle 9"/>
            <p:cNvSpPr>
              <a:spLocks noChangeArrowheads="1"/>
            </p:cNvSpPr>
            <p:nvPr/>
          </p:nvSpPr>
          <p:spPr bwMode="auto">
            <a:xfrm>
              <a:off x="5005" y="3547"/>
              <a:ext cx="40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7626" tIns="18814" rIns="37626" bIns="18814">
              <a:spAutoFit/>
            </a:bodyP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en-US" altLang="zh-CN" sz="1400">
                  <a:latin typeface="FuturaA Bk BT" pitchFamily="34" charset="0"/>
                  <a:ea typeface="宋体" panose="02010600030101010101" pitchFamily="2" charset="-122"/>
                </a:rPr>
                <a:t>Mbit/s</a:t>
              </a:r>
              <a:endParaRPr lang="en-US" altLang="zh-CN" sz="1400" b="0">
                <a:latin typeface="FuturaA Bk BT" pitchFamily="34" charset="0"/>
                <a:ea typeface="宋体" panose="02010600030101010101" pitchFamily="2" charset="-122"/>
              </a:endParaRPr>
            </a:p>
          </p:txBody>
        </p:sp>
        <p:sp>
          <p:nvSpPr>
            <p:cNvPr id="16398" name="Rectangle 10"/>
            <p:cNvSpPr>
              <a:spLocks noChangeArrowheads="1"/>
            </p:cNvSpPr>
            <p:nvPr/>
          </p:nvSpPr>
          <p:spPr bwMode="auto">
            <a:xfrm>
              <a:off x="2501" y="3526"/>
              <a:ext cx="119"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7626" tIns="18814" rIns="37626" bIns="18814">
              <a:spAutoFit/>
            </a:bodyP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en-US" altLang="zh-CN" sz="1400" b="0">
                  <a:latin typeface="FuturaA Bk BT" pitchFamily="34" charset="0"/>
                  <a:ea typeface="宋体" panose="02010600030101010101" pitchFamily="2" charset="-122"/>
                </a:rPr>
                <a:t>1</a:t>
              </a:r>
            </a:p>
          </p:txBody>
        </p:sp>
        <p:sp>
          <p:nvSpPr>
            <p:cNvPr id="16399" name="Rectangle 11"/>
            <p:cNvSpPr>
              <a:spLocks noChangeArrowheads="1"/>
            </p:cNvSpPr>
            <p:nvPr/>
          </p:nvSpPr>
          <p:spPr bwMode="auto">
            <a:xfrm>
              <a:off x="3142" y="3526"/>
              <a:ext cx="186"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7626" tIns="18814" rIns="37626" bIns="18814">
              <a:spAutoFit/>
            </a:bodyP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en-US" altLang="zh-CN" sz="1400" b="0">
                  <a:latin typeface="FuturaA Bk BT" pitchFamily="34" charset="0"/>
                  <a:ea typeface="宋体" panose="02010600030101010101" pitchFamily="2" charset="-122"/>
                </a:rPr>
                <a:t>10</a:t>
              </a:r>
            </a:p>
          </p:txBody>
        </p:sp>
        <p:sp>
          <p:nvSpPr>
            <p:cNvPr id="16400" name="Rectangle 12"/>
            <p:cNvSpPr>
              <a:spLocks noChangeArrowheads="1"/>
            </p:cNvSpPr>
            <p:nvPr/>
          </p:nvSpPr>
          <p:spPr bwMode="auto">
            <a:xfrm>
              <a:off x="3874" y="3526"/>
              <a:ext cx="25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7626" tIns="18814" rIns="37626" bIns="18814">
              <a:spAutoFit/>
            </a:bodyP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en-US" altLang="zh-CN" sz="1400" b="0">
                  <a:latin typeface="FuturaA Bk BT" pitchFamily="34" charset="0"/>
                  <a:ea typeface="宋体" panose="02010600030101010101" pitchFamily="2" charset="-122"/>
                </a:rPr>
                <a:t>100</a:t>
              </a:r>
            </a:p>
          </p:txBody>
        </p:sp>
        <p:sp>
          <p:nvSpPr>
            <p:cNvPr id="16401" name="Rectangle 13"/>
            <p:cNvSpPr>
              <a:spLocks noChangeArrowheads="1"/>
            </p:cNvSpPr>
            <p:nvPr/>
          </p:nvSpPr>
          <p:spPr bwMode="auto">
            <a:xfrm>
              <a:off x="1722" y="3526"/>
              <a:ext cx="22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7626" tIns="18814" rIns="37626" bIns="18814">
              <a:spAutoFit/>
            </a:bodyP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en-US" altLang="zh-CN" sz="1400" b="0">
                  <a:latin typeface="FuturaA Bk BT" pitchFamily="34" charset="0"/>
                  <a:ea typeface="宋体" panose="02010600030101010101" pitchFamily="2" charset="-122"/>
                </a:rPr>
                <a:t>0,1</a:t>
              </a:r>
            </a:p>
          </p:txBody>
        </p:sp>
        <p:grpSp>
          <p:nvGrpSpPr>
            <p:cNvPr id="16402" name="Group 14"/>
            <p:cNvGrpSpPr/>
            <p:nvPr/>
          </p:nvGrpSpPr>
          <p:grpSpPr bwMode="auto">
            <a:xfrm>
              <a:off x="415" y="1609"/>
              <a:ext cx="771" cy="1963"/>
              <a:chOff x="817" y="1393"/>
              <a:chExt cx="718" cy="1918"/>
            </a:xfrm>
          </p:grpSpPr>
          <p:sp>
            <p:nvSpPr>
              <p:cNvPr id="16419" name="Rectangle 15"/>
              <p:cNvSpPr>
                <a:spLocks noChangeArrowheads="1"/>
              </p:cNvSpPr>
              <p:nvPr/>
            </p:nvSpPr>
            <p:spPr bwMode="auto">
              <a:xfrm rot="-5400000">
                <a:off x="385" y="1825"/>
                <a:ext cx="1150" cy="286"/>
              </a:xfrm>
              <a:prstGeom prst="rect">
                <a:avLst/>
              </a:prstGeom>
              <a:solidFill>
                <a:srgbClr val="FFCC66"/>
              </a:solidFill>
              <a:ln w="12700">
                <a:solidFill>
                  <a:schemeClr val="tx1"/>
                </a:solidFill>
                <a:miter lim="800000"/>
              </a:ln>
            </p:spPr>
            <p:txBody>
              <a:bodyPr vert="eaVert"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zh-CN" altLang="en-US" sz="1900" b="0">
                    <a:latin typeface="FuturaA Bk BT" pitchFamily="34" charset="0"/>
                    <a:ea typeface="宋体" panose="02010600030101010101" pitchFamily="2" charset="-122"/>
                  </a:rPr>
                  <a:t>室</a:t>
                </a:r>
                <a:endParaRPr lang="en-US" altLang="zh-CN" sz="1900" b="0">
                  <a:latin typeface="FuturaA Bk BT" pitchFamily="34" charset="0"/>
                  <a:ea typeface="宋体" panose="02010600030101010101" pitchFamily="2" charset="-122"/>
                </a:endParaRPr>
              </a:p>
              <a:p>
                <a:pPr algn="ctr">
                  <a:spcBef>
                    <a:spcPct val="0"/>
                  </a:spcBef>
                  <a:buClrTx/>
                  <a:buFontTx/>
                  <a:buNone/>
                </a:pPr>
                <a:r>
                  <a:rPr lang="zh-CN" altLang="en-US" sz="1900" b="0">
                    <a:latin typeface="FuturaA Bk BT" pitchFamily="34" charset="0"/>
                    <a:ea typeface="宋体" panose="02010600030101010101" pitchFamily="2" charset="-122"/>
                  </a:rPr>
                  <a:t>外</a:t>
                </a:r>
                <a:endParaRPr lang="en-US" altLang="zh-CN" sz="1900" b="0">
                  <a:latin typeface="FuturaA Bk BT" pitchFamily="34" charset="0"/>
                  <a:ea typeface="宋体" panose="02010600030101010101" pitchFamily="2" charset="-122"/>
                </a:endParaRPr>
              </a:p>
            </p:txBody>
          </p:sp>
          <p:sp>
            <p:nvSpPr>
              <p:cNvPr id="16420" name="Rectangle 16"/>
              <p:cNvSpPr>
                <a:spLocks noChangeArrowheads="1"/>
              </p:cNvSpPr>
              <p:nvPr/>
            </p:nvSpPr>
            <p:spPr bwMode="auto">
              <a:xfrm>
                <a:off x="1105" y="2161"/>
                <a:ext cx="430" cy="382"/>
              </a:xfrm>
              <a:prstGeom prst="rect">
                <a:avLst/>
              </a:prstGeom>
              <a:solidFill>
                <a:srgbClr val="FFCC66"/>
              </a:solidFill>
              <a:ln w="12700">
                <a:solidFill>
                  <a:schemeClr val="tx1"/>
                </a:solidFill>
                <a:miter lim="800000"/>
              </a:ln>
            </p:spPr>
            <p:txBody>
              <a:bodyPr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zh-CN" altLang="en-US" sz="1300" b="0">
                    <a:latin typeface="FuturaA Bk BT" pitchFamily="34" charset="0"/>
                    <a:ea typeface="宋体" panose="02010600030101010101" pitchFamily="2" charset="-122"/>
                  </a:rPr>
                  <a:t>固定</a:t>
                </a:r>
                <a:endParaRPr lang="en-US" altLang="zh-CN" sz="1300" b="0">
                  <a:latin typeface="FuturaA Bk BT" pitchFamily="34" charset="0"/>
                  <a:ea typeface="宋体" panose="02010600030101010101" pitchFamily="2" charset="-122"/>
                </a:endParaRPr>
              </a:p>
            </p:txBody>
          </p:sp>
          <p:sp>
            <p:nvSpPr>
              <p:cNvPr id="16421" name="Rectangle 17"/>
              <p:cNvSpPr>
                <a:spLocks noChangeArrowheads="1"/>
              </p:cNvSpPr>
              <p:nvPr/>
            </p:nvSpPr>
            <p:spPr bwMode="auto">
              <a:xfrm>
                <a:off x="1105" y="1777"/>
                <a:ext cx="430" cy="382"/>
              </a:xfrm>
              <a:prstGeom prst="rect">
                <a:avLst/>
              </a:prstGeom>
              <a:solidFill>
                <a:srgbClr val="FFCC66"/>
              </a:solidFill>
              <a:ln w="12700">
                <a:solidFill>
                  <a:schemeClr val="tx1"/>
                </a:solidFill>
                <a:miter lim="800000"/>
              </a:ln>
            </p:spPr>
            <p:txBody>
              <a:bodyPr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zh-CN" altLang="en-US" sz="1300" b="0">
                    <a:latin typeface="FuturaA Bk BT" pitchFamily="34" charset="0"/>
                    <a:ea typeface="宋体" panose="02010600030101010101" pitchFamily="2" charset="-122"/>
                  </a:rPr>
                  <a:t>行走</a:t>
                </a:r>
                <a:endParaRPr lang="en-US" altLang="zh-CN" sz="1300" b="0">
                  <a:latin typeface="FuturaA Bk BT" pitchFamily="34" charset="0"/>
                  <a:ea typeface="宋体" panose="02010600030101010101" pitchFamily="2" charset="-122"/>
                </a:endParaRPr>
              </a:p>
            </p:txBody>
          </p:sp>
          <p:sp>
            <p:nvSpPr>
              <p:cNvPr id="16422" name="Rectangle 18"/>
              <p:cNvSpPr>
                <a:spLocks noChangeArrowheads="1"/>
              </p:cNvSpPr>
              <p:nvPr/>
            </p:nvSpPr>
            <p:spPr bwMode="auto">
              <a:xfrm>
                <a:off x="1105" y="1393"/>
                <a:ext cx="430" cy="382"/>
              </a:xfrm>
              <a:prstGeom prst="rect">
                <a:avLst/>
              </a:prstGeom>
              <a:solidFill>
                <a:srgbClr val="FFCC66"/>
              </a:solidFill>
              <a:ln w="12700">
                <a:solidFill>
                  <a:schemeClr val="tx1"/>
                </a:solidFill>
                <a:miter lim="800000"/>
              </a:ln>
            </p:spPr>
            <p:txBody>
              <a:bodyPr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zh-CN" altLang="en-US" sz="1300" b="0">
                    <a:latin typeface="FuturaA Bk BT" pitchFamily="34" charset="0"/>
                    <a:ea typeface="宋体" panose="02010600030101010101" pitchFamily="2" charset="-122"/>
                  </a:rPr>
                  <a:t>车辆</a:t>
                </a:r>
                <a:endParaRPr lang="en-US" altLang="zh-CN" sz="1300" b="0">
                  <a:latin typeface="FuturaA Bk BT" pitchFamily="34" charset="0"/>
                  <a:ea typeface="宋体" panose="02010600030101010101" pitchFamily="2" charset="-122"/>
                </a:endParaRPr>
              </a:p>
            </p:txBody>
          </p:sp>
          <p:sp>
            <p:nvSpPr>
              <p:cNvPr id="16423" name="Rectangle 19"/>
              <p:cNvSpPr>
                <a:spLocks noChangeArrowheads="1"/>
              </p:cNvSpPr>
              <p:nvPr/>
            </p:nvSpPr>
            <p:spPr bwMode="auto">
              <a:xfrm rot="-5400000">
                <a:off x="577" y="2785"/>
                <a:ext cx="766" cy="286"/>
              </a:xfrm>
              <a:prstGeom prst="rect">
                <a:avLst/>
              </a:prstGeom>
              <a:solidFill>
                <a:srgbClr val="FFCC66"/>
              </a:solidFill>
              <a:ln w="12700">
                <a:solidFill>
                  <a:schemeClr val="tx1"/>
                </a:solidFill>
                <a:miter lim="800000"/>
              </a:ln>
            </p:spPr>
            <p:txBody>
              <a:bodyPr vert="eaVert"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zh-CN" altLang="en-US" sz="1900" b="0">
                    <a:latin typeface="FuturaA Bk BT" pitchFamily="34" charset="0"/>
                    <a:ea typeface="宋体" panose="02010600030101010101" pitchFamily="2" charset="-122"/>
                  </a:rPr>
                  <a:t>室</a:t>
                </a:r>
                <a:endParaRPr lang="en-US" altLang="zh-CN" sz="1900" b="0">
                  <a:latin typeface="FuturaA Bk BT" pitchFamily="34" charset="0"/>
                  <a:ea typeface="宋体" panose="02010600030101010101" pitchFamily="2" charset="-122"/>
                </a:endParaRPr>
              </a:p>
              <a:p>
                <a:pPr algn="ctr">
                  <a:spcBef>
                    <a:spcPct val="0"/>
                  </a:spcBef>
                  <a:buClrTx/>
                  <a:buFontTx/>
                  <a:buNone/>
                </a:pPr>
                <a:r>
                  <a:rPr lang="zh-CN" altLang="en-US" sz="1900" b="0">
                    <a:latin typeface="FuturaA Bk BT" pitchFamily="34" charset="0"/>
                    <a:ea typeface="宋体" panose="02010600030101010101" pitchFamily="2" charset="-122"/>
                  </a:rPr>
                  <a:t>内</a:t>
                </a:r>
                <a:endParaRPr lang="en-US" altLang="zh-CN" sz="1900" b="0">
                  <a:latin typeface="FuturaA Bk BT" pitchFamily="34" charset="0"/>
                  <a:ea typeface="宋体" panose="02010600030101010101" pitchFamily="2" charset="-122"/>
                </a:endParaRPr>
              </a:p>
            </p:txBody>
          </p:sp>
          <p:sp>
            <p:nvSpPr>
              <p:cNvPr id="16424" name="Rectangle 20"/>
              <p:cNvSpPr>
                <a:spLocks noChangeArrowheads="1"/>
              </p:cNvSpPr>
              <p:nvPr/>
            </p:nvSpPr>
            <p:spPr bwMode="auto">
              <a:xfrm>
                <a:off x="1105" y="2929"/>
                <a:ext cx="430" cy="382"/>
              </a:xfrm>
              <a:prstGeom prst="rect">
                <a:avLst/>
              </a:prstGeom>
              <a:solidFill>
                <a:srgbClr val="FFCC66"/>
              </a:solidFill>
              <a:ln w="12700">
                <a:solidFill>
                  <a:schemeClr val="tx1"/>
                </a:solidFill>
                <a:miter lim="800000"/>
              </a:ln>
            </p:spPr>
            <p:txBody>
              <a:bodyPr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zh-CN" altLang="en-US" sz="1300" b="0">
                    <a:latin typeface="FuturaA Bk BT" pitchFamily="34" charset="0"/>
                    <a:ea typeface="宋体" panose="02010600030101010101" pitchFamily="2" charset="-122"/>
                  </a:rPr>
                  <a:t>固定</a:t>
                </a:r>
                <a:r>
                  <a:rPr lang="en-US" altLang="zh-CN" sz="1300" b="0">
                    <a:latin typeface="FuturaA Bk BT" pitchFamily="34" charset="0"/>
                    <a:ea typeface="宋体" panose="02010600030101010101" pitchFamily="2" charset="-122"/>
                  </a:rPr>
                  <a:t>/</a:t>
                </a:r>
              </a:p>
              <a:p>
                <a:pPr algn="ctr">
                  <a:spcBef>
                    <a:spcPct val="0"/>
                  </a:spcBef>
                  <a:buClrTx/>
                  <a:buFontTx/>
                  <a:buNone/>
                </a:pPr>
                <a:r>
                  <a:rPr lang="zh-CN" altLang="en-US" sz="1300" b="0">
                    <a:latin typeface="FuturaA Bk BT" pitchFamily="34" charset="0"/>
                    <a:ea typeface="宋体" panose="02010600030101010101" pitchFamily="2" charset="-122"/>
                  </a:rPr>
                  <a:t>桌面</a:t>
                </a:r>
                <a:endParaRPr lang="en-US" altLang="zh-CN" sz="1300" b="0">
                  <a:latin typeface="FuturaA Bk BT" pitchFamily="34" charset="0"/>
                  <a:ea typeface="宋体" panose="02010600030101010101" pitchFamily="2" charset="-122"/>
                </a:endParaRPr>
              </a:p>
            </p:txBody>
          </p:sp>
          <p:sp>
            <p:nvSpPr>
              <p:cNvPr id="16425" name="Rectangle 21"/>
              <p:cNvSpPr>
                <a:spLocks noChangeArrowheads="1"/>
              </p:cNvSpPr>
              <p:nvPr/>
            </p:nvSpPr>
            <p:spPr bwMode="auto">
              <a:xfrm>
                <a:off x="1105" y="2545"/>
                <a:ext cx="430" cy="382"/>
              </a:xfrm>
              <a:prstGeom prst="rect">
                <a:avLst/>
              </a:prstGeom>
              <a:solidFill>
                <a:srgbClr val="FFCC66"/>
              </a:solidFill>
              <a:ln w="12700">
                <a:solidFill>
                  <a:schemeClr val="tx1"/>
                </a:solidFill>
                <a:miter lim="800000"/>
              </a:ln>
            </p:spPr>
            <p:txBody>
              <a:bodyPr wrap="none" lIns="18766" tIns="9384" rIns="18766" bIns="9384" anchor="ct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zh-CN" altLang="en-US" sz="1300" b="0">
                    <a:latin typeface="FuturaA Bk BT" pitchFamily="34" charset="0"/>
                    <a:ea typeface="宋体" panose="02010600030101010101" pitchFamily="2" charset="-122"/>
                  </a:rPr>
                  <a:t>行走</a:t>
                </a:r>
                <a:endParaRPr lang="en-US" altLang="zh-CN" sz="1300" b="0">
                  <a:latin typeface="FuturaA Bk BT" pitchFamily="34" charset="0"/>
                  <a:ea typeface="宋体" panose="02010600030101010101" pitchFamily="2" charset="-122"/>
                </a:endParaRPr>
              </a:p>
            </p:txBody>
          </p:sp>
        </p:grpSp>
        <p:sp>
          <p:nvSpPr>
            <p:cNvPr id="16403" name="Rectangle 22"/>
            <p:cNvSpPr>
              <a:spLocks noChangeArrowheads="1"/>
            </p:cNvSpPr>
            <p:nvPr/>
          </p:nvSpPr>
          <p:spPr bwMode="auto">
            <a:xfrm>
              <a:off x="499" y="1272"/>
              <a:ext cx="665"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9896" tIns="39949" rIns="79896" bIns="39949">
              <a:spAutoFit/>
            </a:bodyP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zh-CN" altLang="en-US" sz="2100">
                  <a:latin typeface="FuturaA Bk BT" pitchFamily="34" charset="0"/>
                  <a:ea typeface="宋体" panose="02010600030101010101" pitchFamily="2" charset="-122"/>
                </a:rPr>
                <a:t>移动性</a:t>
              </a:r>
              <a:endParaRPr lang="en-US" altLang="zh-CN" sz="2100" b="0">
                <a:latin typeface="FuturaA Bk BT" pitchFamily="34" charset="0"/>
                <a:ea typeface="宋体" panose="02010600030101010101" pitchFamily="2" charset="-122"/>
              </a:endParaRPr>
            </a:p>
          </p:txBody>
        </p:sp>
        <p:sp>
          <p:nvSpPr>
            <p:cNvPr id="16404" name="Rectangle 23"/>
            <p:cNvSpPr>
              <a:spLocks noChangeArrowheads="1"/>
            </p:cNvSpPr>
            <p:nvPr/>
          </p:nvSpPr>
          <p:spPr bwMode="auto">
            <a:xfrm>
              <a:off x="1700" y="2309"/>
              <a:ext cx="8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96" tIns="39949" rIns="79896" bIns="39949">
              <a:spAutoFit/>
            </a:bodyP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50000"/>
                </a:spcBef>
                <a:buClrTx/>
                <a:buFontTx/>
                <a:buNone/>
              </a:pPr>
              <a:r>
                <a:rPr lang="en-US" altLang="zh-CN" sz="2100">
                  <a:solidFill>
                    <a:schemeClr val="hlink"/>
                  </a:solidFill>
                  <a:latin typeface="FuturaA Bk BT" pitchFamily="34" charset="0"/>
                  <a:ea typeface="宋体" panose="02010600030101010101" pitchFamily="2" charset="-122"/>
                </a:rPr>
                <a:t>UMTS</a:t>
              </a:r>
            </a:p>
          </p:txBody>
        </p:sp>
        <p:sp>
          <p:nvSpPr>
            <p:cNvPr id="16405" name="Rectangle 24"/>
            <p:cNvSpPr>
              <a:spLocks noChangeArrowheads="1"/>
            </p:cNvSpPr>
            <p:nvPr/>
          </p:nvSpPr>
          <p:spPr bwMode="auto">
            <a:xfrm>
              <a:off x="2599" y="2617"/>
              <a:ext cx="1143"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96" tIns="39949" rIns="79896" bIns="39949">
              <a:spAutoFit/>
            </a:bodyP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50000"/>
                </a:spcBef>
                <a:buClrTx/>
                <a:buFontTx/>
                <a:buNone/>
              </a:pPr>
              <a:r>
                <a:rPr lang="en-US" altLang="zh-CN" sz="2100">
                  <a:solidFill>
                    <a:srgbClr val="FF6600"/>
                  </a:solidFill>
                  <a:latin typeface="FuturaA Bk BT" pitchFamily="34" charset="0"/>
                  <a:ea typeface="宋体" panose="02010600030101010101" pitchFamily="2" charset="-122"/>
                </a:rPr>
                <a:t>W-LAN</a:t>
              </a:r>
              <a:br>
                <a:rPr lang="en-US" altLang="zh-CN" sz="2100">
                  <a:solidFill>
                    <a:srgbClr val="FF6600"/>
                  </a:solidFill>
                  <a:latin typeface="FuturaA Bk BT" pitchFamily="34" charset="0"/>
                  <a:ea typeface="宋体" panose="02010600030101010101" pitchFamily="2" charset="-122"/>
                </a:rPr>
              </a:br>
              <a:r>
                <a:rPr lang="en-US" altLang="zh-CN" sz="1700">
                  <a:solidFill>
                    <a:srgbClr val="FF6600"/>
                  </a:solidFill>
                  <a:latin typeface="FuturaA Bk BT" pitchFamily="34" charset="0"/>
                  <a:ea typeface="宋体" panose="02010600030101010101" pitchFamily="2" charset="-122"/>
                </a:rPr>
                <a:t>IEEE 802.11a</a:t>
              </a:r>
              <a:br>
                <a:rPr lang="en-US" altLang="zh-CN" sz="1700">
                  <a:solidFill>
                    <a:srgbClr val="FF6600"/>
                  </a:solidFill>
                  <a:latin typeface="FuturaA Bk BT" pitchFamily="34" charset="0"/>
                  <a:ea typeface="宋体" panose="02010600030101010101" pitchFamily="2" charset="-122"/>
                </a:rPr>
              </a:br>
              <a:r>
                <a:rPr lang="en-US" altLang="zh-CN" sz="1700">
                  <a:solidFill>
                    <a:srgbClr val="FF6600"/>
                  </a:solidFill>
                  <a:latin typeface="FuturaA Bk BT" pitchFamily="34" charset="0"/>
                  <a:ea typeface="宋体" panose="02010600030101010101" pitchFamily="2" charset="-122"/>
                </a:rPr>
                <a:t>HyperLAN2</a:t>
              </a:r>
              <a:endParaRPr lang="en-US" altLang="zh-CN" sz="1700" b="0">
                <a:solidFill>
                  <a:srgbClr val="FF6600"/>
                </a:solidFill>
                <a:latin typeface="FuturaA Bk BT" pitchFamily="34" charset="0"/>
                <a:ea typeface="宋体" panose="02010600030101010101" pitchFamily="2" charset="-122"/>
              </a:endParaRPr>
            </a:p>
          </p:txBody>
        </p:sp>
        <p:sp>
          <p:nvSpPr>
            <p:cNvPr id="16406" name="AutoShape 25"/>
            <p:cNvSpPr>
              <a:spLocks noChangeArrowheads="1"/>
            </p:cNvSpPr>
            <p:nvPr/>
          </p:nvSpPr>
          <p:spPr bwMode="auto">
            <a:xfrm>
              <a:off x="1424" y="3132"/>
              <a:ext cx="1261" cy="411"/>
            </a:xfrm>
            <a:prstGeom prst="roundRect">
              <a:avLst>
                <a:gd name="adj" fmla="val 16667"/>
              </a:avLst>
            </a:prstGeom>
            <a:gradFill rotWithShape="0">
              <a:gsLst>
                <a:gs pos="0">
                  <a:srgbClr val="475E76"/>
                </a:gs>
                <a:gs pos="50000">
                  <a:srgbClr val="99CCFF"/>
                </a:gs>
                <a:gs pos="100000">
                  <a:srgbClr val="475E76"/>
                </a:gs>
              </a:gsLst>
              <a:lin ang="5400000" scaled="1"/>
            </a:gradFill>
            <a:ln w="12700">
              <a:solidFill>
                <a:schemeClr val="tx1"/>
              </a:solidFill>
              <a:round/>
            </a:ln>
          </p:spPr>
          <p:txBody>
            <a:bodyPr wrap="none" lIns="79896" tIns="39949" rIns="79896" bIns="39949" anchor="ct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r>
                <a:rPr lang="zh-CN" altLang="en-US" sz="2100" b="0">
                  <a:latin typeface="FuturaA Bk BT" pitchFamily="34" charset="0"/>
                  <a:ea typeface="宋体" panose="02010600030101010101" pitchFamily="2" charset="-122"/>
                </a:rPr>
                <a:t>蓝牙</a:t>
              </a:r>
              <a:endParaRPr lang="en-US" altLang="zh-CN" sz="2100" b="0">
                <a:latin typeface="FuturaA Bk BT" pitchFamily="34" charset="0"/>
                <a:ea typeface="宋体" panose="02010600030101010101" pitchFamily="2" charset="-122"/>
              </a:endParaRPr>
            </a:p>
          </p:txBody>
        </p:sp>
        <p:sp>
          <p:nvSpPr>
            <p:cNvPr id="16407" name="Oval 26"/>
            <p:cNvSpPr>
              <a:spLocks noChangeArrowheads="1"/>
            </p:cNvSpPr>
            <p:nvPr/>
          </p:nvSpPr>
          <p:spPr bwMode="auto">
            <a:xfrm rot="-5460000">
              <a:off x="590" y="2391"/>
              <a:ext cx="1964" cy="318"/>
            </a:xfrm>
            <a:prstGeom prst="ellipse">
              <a:avLst/>
            </a:prstGeom>
            <a:gradFill rotWithShape="0">
              <a:gsLst>
                <a:gs pos="0">
                  <a:srgbClr val="A94400"/>
                </a:gs>
                <a:gs pos="50000">
                  <a:srgbClr val="FF6600"/>
                </a:gs>
                <a:gs pos="100000">
                  <a:srgbClr val="A94400"/>
                </a:gs>
              </a:gsLst>
              <a:lin ang="0" scaled="1"/>
            </a:gradFill>
            <a:ln w="12700">
              <a:solidFill>
                <a:srgbClr val="FF6600"/>
              </a:solidFill>
              <a:round/>
            </a:ln>
          </p:spPr>
          <p:txBody>
            <a:bodyPr wrap="none" lIns="79896" tIns="39949" rIns="79896" bIns="39949" anchor="ctr"/>
            <a:lstStyle>
              <a:lvl1pPr defTabSz="793750">
                <a:spcBef>
                  <a:spcPct val="20000"/>
                </a:spcBef>
                <a:buClr>
                  <a:schemeClr val="tx2"/>
                </a:buClr>
                <a:buBlip>
                  <a:blip r:embed="rId3"/>
                </a:buBlip>
                <a:defRPr sz="3200">
                  <a:solidFill>
                    <a:schemeClr val="tx1"/>
                  </a:solidFill>
                  <a:latin typeface="Times New Roman" panose="02020603050405020304" charset="0"/>
                </a:defRPr>
              </a:lvl1pPr>
              <a:lvl2pPr marL="742950" indent="-285750" defTabSz="793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79375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793750">
                <a:spcBef>
                  <a:spcPct val="20000"/>
                </a:spcBef>
                <a:buClr>
                  <a:schemeClr val="tx1"/>
                </a:buClr>
                <a:buSzPct val="100000"/>
                <a:buChar char="–"/>
                <a:defRPr sz="2000">
                  <a:solidFill>
                    <a:schemeClr val="tx1"/>
                  </a:solidFill>
                  <a:latin typeface="Times New Roman" panose="02020603050405020304" charset="0"/>
                </a:defRPr>
              </a:lvl4pPr>
              <a:lvl5pPr marL="2057400" indent="-228600" defTabSz="793750">
                <a:spcBef>
                  <a:spcPct val="20000"/>
                </a:spcBef>
                <a:buClr>
                  <a:schemeClr val="tx1"/>
                </a:buClr>
                <a:buSzPct val="100000"/>
                <a:buChar char="»"/>
                <a:defRPr sz="2000">
                  <a:solidFill>
                    <a:schemeClr val="tx1"/>
                  </a:solidFill>
                  <a:latin typeface="Times New Roman" panose="02020603050405020304" charset="0"/>
                </a:defRPr>
              </a:lvl5pPr>
              <a:lvl6pPr marL="25146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79375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a:spcBef>
                  <a:spcPct val="0"/>
                </a:spcBef>
                <a:buClrTx/>
                <a:buFontTx/>
                <a:buNone/>
              </a:pPr>
              <a:r>
                <a:rPr lang="en-US" altLang="zh-CN" sz="2100" b="0">
                  <a:latin typeface="FuturaA Bk BT" pitchFamily="34" charset="0"/>
                  <a:ea typeface="宋体" panose="02010600030101010101" pitchFamily="2" charset="-122"/>
                </a:rPr>
                <a:t>GSM, IS-95, D-AMPS</a:t>
              </a:r>
            </a:p>
          </p:txBody>
        </p:sp>
        <p:sp>
          <p:nvSpPr>
            <p:cNvPr id="16408" name="Text Box 27"/>
            <p:cNvSpPr txBox="1">
              <a:spLocks noChangeArrowheads="1"/>
            </p:cNvSpPr>
            <p:nvPr/>
          </p:nvSpPr>
          <p:spPr bwMode="auto">
            <a:xfrm>
              <a:off x="3323" y="3096"/>
              <a:ext cx="171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6446" tIns="48224" rIns="96446" bIns="48224" anchor="ctr">
              <a:spAutoFit/>
            </a:bodyPr>
            <a:lstStyle>
              <a:lvl1pPr defTabSz="956945">
                <a:spcBef>
                  <a:spcPct val="20000"/>
                </a:spcBef>
                <a:buClr>
                  <a:schemeClr val="tx2"/>
                </a:buClr>
                <a:buBlip>
                  <a:blip r:embed="rId3"/>
                </a:buBlip>
                <a:defRPr sz="3200">
                  <a:solidFill>
                    <a:schemeClr val="tx1"/>
                  </a:solidFill>
                  <a:latin typeface="Times New Roman" panose="02020603050405020304" charset="0"/>
                </a:defRPr>
              </a:lvl1pPr>
              <a:lvl2pPr marL="742950" indent="-285750" defTabSz="956945">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956945">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956945">
                <a:spcBef>
                  <a:spcPct val="20000"/>
                </a:spcBef>
                <a:buClr>
                  <a:schemeClr val="tx1"/>
                </a:buClr>
                <a:buSzPct val="100000"/>
                <a:buChar char="–"/>
                <a:defRPr sz="2000">
                  <a:solidFill>
                    <a:schemeClr val="tx1"/>
                  </a:solidFill>
                  <a:latin typeface="Times New Roman" panose="02020603050405020304" charset="0"/>
                </a:defRPr>
              </a:lvl4pPr>
              <a:lvl5pPr marL="2057400" indent="-228600" defTabSz="956945">
                <a:spcBef>
                  <a:spcPct val="20000"/>
                </a:spcBef>
                <a:buClr>
                  <a:schemeClr val="tx1"/>
                </a:buClr>
                <a:buSzPct val="100000"/>
                <a:buChar char="»"/>
                <a:defRPr sz="2000">
                  <a:solidFill>
                    <a:schemeClr val="tx1"/>
                  </a:solidFill>
                  <a:latin typeface="Times New Roman" panose="02020603050405020304" charset="0"/>
                </a:defRPr>
              </a:lvl5pPr>
              <a:lvl6pPr marL="25146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lgn="ctr" eaLnBrk="1" hangingPunct="1">
                <a:spcBef>
                  <a:spcPct val="0"/>
                </a:spcBef>
                <a:buClrTx/>
                <a:buFontTx/>
                <a:buNone/>
              </a:pPr>
              <a:r>
                <a:rPr lang="en-US" altLang="zh-CN" sz="2100">
                  <a:latin typeface="FuturaA Bk BT" pitchFamily="34" charset="0"/>
                  <a:ea typeface="宋体" panose="02010600030101010101" pitchFamily="2" charset="-122"/>
                </a:rPr>
                <a:t>W BB- LAN</a:t>
              </a:r>
            </a:p>
          </p:txBody>
        </p:sp>
        <p:sp>
          <p:nvSpPr>
            <p:cNvPr id="16409" name="Text Box 28"/>
            <p:cNvSpPr txBox="1">
              <a:spLocks noChangeArrowheads="1"/>
            </p:cNvSpPr>
            <p:nvPr/>
          </p:nvSpPr>
          <p:spPr bwMode="auto">
            <a:xfrm>
              <a:off x="1742" y="1043"/>
              <a:ext cx="1031"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5781" tIns="47891" rIns="95781" bIns="47891">
              <a:spAutoFit/>
            </a:bodyPr>
            <a:lstStyle>
              <a:lvl1pPr defTabSz="956945">
                <a:spcBef>
                  <a:spcPct val="20000"/>
                </a:spcBef>
                <a:buClr>
                  <a:schemeClr val="tx2"/>
                </a:buClr>
                <a:buBlip>
                  <a:blip r:embed="rId3"/>
                </a:buBlip>
                <a:defRPr sz="3200">
                  <a:solidFill>
                    <a:schemeClr val="tx1"/>
                  </a:solidFill>
                  <a:latin typeface="Times New Roman" panose="02020603050405020304" charset="0"/>
                </a:defRPr>
              </a:lvl1pPr>
              <a:lvl2pPr marL="742950" indent="-285750" defTabSz="956945">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956945">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956945">
                <a:spcBef>
                  <a:spcPct val="20000"/>
                </a:spcBef>
                <a:buClr>
                  <a:schemeClr val="tx1"/>
                </a:buClr>
                <a:buSzPct val="100000"/>
                <a:buChar char="–"/>
                <a:defRPr sz="2000">
                  <a:solidFill>
                    <a:schemeClr val="tx1"/>
                  </a:solidFill>
                  <a:latin typeface="Times New Roman" panose="02020603050405020304" charset="0"/>
                </a:defRPr>
              </a:lvl4pPr>
              <a:lvl5pPr marL="2057400" indent="-228600" defTabSz="956945">
                <a:spcBef>
                  <a:spcPct val="20000"/>
                </a:spcBef>
                <a:buClr>
                  <a:schemeClr val="tx1"/>
                </a:buClr>
                <a:buSzPct val="100000"/>
                <a:buChar char="»"/>
                <a:defRPr sz="2000">
                  <a:solidFill>
                    <a:schemeClr val="tx1"/>
                  </a:solidFill>
                  <a:latin typeface="Times New Roman" panose="02020603050405020304" charset="0"/>
                </a:defRPr>
              </a:lvl5pPr>
              <a:lvl6pPr marL="25146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zh-CN" altLang="en-US" sz="1400">
                  <a:solidFill>
                    <a:srgbClr val="FF6600"/>
                  </a:solidFill>
                  <a:latin typeface="FuturaA Bk BT" pitchFamily="34" charset="0"/>
                  <a:ea typeface="宋体" panose="02010600030101010101" pitchFamily="2" charset="-122"/>
                </a:rPr>
                <a:t>广域网（</a:t>
              </a:r>
              <a:r>
                <a:rPr lang="en-US" altLang="zh-CN" sz="1400">
                  <a:solidFill>
                    <a:srgbClr val="FF6600"/>
                  </a:solidFill>
                  <a:latin typeface="FuturaA Bk BT" pitchFamily="34" charset="0"/>
                  <a:ea typeface="宋体" panose="02010600030101010101" pitchFamily="2" charset="-122"/>
                </a:rPr>
                <a:t>WAN</a:t>
              </a:r>
              <a:r>
                <a:rPr lang="zh-CN" altLang="en-US" sz="1400">
                  <a:solidFill>
                    <a:srgbClr val="FF6600"/>
                  </a:solidFill>
                  <a:latin typeface="FuturaA Bk BT" pitchFamily="34" charset="0"/>
                  <a:ea typeface="宋体" panose="02010600030101010101" pitchFamily="2" charset="-122"/>
                </a:rPr>
                <a:t>）</a:t>
              </a:r>
              <a:endParaRPr lang="en-US" altLang="zh-CN" sz="1400">
                <a:solidFill>
                  <a:srgbClr val="FF6600"/>
                </a:solidFill>
                <a:latin typeface="FuturaA Bk BT" pitchFamily="34" charset="0"/>
                <a:ea typeface="宋体" panose="02010600030101010101" pitchFamily="2" charset="-122"/>
              </a:endParaRPr>
            </a:p>
            <a:p>
              <a:pPr>
                <a:spcBef>
                  <a:spcPct val="0"/>
                </a:spcBef>
                <a:buClrTx/>
                <a:buFontTx/>
                <a:buNone/>
              </a:pPr>
              <a:r>
                <a:rPr lang="en-US" altLang="zh-CN" sz="1400">
                  <a:solidFill>
                    <a:srgbClr val="FF6600"/>
                  </a:solidFill>
                  <a:latin typeface="FuturaA Bk BT" pitchFamily="34" charset="0"/>
                  <a:ea typeface="宋体" panose="02010600030101010101" pitchFamily="2" charset="-122"/>
                </a:rPr>
                <a:t>- </a:t>
              </a:r>
              <a:r>
                <a:rPr lang="zh-CN" altLang="en-US" sz="1400">
                  <a:solidFill>
                    <a:srgbClr val="FF6600"/>
                  </a:solidFill>
                  <a:latin typeface="FuturaA Bk BT" pitchFamily="34" charset="0"/>
                  <a:ea typeface="宋体" panose="02010600030101010101" pitchFamily="2" charset="-122"/>
                </a:rPr>
                <a:t>覆盖面</a:t>
              </a:r>
              <a:endParaRPr lang="en-US" altLang="zh-CN" sz="1400">
                <a:solidFill>
                  <a:srgbClr val="FF0000"/>
                </a:solidFill>
                <a:latin typeface="FuturaA Bk BT" pitchFamily="34" charset="0"/>
                <a:ea typeface="宋体" panose="02010600030101010101" pitchFamily="2" charset="-122"/>
              </a:endParaRPr>
            </a:p>
          </p:txBody>
        </p:sp>
        <p:sp>
          <p:nvSpPr>
            <p:cNvPr id="16410" name="Text Box 29"/>
            <p:cNvSpPr txBox="1">
              <a:spLocks noChangeArrowheads="1"/>
            </p:cNvSpPr>
            <p:nvPr/>
          </p:nvSpPr>
          <p:spPr bwMode="auto">
            <a:xfrm>
              <a:off x="4544" y="2541"/>
              <a:ext cx="102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5781" tIns="47891" rIns="95781" bIns="47891">
              <a:spAutoFit/>
            </a:bodyPr>
            <a:lstStyle>
              <a:lvl1pPr defTabSz="956945">
                <a:spcBef>
                  <a:spcPct val="20000"/>
                </a:spcBef>
                <a:buClr>
                  <a:schemeClr val="tx2"/>
                </a:buClr>
                <a:buBlip>
                  <a:blip r:embed="rId3"/>
                </a:buBlip>
                <a:defRPr sz="3200">
                  <a:solidFill>
                    <a:schemeClr val="tx1"/>
                  </a:solidFill>
                  <a:latin typeface="Times New Roman" panose="02020603050405020304" charset="0"/>
                </a:defRPr>
              </a:lvl1pPr>
              <a:lvl2pPr marL="742950" indent="-285750" defTabSz="956945">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956945">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956945">
                <a:spcBef>
                  <a:spcPct val="20000"/>
                </a:spcBef>
                <a:buClr>
                  <a:schemeClr val="tx1"/>
                </a:buClr>
                <a:buSzPct val="100000"/>
                <a:buChar char="–"/>
                <a:defRPr sz="2000">
                  <a:solidFill>
                    <a:schemeClr val="tx1"/>
                  </a:solidFill>
                  <a:latin typeface="Times New Roman" panose="02020603050405020304" charset="0"/>
                </a:defRPr>
              </a:lvl4pPr>
              <a:lvl5pPr marL="2057400" indent="-228600" defTabSz="956945">
                <a:spcBef>
                  <a:spcPct val="20000"/>
                </a:spcBef>
                <a:buClr>
                  <a:schemeClr val="tx1"/>
                </a:buClr>
                <a:buSzPct val="100000"/>
                <a:buChar char="»"/>
                <a:defRPr sz="2000">
                  <a:solidFill>
                    <a:schemeClr val="tx1"/>
                  </a:solidFill>
                  <a:latin typeface="Times New Roman" panose="02020603050405020304" charset="0"/>
                </a:defRPr>
              </a:lvl5pPr>
              <a:lvl6pPr marL="25146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zh-CN" altLang="en-US" sz="1400">
                  <a:solidFill>
                    <a:srgbClr val="99CC00"/>
                  </a:solidFill>
                  <a:latin typeface="FuturaA Bk BT" pitchFamily="34" charset="0"/>
                  <a:ea typeface="宋体" panose="02010600030101010101" pitchFamily="2" charset="-122"/>
                </a:rPr>
                <a:t>局域网（</a:t>
              </a:r>
              <a:r>
                <a:rPr lang="en-US" altLang="zh-CN" sz="1400">
                  <a:solidFill>
                    <a:srgbClr val="99CC00"/>
                  </a:solidFill>
                  <a:latin typeface="FuturaA Bk BT" pitchFamily="34" charset="0"/>
                  <a:ea typeface="宋体" panose="02010600030101010101" pitchFamily="2" charset="-122"/>
                </a:rPr>
                <a:t>LAN</a:t>
              </a:r>
              <a:r>
                <a:rPr lang="zh-CN" altLang="en-US" sz="1400">
                  <a:solidFill>
                    <a:srgbClr val="99CC00"/>
                  </a:solidFill>
                  <a:latin typeface="FuturaA Bk BT" pitchFamily="34" charset="0"/>
                  <a:ea typeface="宋体" panose="02010600030101010101" pitchFamily="2" charset="-122"/>
                </a:rPr>
                <a:t>）</a:t>
              </a:r>
              <a:endParaRPr lang="en-US" altLang="zh-CN" sz="1400">
                <a:solidFill>
                  <a:srgbClr val="99CC00"/>
                </a:solidFill>
                <a:latin typeface="FuturaA Bk BT" pitchFamily="34" charset="0"/>
                <a:ea typeface="宋体" panose="02010600030101010101" pitchFamily="2" charset="-122"/>
              </a:endParaRPr>
            </a:p>
            <a:p>
              <a:pPr>
                <a:spcBef>
                  <a:spcPct val="0"/>
                </a:spcBef>
                <a:buClrTx/>
                <a:buFontTx/>
                <a:buNone/>
              </a:pPr>
              <a:r>
                <a:rPr lang="en-US" altLang="zh-CN" sz="1400">
                  <a:solidFill>
                    <a:srgbClr val="99CC00"/>
                  </a:solidFill>
                  <a:latin typeface="FuturaA Bk BT" pitchFamily="34" charset="0"/>
                  <a:ea typeface="宋体" panose="02010600030101010101" pitchFamily="2" charset="-122"/>
                </a:rPr>
                <a:t>- </a:t>
              </a:r>
              <a:r>
                <a:rPr lang="zh-CN" altLang="en-US" sz="1400">
                  <a:solidFill>
                    <a:srgbClr val="99CC00"/>
                  </a:solidFill>
                  <a:latin typeface="FuturaA Bk BT" pitchFamily="34" charset="0"/>
                  <a:ea typeface="宋体" panose="02010600030101010101" pitchFamily="2" charset="-122"/>
                </a:rPr>
                <a:t>热点</a:t>
              </a:r>
              <a:r>
                <a:rPr lang="en-US" altLang="zh-CN" sz="1400">
                  <a:solidFill>
                    <a:srgbClr val="99CC00"/>
                  </a:solidFill>
                  <a:latin typeface="FuturaA Bk BT" pitchFamily="34" charset="0"/>
                  <a:ea typeface="宋体" panose="02010600030101010101" pitchFamily="2" charset="-122"/>
                </a:rPr>
                <a:t> – </a:t>
              </a:r>
              <a:r>
                <a:rPr lang="zh-CN" altLang="en-US" sz="1400">
                  <a:solidFill>
                    <a:srgbClr val="99CC00"/>
                  </a:solidFill>
                  <a:latin typeface="FuturaA Bk BT" pitchFamily="34" charset="0"/>
                  <a:ea typeface="宋体" panose="02010600030101010101" pitchFamily="2" charset="-122"/>
                </a:rPr>
                <a:t>高速</a:t>
              </a:r>
              <a:endParaRPr lang="en-US" altLang="zh-CN" sz="1400">
                <a:solidFill>
                  <a:srgbClr val="FF0000"/>
                </a:solidFill>
                <a:latin typeface="FuturaA Bk BT" pitchFamily="34" charset="0"/>
                <a:ea typeface="宋体" panose="02010600030101010101" pitchFamily="2" charset="-122"/>
              </a:endParaRPr>
            </a:p>
          </p:txBody>
        </p:sp>
        <p:sp>
          <p:nvSpPr>
            <p:cNvPr id="16411" name="Text Box 30"/>
            <p:cNvSpPr txBox="1">
              <a:spLocks noChangeArrowheads="1"/>
            </p:cNvSpPr>
            <p:nvPr/>
          </p:nvSpPr>
          <p:spPr bwMode="auto">
            <a:xfrm>
              <a:off x="2680" y="1319"/>
              <a:ext cx="124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5781" tIns="47891" rIns="95781" bIns="47891">
              <a:spAutoFit/>
            </a:bodyPr>
            <a:lstStyle>
              <a:lvl1pPr defTabSz="956945">
                <a:spcBef>
                  <a:spcPct val="20000"/>
                </a:spcBef>
                <a:buClr>
                  <a:schemeClr val="tx2"/>
                </a:buClr>
                <a:buBlip>
                  <a:blip r:embed="rId3"/>
                </a:buBlip>
                <a:defRPr sz="3200">
                  <a:solidFill>
                    <a:schemeClr val="tx1"/>
                  </a:solidFill>
                  <a:latin typeface="Times New Roman" panose="02020603050405020304" charset="0"/>
                </a:defRPr>
              </a:lvl1pPr>
              <a:lvl2pPr marL="742950" indent="-285750" defTabSz="956945">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956945">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956945">
                <a:spcBef>
                  <a:spcPct val="20000"/>
                </a:spcBef>
                <a:buClr>
                  <a:schemeClr val="tx1"/>
                </a:buClr>
                <a:buSzPct val="100000"/>
                <a:buChar char="–"/>
                <a:defRPr sz="2000">
                  <a:solidFill>
                    <a:schemeClr val="tx1"/>
                  </a:solidFill>
                  <a:latin typeface="Times New Roman" panose="02020603050405020304" charset="0"/>
                </a:defRPr>
              </a:lvl4pPr>
              <a:lvl5pPr marL="2057400" indent="-228600" defTabSz="956945">
                <a:spcBef>
                  <a:spcPct val="20000"/>
                </a:spcBef>
                <a:buClr>
                  <a:schemeClr val="tx1"/>
                </a:buClr>
                <a:buSzPct val="100000"/>
                <a:buChar char="»"/>
                <a:defRPr sz="2000">
                  <a:solidFill>
                    <a:schemeClr val="tx1"/>
                  </a:solidFill>
                  <a:latin typeface="Times New Roman" panose="02020603050405020304" charset="0"/>
                </a:defRPr>
              </a:lvl5pPr>
              <a:lvl6pPr marL="25146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zh-CN" altLang="en-US" sz="1400">
                  <a:solidFill>
                    <a:srgbClr val="FF6600"/>
                  </a:solidFill>
                  <a:latin typeface="FuturaA Bk BT" pitchFamily="34" charset="0"/>
                  <a:ea typeface="宋体" panose="02010600030101010101" pitchFamily="2" charset="-122"/>
                </a:rPr>
                <a:t>个人局域网（</a:t>
              </a:r>
              <a:r>
                <a:rPr lang="en-US" altLang="zh-CN" sz="1400">
                  <a:solidFill>
                    <a:srgbClr val="FF6600"/>
                  </a:solidFill>
                  <a:latin typeface="FuturaA Bk BT" pitchFamily="34" charset="0"/>
                  <a:ea typeface="宋体" panose="02010600030101010101" pitchFamily="2" charset="-122"/>
                </a:rPr>
                <a:t>PAN</a:t>
              </a:r>
              <a:r>
                <a:rPr lang="zh-CN" altLang="en-US" sz="1400">
                  <a:solidFill>
                    <a:srgbClr val="FF6600"/>
                  </a:solidFill>
                  <a:latin typeface="FuturaA Bk BT" pitchFamily="34" charset="0"/>
                  <a:ea typeface="宋体" panose="02010600030101010101" pitchFamily="2" charset="-122"/>
                </a:rPr>
                <a:t>）</a:t>
              </a:r>
              <a:endParaRPr lang="en-US" altLang="zh-CN" sz="1400">
                <a:solidFill>
                  <a:srgbClr val="FF6600"/>
                </a:solidFill>
                <a:latin typeface="FuturaA Bk BT" pitchFamily="34" charset="0"/>
                <a:ea typeface="宋体" panose="02010600030101010101" pitchFamily="2" charset="-122"/>
              </a:endParaRPr>
            </a:p>
            <a:p>
              <a:pPr>
                <a:spcBef>
                  <a:spcPct val="0"/>
                </a:spcBef>
                <a:buClrTx/>
                <a:buFontTx/>
                <a:buNone/>
              </a:pPr>
              <a:r>
                <a:rPr lang="en-US" altLang="zh-CN" sz="1400">
                  <a:solidFill>
                    <a:srgbClr val="FF6600"/>
                  </a:solidFill>
                  <a:latin typeface="FuturaA Bk BT" pitchFamily="34" charset="0"/>
                  <a:ea typeface="宋体" panose="02010600030101010101" pitchFamily="2" charset="-122"/>
                </a:rPr>
                <a:t>- </a:t>
              </a:r>
              <a:r>
                <a:rPr lang="zh-CN" altLang="en-US" sz="1400">
                  <a:solidFill>
                    <a:srgbClr val="FF6600"/>
                  </a:solidFill>
                  <a:latin typeface="FuturaA Bk BT" pitchFamily="34" charset="0"/>
                  <a:ea typeface="宋体" panose="02010600030101010101" pitchFamily="2" charset="-122"/>
                </a:rPr>
                <a:t>连接性，替代缆线</a:t>
              </a:r>
              <a:endParaRPr lang="en-US" altLang="zh-CN" sz="1400">
                <a:solidFill>
                  <a:srgbClr val="FF0000"/>
                </a:solidFill>
                <a:latin typeface="FuturaA Bk BT" pitchFamily="34" charset="0"/>
                <a:ea typeface="宋体" panose="02010600030101010101" pitchFamily="2" charset="-122"/>
              </a:endParaRPr>
            </a:p>
          </p:txBody>
        </p:sp>
        <p:sp>
          <p:nvSpPr>
            <p:cNvPr id="16412" name="Line 31"/>
            <p:cNvSpPr>
              <a:spLocks noChangeShapeType="1"/>
            </p:cNvSpPr>
            <p:nvPr/>
          </p:nvSpPr>
          <p:spPr bwMode="auto">
            <a:xfrm flipH="1">
              <a:off x="1633" y="1350"/>
              <a:ext cx="574" cy="777"/>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3" name="Line 32"/>
            <p:cNvSpPr>
              <a:spLocks noChangeShapeType="1"/>
            </p:cNvSpPr>
            <p:nvPr/>
          </p:nvSpPr>
          <p:spPr bwMode="auto">
            <a:xfrm flipH="1">
              <a:off x="2112" y="1343"/>
              <a:ext cx="284" cy="86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4" name="Line 33"/>
            <p:cNvSpPr>
              <a:spLocks noChangeShapeType="1"/>
            </p:cNvSpPr>
            <p:nvPr/>
          </p:nvSpPr>
          <p:spPr bwMode="auto">
            <a:xfrm flipH="1">
              <a:off x="2333" y="1628"/>
              <a:ext cx="533" cy="1606"/>
            </a:xfrm>
            <a:prstGeom prst="line">
              <a:avLst/>
            </a:prstGeom>
            <a:noFill/>
            <a:ln w="12700">
              <a:solidFill>
                <a:srgbClr val="CC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5" name="Line 34"/>
            <p:cNvSpPr>
              <a:spLocks noChangeShapeType="1"/>
            </p:cNvSpPr>
            <p:nvPr/>
          </p:nvSpPr>
          <p:spPr bwMode="auto">
            <a:xfrm flipH="1">
              <a:off x="4126" y="2858"/>
              <a:ext cx="1301" cy="199"/>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6" name="Line 35"/>
            <p:cNvSpPr>
              <a:spLocks noChangeShapeType="1"/>
            </p:cNvSpPr>
            <p:nvPr/>
          </p:nvSpPr>
          <p:spPr bwMode="auto">
            <a:xfrm>
              <a:off x="3464" y="3375"/>
              <a:ext cx="465" cy="0"/>
            </a:xfrm>
            <a:prstGeom prst="line">
              <a:avLst/>
            </a:prstGeom>
            <a:noFill/>
            <a:ln w="76200">
              <a:solidFill>
                <a:srgbClr val="FF3300"/>
              </a:solidFill>
              <a:round/>
              <a:tailEnd type="triangle" w="med" len="med"/>
            </a:ln>
            <a:extLst>
              <a:ext uri="{909E8E84-426E-40DD-AFC4-6F175D3DCCD1}">
                <a14:hiddenFill xmlns:a14="http://schemas.microsoft.com/office/drawing/2010/main">
                  <a:noFill/>
                </a14:hiddenFill>
              </a:ext>
            </a:extLst>
          </p:spPr>
          <p:txBody>
            <a:bodyPr wrap="none" lIns="96452" tIns="48225" rIns="96452" bIns="48225" anchor="ctr"/>
            <a:lstStyle/>
            <a:p>
              <a:endParaRPr lang="en-US"/>
            </a:p>
          </p:txBody>
        </p:sp>
        <p:sp>
          <p:nvSpPr>
            <p:cNvPr id="16417" name="Text Box 36"/>
            <p:cNvSpPr txBox="1">
              <a:spLocks noChangeArrowheads="1"/>
            </p:cNvSpPr>
            <p:nvPr/>
          </p:nvSpPr>
          <p:spPr bwMode="auto">
            <a:xfrm>
              <a:off x="3727" y="2254"/>
              <a:ext cx="833"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032" tIns="50514" rIns="101032" bIns="50514">
              <a:spAutoFit/>
            </a:bodyPr>
            <a:lstStyle>
              <a:lvl1pPr defTabSz="956945">
                <a:spcBef>
                  <a:spcPct val="20000"/>
                </a:spcBef>
                <a:buClr>
                  <a:schemeClr val="tx2"/>
                </a:buClr>
                <a:buBlip>
                  <a:blip r:embed="rId3"/>
                </a:buBlip>
                <a:defRPr sz="3200">
                  <a:solidFill>
                    <a:schemeClr val="tx1"/>
                  </a:solidFill>
                  <a:latin typeface="Times New Roman" panose="02020603050405020304" charset="0"/>
                </a:defRPr>
              </a:lvl1pPr>
              <a:lvl2pPr marL="742950" indent="-285750" defTabSz="956945">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defTabSz="956945">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defTabSz="956945">
                <a:spcBef>
                  <a:spcPct val="20000"/>
                </a:spcBef>
                <a:buClr>
                  <a:schemeClr val="tx1"/>
                </a:buClr>
                <a:buSzPct val="100000"/>
                <a:buChar char="–"/>
                <a:defRPr sz="2000">
                  <a:solidFill>
                    <a:schemeClr val="tx1"/>
                  </a:solidFill>
                  <a:latin typeface="Times New Roman" panose="02020603050405020304" charset="0"/>
                </a:defRPr>
              </a:lvl4pPr>
              <a:lvl5pPr marL="2057400" indent="-228600" defTabSz="956945">
                <a:spcBef>
                  <a:spcPct val="20000"/>
                </a:spcBef>
                <a:buClr>
                  <a:schemeClr val="tx1"/>
                </a:buClr>
                <a:buSzPct val="100000"/>
                <a:buChar char="»"/>
                <a:defRPr sz="2000">
                  <a:solidFill>
                    <a:schemeClr val="tx1"/>
                  </a:solidFill>
                  <a:latin typeface="Times New Roman" panose="02020603050405020304" charset="0"/>
                </a:defRPr>
              </a:lvl5pPr>
              <a:lvl6pPr marL="25146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defTabSz="956945"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lang="zh-CN" altLang="en-US" sz="1400">
                  <a:latin typeface="FuturaA Bk BT" pitchFamily="34" charset="0"/>
                  <a:ea typeface="宋体" panose="02010600030101010101" pitchFamily="2" charset="-122"/>
                </a:rPr>
                <a:t>需要新的</a:t>
              </a:r>
              <a:endParaRPr lang="en-US" altLang="zh-CN" sz="1400">
                <a:latin typeface="FuturaA Bk BT" pitchFamily="34" charset="0"/>
                <a:ea typeface="宋体" panose="02010600030101010101" pitchFamily="2" charset="-122"/>
              </a:endParaRPr>
            </a:p>
            <a:p>
              <a:pPr>
                <a:spcBef>
                  <a:spcPct val="0"/>
                </a:spcBef>
                <a:buClrTx/>
                <a:buFontTx/>
                <a:buNone/>
              </a:pPr>
              <a:r>
                <a:rPr lang="zh-CN" altLang="en-US" sz="1400">
                  <a:latin typeface="FuturaA Bk BT" pitchFamily="34" charset="0"/>
                  <a:ea typeface="宋体" panose="02010600030101010101" pitchFamily="2" charset="-122"/>
                </a:rPr>
                <a:t>频率分配</a:t>
              </a:r>
              <a:endParaRPr lang="en-US" altLang="zh-CN" sz="1400">
                <a:latin typeface="FuturaA Bk BT" pitchFamily="34" charset="0"/>
                <a:ea typeface="宋体" panose="02010600030101010101" pitchFamily="2" charset="-122"/>
              </a:endParaRPr>
            </a:p>
          </p:txBody>
        </p:sp>
        <p:sp>
          <p:nvSpPr>
            <p:cNvPr id="16418" name="Line 37"/>
            <p:cNvSpPr>
              <a:spLocks noChangeShapeType="1"/>
            </p:cNvSpPr>
            <p:nvPr/>
          </p:nvSpPr>
          <p:spPr bwMode="auto">
            <a:xfrm flipH="1" flipV="1">
              <a:off x="3979" y="2679"/>
              <a:ext cx="2" cy="409"/>
            </a:xfrm>
            <a:prstGeom prst="line">
              <a:avLst/>
            </a:prstGeom>
            <a:noFill/>
            <a:ln w="76200">
              <a:solidFill>
                <a:srgbClr val="FF3300"/>
              </a:solidFill>
              <a:round/>
              <a:tailEnd type="triangle" w="med" len="med"/>
            </a:ln>
            <a:extLst>
              <a:ext uri="{909E8E84-426E-40DD-AFC4-6F175D3DCCD1}">
                <a14:hiddenFill xmlns:a14="http://schemas.microsoft.com/office/drawing/2010/main">
                  <a:noFill/>
                </a14:hiddenFill>
              </a:ext>
            </a:extLst>
          </p:spPr>
          <p:txBody>
            <a:bodyPr wrap="none" lIns="96452" tIns="48225" rIns="96452" bIns="48225" anchor="ctr"/>
            <a:lstStyle/>
            <a:p>
              <a:endParaRPr lang="en-US"/>
            </a:p>
          </p:txBody>
        </p:sp>
      </p:grpSp>
      <p:sp>
        <p:nvSpPr>
          <p:cNvPr id="16389" name="Text Box 38"/>
          <p:cNvSpPr>
            <a:spLocks noGrp="1" noChangeArrowheads="1"/>
          </p:cNvSpPr>
          <p:nvPr>
            <p:ph type="title"/>
          </p:nvPr>
        </p:nvSpPr>
        <p:spPr>
          <a:xfrm>
            <a:off x="557530" y="358140"/>
            <a:ext cx="8299450" cy="695325"/>
          </a:xfrm>
          <a:noFill/>
        </p:spPr>
        <p:txBody>
          <a:bodyPr/>
          <a:lstStyle/>
          <a:p>
            <a:pPr defTabSz="956945" eaLnBrk="1" hangingPunct="1"/>
            <a:r>
              <a:rPr lang="zh-CN" altLang="en-US" sz="2400" dirty="0">
                <a:ea typeface="宋体" panose="02010600030101010101" pitchFamily="2" charset="-122"/>
              </a:rPr>
              <a:t>各种各样的无线接入：</a:t>
            </a:r>
            <a:endParaRPr lang="en-US" altLang="zh-CN" sz="2400" dirty="0">
              <a:ea typeface="宋体" panose="02010600030101010101" pitchFamily="2" charset="-122"/>
            </a:endParaRPr>
          </a:p>
        </p:txBody>
      </p:sp>
      <p:sp>
        <p:nvSpPr>
          <p:cNvPr id="16390" name="Text Box 39"/>
          <p:cNvSpPr txBox="1">
            <a:spLocks noChangeArrowheads="1"/>
          </p:cNvSpPr>
          <p:nvPr/>
        </p:nvSpPr>
        <p:spPr bwMode="auto">
          <a:xfrm>
            <a:off x="957263" y="5803900"/>
            <a:ext cx="5591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r>
              <a:rPr kumimoji="1" lang="en-US" altLang="zh-CN" sz="1200">
                <a:latin typeface="Arial" panose="020B0604020202020204" pitchFamily="34" charset="0"/>
                <a:ea typeface="宋体" panose="02010600030101010101" pitchFamily="2" charset="-122"/>
              </a:rPr>
              <a:t>Reference to S.R. Treves (Alcatel) presentation in Mobicom’01.Rome Italy</a:t>
            </a:r>
            <a:r>
              <a:rPr kumimoji="1" lang="en-US" altLang="zh-CN" sz="2800">
                <a:latin typeface="Arial" panose="020B0604020202020204" pitchFamily="34" charset="0"/>
                <a:ea typeface="宋体" panose="02010600030101010101" pitchFamily="2" charset="-122"/>
              </a:rPr>
              <a:t> </a:t>
            </a: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4B185C27-6C0E-4C50-AC28-D4312EAFAC5C}" type="slidenum">
              <a:rPr lang="en-US" altLang="zh-CN" sz="1400" smtClean="0"/>
              <a:t>79</a:t>
            </a:fld>
            <a:endParaRPr lang="en-US" altLang="zh-CN" sz="1400"/>
          </a:p>
        </p:txBody>
      </p:sp>
      <p:sp>
        <p:nvSpPr>
          <p:cNvPr id="24580" name="Rectangle 2"/>
          <p:cNvSpPr>
            <a:spLocks noGrp="1" noChangeArrowheads="1"/>
          </p:cNvSpPr>
          <p:nvPr>
            <p:ph type="title"/>
          </p:nvPr>
        </p:nvSpPr>
        <p:spPr>
          <a:xfrm>
            <a:off x="250825" y="214630"/>
            <a:ext cx="8693150" cy="855345"/>
          </a:xfrm>
        </p:spPr>
        <p:txBody>
          <a:bodyPr/>
          <a:lstStyle/>
          <a:p>
            <a:pPr eaLnBrk="1" hangingPunct="1"/>
            <a:r>
              <a:rPr lang="zh-CN" altLang="en-US" sz="2800" dirty="0">
                <a:ea typeface="宋体" panose="02010600030101010101" pitchFamily="2" charset="-122"/>
              </a:rPr>
              <a:t>光通信 无源通信</a:t>
            </a:r>
            <a:endParaRPr lang="en-US" altLang="zh-CN" sz="2800" dirty="0">
              <a:ea typeface="宋体" panose="02010600030101010101" pitchFamily="2" charset="-122"/>
            </a:endParaRPr>
          </a:p>
        </p:txBody>
      </p:sp>
      <p:sp>
        <p:nvSpPr>
          <p:cNvPr id="24581" name="Rectangle 3"/>
          <p:cNvSpPr>
            <a:spLocks noChangeArrowheads="1"/>
          </p:cNvSpPr>
          <p:nvPr/>
        </p:nvSpPr>
        <p:spPr bwMode="auto">
          <a:xfrm>
            <a:off x="566738" y="876300"/>
            <a:ext cx="79105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eaLnBrk="1" hangingPunct="1"/>
            <a:endParaRPr lang="en-US" altLang="zh-CN" sz="2400" b="0" dirty="0">
              <a:ea typeface="宋体" panose="02010600030101010101" pitchFamily="2" charset="-122"/>
            </a:endParaRPr>
          </a:p>
        </p:txBody>
      </p:sp>
      <p:pic>
        <p:nvPicPr>
          <p:cNvPr id="4" name="图片 3">
            <a:extLst>
              <a:ext uri="{FF2B5EF4-FFF2-40B4-BE49-F238E27FC236}">
                <a16:creationId xmlns:a16="http://schemas.microsoft.com/office/drawing/2014/main" id="{DE4E11D5-3DB1-4692-81D4-E09F3B81AFFD}"/>
              </a:ext>
            </a:extLst>
          </p:cNvPr>
          <p:cNvPicPr>
            <a:picLocks noChangeAspect="1"/>
          </p:cNvPicPr>
          <p:nvPr/>
        </p:nvPicPr>
        <p:blipFill>
          <a:blip r:embed="rId4"/>
          <a:stretch>
            <a:fillRect/>
          </a:stretch>
        </p:blipFill>
        <p:spPr>
          <a:xfrm>
            <a:off x="2987823" y="248988"/>
            <a:ext cx="5805339" cy="6656431"/>
          </a:xfrm>
          <a:prstGeom prst="rect">
            <a:avLst/>
          </a:prstGeom>
        </p:spPr>
      </p:pic>
    </p:spTree>
    <p:extLst>
      <p:ext uri="{BB962C8B-B14F-4D97-AF65-F5344CB8AC3E}">
        <p14:creationId xmlns:p14="http://schemas.microsoft.com/office/powerpoint/2010/main" val="13984194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8</a:t>
            </a:fld>
            <a:endParaRPr lang="zh-CN" altLang="en-US"/>
          </a:p>
        </p:txBody>
      </p:sp>
      <p:sp>
        <p:nvSpPr>
          <p:cNvPr id="2" name="矩形 1">
            <a:extLst>
              <a:ext uri="{FF2B5EF4-FFF2-40B4-BE49-F238E27FC236}">
                <a16:creationId xmlns:a16="http://schemas.microsoft.com/office/drawing/2014/main" id="{0B4FB37F-1863-4886-A479-6306A5C4B4B5}"/>
              </a:ext>
            </a:extLst>
          </p:cNvPr>
          <p:cNvSpPr/>
          <p:nvPr/>
        </p:nvSpPr>
        <p:spPr>
          <a:xfrm>
            <a:off x="683568" y="764704"/>
            <a:ext cx="7848872" cy="923330"/>
          </a:xfrm>
          <a:prstGeom prst="rect">
            <a:avLst/>
          </a:prstGeom>
        </p:spPr>
        <p:txBody>
          <a:bodyPr wrap="square">
            <a:spAutoFit/>
          </a:bodyPr>
          <a:lstStyle/>
          <a:p>
            <a:r>
              <a:rPr lang="zh-CN" altLang="en-US" dirty="0"/>
              <a:t>鹊桥”是我国首颗，也是世界首颗地球轨道外专用中继通信卫星。作为数据中转站，它能够实时的把在月面背面着陆的嫦娥四号探测器发出的科学数据第一时间传回地球</a:t>
            </a:r>
          </a:p>
        </p:txBody>
      </p:sp>
      <p:pic>
        <p:nvPicPr>
          <p:cNvPr id="3" name="图片 2">
            <a:extLst>
              <a:ext uri="{FF2B5EF4-FFF2-40B4-BE49-F238E27FC236}">
                <a16:creationId xmlns:a16="http://schemas.microsoft.com/office/drawing/2014/main" id="{A2D566BD-ABB6-4B53-BC78-E17346AAF70F}"/>
              </a:ext>
            </a:extLst>
          </p:cNvPr>
          <p:cNvPicPr>
            <a:picLocks noChangeAspect="1"/>
          </p:cNvPicPr>
          <p:nvPr/>
        </p:nvPicPr>
        <p:blipFill>
          <a:blip r:embed="rId3"/>
          <a:stretch>
            <a:fillRect/>
          </a:stretch>
        </p:blipFill>
        <p:spPr>
          <a:xfrm>
            <a:off x="25199" y="1684357"/>
            <a:ext cx="8867287" cy="4562958"/>
          </a:xfrm>
          <a:prstGeom prst="rect">
            <a:avLst/>
          </a:prstGeom>
        </p:spPr>
      </p:pic>
    </p:spTree>
    <p:extLst>
      <p:ext uri="{BB962C8B-B14F-4D97-AF65-F5344CB8AC3E}">
        <p14:creationId xmlns:p14="http://schemas.microsoft.com/office/powerpoint/2010/main" val="313953997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4B185C27-6C0E-4C50-AC28-D4312EAFAC5C}" type="slidenum">
              <a:rPr lang="en-US" altLang="zh-CN" sz="1400" smtClean="0"/>
              <a:t>80</a:t>
            </a:fld>
            <a:endParaRPr lang="en-US" altLang="zh-CN" sz="1400"/>
          </a:p>
        </p:txBody>
      </p:sp>
      <p:sp>
        <p:nvSpPr>
          <p:cNvPr id="24580" name="Rectangle 2"/>
          <p:cNvSpPr>
            <a:spLocks noGrp="1" noChangeArrowheads="1"/>
          </p:cNvSpPr>
          <p:nvPr>
            <p:ph type="title"/>
          </p:nvPr>
        </p:nvSpPr>
        <p:spPr>
          <a:xfrm>
            <a:off x="250825" y="214630"/>
            <a:ext cx="8693150" cy="855345"/>
          </a:xfrm>
        </p:spPr>
        <p:txBody>
          <a:bodyPr/>
          <a:lstStyle/>
          <a:p>
            <a:pPr eaLnBrk="1" hangingPunct="1"/>
            <a:r>
              <a:rPr lang="zh-CN" altLang="en-US" sz="2800" dirty="0">
                <a:ea typeface="宋体" panose="02010600030101010101" pitchFamily="2" charset="-122"/>
              </a:rPr>
              <a:t>软件无线电</a:t>
            </a:r>
            <a:r>
              <a:rPr lang="en-US" altLang="zh-CN" sz="2800" dirty="0">
                <a:ea typeface="宋体" panose="02010600030101010101" pitchFamily="2" charset="-122"/>
              </a:rPr>
              <a:t>SDR    </a:t>
            </a:r>
            <a:r>
              <a:rPr lang="zh-CN" altLang="en-US" sz="2800" dirty="0">
                <a:ea typeface="宋体" panose="02010600030101010101" pitchFamily="2" charset="-122"/>
              </a:rPr>
              <a:t>认知无线电</a:t>
            </a:r>
            <a:endParaRPr lang="en-US" altLang="zh-CN" sz="2800" dirty="0">
              <a:ea typeface="宋体" panose="02010600030101010101" pitchFamily="2" charset="-122"/>
            </a:endParaRPr>
          </a:p>
        </p:txBody>
      </p:sp>
      <p:sp>
        <p:nvSpPr>
          <p:cNvPr id="24581" name="Rectangle 3"/>
          <p:cNvSpPr>
            <a:spLocks noChangeArrowheads="1"/>
          </p:cNvSpPr>
          <p:nvPr/>
        </p:nvSpPr>
        <p:spPr bwMode="auto">
          <a:xfrm>
            <a:off x="566738" y="876300"/>
            <a:ext cx="79105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eaLnBrk="1" hangingPunct="1"/>
            <a:endParaRPr lang="en-US" altLang="zh-CN" sz="2400" b="0" dirty="0">
              <a:ea typeface="宋体" panose="02010600030101010101" pitchFamily="2" charset="-122"/>
            </a:endParaRPr>
          </a:p>
        </p:txBody>
      </p:sp>
      <p:pic>
        <p:nvPicPr>
          <p:cNvPr id="2" name="图片 1">
            <a:extLst>
              <a:ext uri="{FF2B5EF4-FFF2-40B4-BE49-F238E27FC236}">
                <a16:creationId xmlns:a16="http://schemas.microsoft.com/office/drawing/2014/main" id="{C1E7D46A-7C8D-41B4-9CB4-9265D9E66C16}"/>
              </a:ext>
            </a:extLst>
          </p:cNvPr>
          <p:cNvPicPr>
            <a:picLocks noChangeAspect="1"/>
          </p:cNvPicPr>
          <p:nvPr/>
        </p:nvPicPr>
        <p:blipFill>
          <a:blip r:embed="rId4"/>
          <a:stretch>
            <a:fillRect/>
          </a:stretch>
        </p:blipFill>
        <p:spPr>
          <a:xfrm>
            <a:off x="2049089" y="2112738"/>
            <a:ext cx="4945809" cy="2949196"/>
          </a:xfrm>
          <a:prstGeom prst="rect">
            <a:avLst/>
          </a:prstGeom>
        </p:spPr>
      </p:pic>
      <p:sp>
        <p:nvSpPr>
          <p:cNvPr id="3" name="矩形 2">
            <a:extLst>
              <a:ext uri="{FF2B5EF4-FFF2-40B4-BE49-F238E27FC236}">
                <a16:creationId xmlns:a16="http://schemas.microsoft.com/office/drawing/2014/main" id="{D12EC834-19A2-4660-ACAD-AED3F98EB534}"/>
              </a:ext>
            </a:extLst>
          </p:cNvPr>
          <p:cNvSpPr/>
          <p:nvPr/>
        </p:nvSpPr>
        <p:spPr>
          <a:xfrm>
            <a:off x="899592" y="1044043"/>
            <a:ext cx="6840760" cy="369332"/>
          </a:xfrm>
          <a:prstGeom prst="rect">
            <a:avLst/>
          </a:prstGeom>
        </p:spPr>
        <p:txBody>
          <a:bodyPr wrap="square">
            <a:spAutoFit/>
          </a:bodyPr>
          <a:lstStyle/>
          <a:p>
            <a:r>
              <a:rPr lang="zh-CN" altLang="en-US" dirty="0"/>
              <a:t>基于通用的硬件平台上用软件来实现各种通信模组</a:t>
            </a:r>
          </a:p>
        </p:txBody>
      </p:sp>
    </p:spTree>
    <p:extLst>
      <p:ext uri="{BB962C8B-B14F-4D97-AF65-F5344CB8AC3E}">
        <p14:creationId xmlns:p14="http://schemas.microsoft.com/office/powerpoint/2010/main" val="183736689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F1B86A5-BA5A-48DE-BBE4-7D25001728A8}"/>
              </a:ext>
            </a:extLst>
          </p:cNvPr>
          <p:cNvPicPr>
            <a:picLocks noChangeAspect="1"/>
          </p:cNvPicPr>
          <p:nvPr/>
        </p:nvPicPr>
        <p:blipFill>
          <a:blip r:embed="rId3"/>
          <a:stretch>
            <a:fillRect/>
          </a:stretch>
        </p:blipFill>
        <p:spPr>
          <a:xfrm>
            <a:off x="2392196" y="1124744"/>
            <a:ext cx="4637123" cy="5729090"/>
          </a:xfrm>
          <a:prstGeom prst="rect">
            <a:avLst/>
          </a:prstGeom>
        </p:spPr>
      </p:pic>
      <p:sp>
        <p:nvSpPr>
          <p:cNvPr id="2457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4B185C27-6C0E-4C50-AC28-D4312EAFAC5C}" type="slidenum">
              <a:rPr lang="en-US" altLang="zh-CN" sz="1400" smtClean="0"/>
              <a:t>81</a:t>
            </a:fld>
            <a:endParaRPr lang="en-US" altLang="zh-CN" sz="1400"/>
          </a:p>
        </p:txBody>
      </p:sp>
      <p:sp>
        <p:nvSpPr>
          <p:cNvPr id="24580" name="Rectangle 2"/>
          <p:cNvSpPr>
            <a:spLocks noGrp="1" noChangeArrowheads="1"/>
          </p:cNvSpPr>
          <p:nvPr>
            <p:ph type="title"/>
          </p:nvPr>
        </p:nvSpPr>
        <p:spPr>
          <a:xfrm>
            <a:off x="225425" y="708050"/>
            <a:ext cx="8693150" cy="855345"/>
          </a:xfrm>
        </p:spPr>
        <p:txBody>
          <a:bodyPr/>
          <a:lstStyle/>
          <a:p>
            <a:pPr eaLnBrk="1" hangingPunct="1"/>
            <a:r>
              <a:rPr lang="zh-CN" altLang="en-US" sz="2800" dirty="0">
                <a:ea typeface="宋体" panose="02010600030101010101" pitchFamily="2" charset="-122"/>
              </a:rPr>
              <a:t>实例：家庭认知无线电 </a:t>
            </a:r>
            <a:r>
              <a:rPr lang="en-US" altLang="zh-CN" sz="2800" dirty="0">
                <a:ea typeface="宋体" panose="02010600030101010101" pitchFamily="2" charset="-122"/>
              </a:rPr>
              <a:t> Home Cognitive Wireless Sensor Networks</a:t>
            </a:r>
          </a:p>
        </p:txBody>
      </p:sp>
      <p:sp>
        <p:nvSpPr>
          <p:cNvPr id="24581" name="Rectangle 3"/>
          <p:cNvSpPr>
            <a:spLocks noChangeArrowheads="1"/>
          </p:cNvSpPr>
          <p:nvPr/>
        </p:nvSpPr>
        <p:spPr bwMode="auto">
          <a:xfrm>
            <a:off x="566738" y="876300"/>
            <a:ext cx="79105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4"/>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eaLnBrk="1" hangingPunct="1"/>
            <a:endParaRPr lang="en-US" altLang="zh-CN" sz="2400" b="0" dirty="0">
              <a:ea typeface="宋体" panose="02010600030101010101" pitchFamily="2" charset="-122"/>
            </a:endParaRPr>
          </a:p>
        </p:txBody>
      </p:sp>
    </p:spTree>
    <p:extLst>
      <p:ext uri="{BB962C8B-B14F-4D97-AF65-F5344CB8AC3E}">
        <p14:creationId xmlns:p14="http://schemas.microsoft.com/office/powerpoint/2010/main" val="42262011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4B185C27-6C0E-4C50-AC28-D4312EAFAC5C}" type="slidenum">
              <a:rPr lang="en-US" altLang="zh-CN" sz="1400" smtClean="0"/>
              <a:t>82</a:t>
            </a:fld>
            <a:endParaRPr lang="en-US" altLang="zh-CN" sz="1400"/>
          </a:p>
        </p:txBody>
      </p:sp>
      <p:sp>
        <p:nvSpPr>
          <p:cNvPr id="24580" name="Rectangle 2"/>
          <p:cNvSpPr>
            <a:spLocks noGrp="1" noChangeArrowheads="1"/>
          </p:cNvSpPr>
          <p:nvPr>
            <p:ph type="title"/>
          </p:nvPr>
        </p:nvSpPr>
        <p:spPr>
          <a:xfrm>
            <a:off x="225425" y="708050"/>
            <a:ext cx="8693150" cy="855345"/>
          </a:xfrm>
        </p:spPr>
        <p:txBody>
          <a:bodyPr/>
          <a:lstStyle/>
          <a:p>
            <a:pPr eaLnBrk="1" hangingPunct="1"/>
            <a:r>
              <a:rPr lang="zh-CN" altLang="en-US" sz="2800" dirty="0">
                <a:ea typeface="宋体" panose="02010600030101010101" pitchFamily="2" charset="-122"/>
              </a:rPr>
              <a:t>实例：家庭认知无线电 </a:t>
            </a:r>
            <a:r>
              <a:rPr lang="en-US" altLang="zh-CN" sz="2800" dirty="0">
                <a:ea typeface="宋体" panose="02010600030101010101" pitchFamily="2" charset="-122"/>
              </a:rPr>
              <a:t> Home Cognitive Wireless Sensor Networks</a:t>
            </a:r>
          </a:p>
        </p:txBody>
      </p:sp>
      <p:sp>
        <p:nvSpPr>
          <p:cNvPr id="24581" name="Rectangle 3"/>
          <p:cNvSpPr>
            <a:spLocks noChangeArrowheads="1"/>
          </p:cNvSpPr>
          <p:nvPr/>
        </p:nvSpPr>
        <p:spPr bwMode="auto">
          <a:xfrm>
            <a:off x="566738" y="876300"/>
            <a:ext cx="79105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eaLnBrk="1" hangingPunct="1"/>
            <a:endParaRPr lang="en-US" altLang="zh-CN" sz="2400" b="0" dirty="0">
              <a:ea typeface="宋体" panose="02010600030101010101" pitchFamily="2" charset="-122"/>
            </a:endParaRPr>
          </a:p>
        </p:txBody>
      </p:sp>
      <p:sp>
        <p:nvSpPr>
          <p:cNvPr id="2" name="矩形 1">
            <a:extLst>
              <a:ext uri="{FF2B5EF4-FFF2-40B4-BE49-F238E27FC236}">
                <a16:creationId xmlns:a16="http://schemas.microsoft.com/office/drawing/2014/main" id="{3CCF4121-DEEB-4A92-90C4-E09C3FF2F46A}"/>
              </a:ext>
            </a:extLst>
          </p:cNvPr>
          <p:cNvSpPr/>
          <p:nvPr/>
        </p:nvSpPr>
        <p:spPr>
          <a:xfrm>
            <a:off x="225426" y="1759262"/>
            <a:ext cx="8693149" cy="646331"/>
          </a:xfrm>
          <a:prstGeom prst="rect">
            <a:avLst/>
          </a:prstGeom>
        </p:spPr>
        <p:txBody>
          <a:bodyPr wrap="square">
            <a:spAutoFit/>
          </a:bodyPr>
          <a:lstStyle/>
          <a:p>
            <a:r>
              <a:rPr lang="en-US" altLang="zh-CN" dirty="0"/>
              <a:t>Evaluation tool-set for the effect of human body movement and gesture to wireless transmission quality </a:t>
            </a:r>
            <a:endParaRPr lang="zh-CN" altLang="en-US" dirty="0"/>
          </a:p>
        </p:txBody>
      </p:sp>
      <p:pic>
        <p:nvPicPr>
          <p:cNvPr id="3" name="图片 2">
            <a:extLst>
              <a:ext uri="{FF2B5EF4-FFF2-40B4-BE49-F238E27FC236}">
                <a16:creationId xmlns:a16="http://schemas.microsoft.com/office/drawing/2014/main" id="{0E5060FC-9CA6-499E-BC10-0B46EB0A65E7}"/>
              </a:ext>
            </a:extLst>
          </p:cNvPr>
          <p:cNvPicPr>
            <a:picLocks noChangeAspect="1"/>
          </p:cNvPicPr>
          <p:nvPr/>
        </p:nvPicPr>
        <p:blipFill>
          <a:blip r:embed="rId4"/>
          <a:stretch>
            <a:fillRect/>
          </a:stretch>
        </p:blipFill>
        <p:spPr>
          <a:xfrm>
            <a:off x="683568" y="2772412"/>
            <a:ext cx="7892107" cy="2096748"/>
          </a:xfrm>
          <a:prstGeom prst="rect">
            <a:avLst/>
          </a:prstGeom>
        </p:spPr>
      </p:pic>
      <p:sp>
        <p:nvSpPr>
          <p:cNvPr id="4" name="矩形 3">
            <a:extLst>
              <a:ext uri="{FF2B5EF4-FFF2-40B4-BE49-F238E27FC236}">
                <a16:creationId xmlns:a16="http://schemas.microsoft.com/office/drawing/2014/main" id="{94EDAEC8-9110-4992-B9F6-47742049D73D}"/>
              </a:ext>
            </a:extLst>
          </p:cNvPr>
          <p:cNvSpPr/>
          <p:nvPr/>
        </p:nvSpPr>
        <p:spPr>
          <a:xfrm>
            <a:off x="2344380" y="5066694"/>
            <a:ext cx="4570482" cy="369332"/>
          </a:xfrm>
          <a:prstGeom prst="rect">
            <a:avLst/>
          </a:prstGeom>
        </p:spPr>
        <p:txBody>
          <a:bodyPr wrap="none">
            <a:spAutoFit/>
          </a:bodyPr>
          <a:lstStyle/>
          <a:p>
            <a:r>
              <a:rPr lang="zh-CN" altLang="en-US" dirty="0"/>
              <a:t>人体运动及姿态对无线传输质量的评估技术</a:t>
            </a:r>
          </a:p>
        </p:txBody>
      </p:sp>
    </p:spTree>
    <p:extLst>
      <p:ext uri="{BB962C8B-B14F-4D97-AF65-F5344CB8AC3E}">
        <p14:creationId xmlns:p14="http://schemas.microsoft.com/office/powerpoint/2010/main" val="160099577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5"/>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5"/>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4B185C27-6C0E-4C50-AC28-D4312EAFAC5C}" type="slidenum">
              <a:rPr lang="en-US" altLang="zh-CN" sz="1400" smtClean="0"/>
              <a:t>83</a:t>
            </a:fld>
            <a:endParaRPr lang="en-US" altLang="zh-CN" sz="1400"/>
          </a:p>
        </p:txBody>
      </p:sp>
      <p:sp>
        <p:nvSpPr>
          <p:cNvPr id="24580" name="Rectangle 2"/>
          <p:cNvSpPr>
            <a:spLocks noGrp="1" noChangeArrowheads="1"/>
          </p:cNvSpPr>
          <p:nvPr>
            <p:ph type="title"/>
          </p:nvPr>
        </p:nvSpPr>
        <p:spPr>
          <a:xfrm>
            <a:off x="170333" y="260648"/>
            <a:ext cx="8918575" cy="855345"/>
          </a:xfrm>
        </p:spPr>
        <p:txBody>
          <a:bodyPr/>
          <a:lstStyle/>
          <a:p>
            <a:pPr eaLnBrk="1" hangingPunct="1"/>
            <a:r>
              <a:rPr lang="zh-CN" altLang="en-US" sz="2800" dirty="0">
                <a:ea typeface="宋体" panose="02010600030101010101" pitchFamily="2" charset="-122"/>
              </a:rPr>
              <a:t>实例：认知无线电 </a:t>
            </a:r>
            <a:r>
              <a:rPr lang="en-US" altLang="zh-CN" sz="2800" dirty="0">
                <a:ea typeface="宋体" panose="02010600030101010101" pitchFamily="2" charset="-122"/>
              </a:rPr>
              <a:t>Cognitive Wireless Sensor Networks</a:t>
            </a:r>
          </a:p>
        </p:txBody>
      </p:sp>
      <p:sp>
        <p:nvSpPr>
          <p:cNvPr id="24581" name="Rectangle 3"/>
          <p:cNvSpPr>
            <a:spLocks noChangeArrowheads="1"/>
          </p:cNvSpPr>
          <p:nvPr/>
        </p:nvSpPr>
        <p:spPr bwMode="auto">
          <a:xfrm>
            <a:off x="566738" y="876300"/>
            <a:ext cx="79105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5"/>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5"/>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eaLnBrk="1" hangingPunct="1"/>
            <a:endParaRPr lang="en-US" altLang="zh-CN" sz="2400" b="0" dirty="0">
              <a:ea typeface="宋体" panose="02010600030101010101" pitchFamily="2" charset="-122"/>
            </a:endParaRPr>
          </a:p>
        </p:txBody>
      </p:sp>
      <p:sp>
        <p:nvSpPr>
          <p:cNvPr id="4" name="矩形 3">
            <a:extLst>
              <a:ext uri="{FF2B5EF4-FFF2-40B4-BE49-F238E27FC236}">
                <a16:creationId xmlns:a16="http://schemas.microsoft.com/office/drawing/2014/main" id="{94EDAEC8-9110-4992-B9F6-47742049D73D}"/>
              </a:ext>
            </a:extLst>
          </p:cNvPr>
          <p:cNvSpPr/>
          <p:nvPr/>
        </p:nvSpPr>
        <p:spPr>
          <a:xfrm>
            <a:off x="3491880" y="5980686"/>
            <a:ext cx="2582758" cy="369332"/>
          </a:xfrm>
          <a:prstGeom prst="rect">
            <a:avLst/>
          </a:prstGeom>
        </p:spPr>
        <p:txBody>
          <a:bodyPr wrap="none">
            <a:spAutoFit/>
          </a:bodyPr>
          <a:lstStyle/>
          <a:p>
            <a:r>
              <a:rPr lang="en-US" altLang="zh-CN" dirty="0"/>
              <a:t>MIT</a:t>
            </a:r>
            <a:r>
              <a:rPr lang="zh-CN" altLang="en-US" dirty="0"/>
              <a:t>的</a:t>
            </a:r>
            <a:r>
              <a:rPr lang="en-US" altLang="zh-CN" dirty="0" err="1"/>
              <a:t>Wifi</a:t>
            </a:r>
            <a:r>
              <a:rPr lang="zh-CN" altLang="en-US" dirty="0"/>
              <a:t>隔墙检测心率</a:t>
            </a:r>
          </a:p>
        </p:txBody>
      </p:sp>
      <p:sp>
        <p:nvSpPr>
          <p:cNvPr id="5" name="矩形 4">
            <a:extLst>
              <a:ext uri="{FF2B5EF4-FFF2-40B4-BE49-F238E27FC236}">
                <a16:creationId xmlns:a16="http://schemas.microsoft.com/office/drawing/2014/main" id="{967C7A3B-E926-4E34-B9BD-35436A7CF65E}"/>
              </a:ext>
            </a:extLst>
          </p:cNvPr>
          <p:cNvSpPr/>
          <p:nvPr/>
        </p:nvSpPr>
        <p:spPr>
          <a:xfrm>
            <a:off x="170333" y="1157225"/>
            <a:ext cx="4711546" cy="369332"/>
          </a:xfrm>
          <a:prstGeom prst="rect">
            <a:avLst/>
          </a:prstGeom>
        </p:spPr>
        <p:txBody>
          <a:bodyPr wrap="none">
            <a:spAutoFit/>
          </a:bodyPr>
          <a:lstStyle/>
          <a:p>
            <a:r>
              <a:rPr lang="en-US" altLang="zh-CN" dirty="0"/>
              <a:t>MIT</a:t>
            </a:r>
            <a:r>
              <a:rPr lang="zh-CN" altLang="en-US" dirty="0"/>
              <a:t>算机科学以及人工智能研究室（</a:t>
            </a:r>
            <a:r>
              <a:rPr lang="en-US" altLang="zh-CN" dirty="0"/>
              <a:t>CSAIL</a:t>
            </a:r>
            <a:r>
              <a:rPr lang="zh-CN" altLang="en-US" dirty="0"/>
              <a:t>）</a:t>
            </a:r>
          </a:p>
        </p:txBody>
      </p:sp>
      <p:pic>
        <p:nvPicPr>
          <p:cNvPr id="6" name="d850f8f28627ca59e350f8ee5af84bf2">
            <a:hlinkClick r:id="" action="ppaction://media"/>
            <a:extLst>
              <a:ext uri="{FF2B5EF4-FFF2-40B4-BE49-F238E27FC236}">
                <a16:creationId xmlns:a16="http://schemas.microsoft.com/office/drawing/2014/main" id="{7A0C3CBA-5766-4182-8401-F8885604843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14400" y="1645570"/>
            <a:ext cx="7315200" cy="4144963"/>
          </a:xfrm>
          <a:prstGeom prst="rect">
            <a:avLst/>
          </a:prstGeom>
        </p:spPr>
      </p:pic>
    </p:spTree>
    <p:extLst>
      <p:ext uri="{BB962C8B-B14F-4D97-AF65-F5344CB8AC3E}">
        <p14:creationId xmlns:p14="http://schemas.microsoft.com/office/powerpoint/2010/main" val="3977545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7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5"/>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5"/>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4B185C27-6C0E-4C50-AC28-D4312EAFAC5C}" type="slidenum">
              <a:rPr lang="en-US" altLang="zh-CN" sz="1400" smtClean="0"/>
              <a:t>84</a:t>
            </a:fld>
            <a:endParaRPr lang="en-US" altLang="zh-CN" sz="1400"/>
          </a:p>
        </p:txBody>
      </p:sp>
      <p:sp>
        <p:nvSpPr>
          <p:cNvPr id="24580" name="Rectangle 2"/>
          <p:cNvSpPr>
            <a:spLocks noGrp="1" noChangeArrowheads="1"/>
          </p:cNvSpPr>
          <p:nvPr>
            <p:ph type="title"/>
          </p:nvPr>
        </p:nvSpPr>
        <p:spPr>
          <a:xfrm>
            <a:off x="250825" y="214630"/>
            <a:ext cx="8693150" cy="855345"/>
          </a:xfrm>
        </p:spPr>
        <p:txBody>
          <a:bodyPr/>
          <a:lstStyle/>
          <a:p>
            <a:pPr eaLnBrk="1" hangingPunct="1"/>
            <a:r>
              <a:rPr lang="zh-CN" altLang="en-US" sz="2800" dirty="0">
                <a:ea typeface="宋体" panose="02010600030101010101" pitchFamily="2" charset="-122"/>
              </a:rPr>
              <a:t>物联网 </a:t>
            </a:r>
            <a:r>
              <a:rPr lang="en-US" altLang="zh-CN" sz="2800" dirty="0">
                <a:ea typeface="宋体" panose="02010600030101010101" pitchFamily="2" charset="-122"/>
              </a:rPr>
              <a:t>Internet of things</a:t>
            </a:r>
            <a:r>
              <a:rPr lang="zh-CN" altLang="en-US" sz="2800" dirty="0">
                <a:ea typeface="宋体" panose="02010600030101010101" pitchFamily="2" charset="-122"/>
              </a:rPr>
              <a:t>（</a:t>
            </a:r>
            <a:r>
              <a:rPr lang="en-US" altLang="zh-CN" sz="2800" dirty="0">
                <a:ea typeface="宋体" panose="02010600030101010101" pitchFamily="2" charset="-122"/>
              </a:rPr>
              <a:t>IoT</a:t>
            </a:r>
            <a:r>
              <a:rPr lang="zh-CN" altLang="en-US" sz="2800" dirty="0">
                <a:ea typeface="宋体" panose="02010600030101010101" pitchFamily="2" charset="-122"/>
              </a:rPr>
              <a:t>）</a:t>
            </a:r>
            <a:endParaRPr lang="en-US" altLang="zh-CN" sz="2800" dirty="0">
              <a:ea typeface="宋体" panose="02010600030101010101" pitchFamily="2" charset="-122"/>
            </a:endParaRPr>
          </a:p>
        </p:txBody>
      </p:sp>
      <p:sp>
        <p:nvSpPr>
          <p:cNvPr id="24581" name="Rectangle 3"/>
          <p:cNvSpPr>
            <a:spLocks noChangeArrowheads="1"/>
          </p:cNvSpPr>
          <p:nvPr/>
        </p:nvSpPr>
        <p:spPr bwMode="auto">
          <a:xfrm>
            <a:off x="566738" y="876300"/>
            <a:ext cx="79105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5"/>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5"/>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eaLnBrk="1" hangingPunct="1"/>
            <a:endParaRPr lang="en-US" altLang="zh-CN" sz="2400" b="0" dirty="0">
              <a:ea typeface="宋体" panose="02010600030101010101" pitchFamily="2" charset="-122"/>
            </a:endParaRPr>
          </a:p>
        </p:txBody>
      </p:sp>
      <p:pic>
        <p:nvPicPr>
          <p:cNvPr id="2" name="思科万物互联之智能医疗">
            <a:hlinkClick r:id="" action="ppaction://media"/>
            <a:extLst>
              <a:ext uri="{FF2B5EF4-FFF2-40B4-BE49-F238E27FC236}">
                <a16:creationId xmlns:a16="http://schemas.microsoft.com/office/drawing/2014/main" id="{9060C994-ABC6-455A-9DD5-9F689FCE3CE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7584" y="1628800"/>
            <a:ext cx="7741989" cy="4352900"/>
          </a:xfrm>
          <a:prstGeom prst="rect">
            <a:avLst/>
          </a:prstGeom>
        </p:spPr>
      </p:pic>
    </p:spTree>
    <p:extLst>
      <p:ext uri="{BB962C8B-B14F-4D97-AF65-F5344CB8AC3E}">
        <p14:creationId xmlns:p14="http://schemas.microsoft.com/office/powerpoint/2010/main" val="3208009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4B185C27-6C0E-4C50-AC28-D4312EAFAC5C}" type="slidenum">
              <a:rPr lang="en-US" altLang="zh-CN" sz="1400" smtClean="0"/>
              <a:t>85</a:t>
            </a:fld>
            <a:endParaRPr lang="en-US" altLang="zh-CN" sz="1400"/>
          </a:p>
        </p:txBody>
      </p:sp>
      <p:sp>
        <p:nvSpPr>
          <p:cNvPr id="24580" name="Rectangle 2"/>
          <p:cNvSpPr>
            <a:spLocks noGrp="1" noChangeArrowheads="1"/>
          </p:cNvSpPr>
          <p:nvPr>
            <p:ph type="title"/>
          </p:nvPr>
        </p:nvSpPr>
        <p:spPr>
          <a:xfrm>
            <a:off x="250825" y="214630"/>
            <a:ext cx="8693150" cy="855345"/>
          </a:xfrm>
        </p:spPr>
        <p:txBody>
          <a:bodyPr/>
          <a:lstStyle/>
          <a:p>
            <a:pPr eaLnBrk="1" hangingPunct="1"/>
            <a:r>
              <a:rPr lang="en-US" altLang="zh-CN" sz="2800" dirty="0">
                <a:ea typeface="宋体" panose="02010600030101010101" pitchFamily="2" charset="-122"/>
              </a:rPr>
              <a:t>NB-IoT</a:t>
            </a:r>
          </a:p>
        </p:txBody>
      </p:sp>
      <p:sp>
        <p:nvSpPr>
          <p:cNvPr id="24581" name="Rectangle 3"/>
          <p:cNvSpPr>
            <a:spLocks noChangeArrowheads="1"/>
          </p:cNvSpPr>
          <p:nvPr/>
        </p:nvSpPr>
        <p:spPr bwMode="auto">
          <a:xfrm>
            <a:off x="566738" y="876300"/>
            <a:ext cx="79105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eaLnBrk="1" hangingPunct="1"/>
            <a:endParaRPr lang="en-US" altLang="zh-CN" sz="2400" b="0" dirty="0">
              <a:ea typeface="宋体" panose="02010600030101010101" pitchFamily="2" charset="-122"/>
            </a:endParaRPr>
          </a:p>
        </p:txBody>
      </p:sp>
      <p:pic>
        <p:nvPicPr>
          <p:cNvPr id="3" name="图片 2">
            <a:extLst>
              <a:ext uri="{FF2B5EF4-FFF2-40B4-BE49-F238E27FC236}">
                <a16:creationId xmlns:a16="http://schemas.microsoft.com/office/drawing/2014/main" id="{E7B570BD-169F-46D3-B35F-42747AC23187}"/>
              </a:ext>
            </a:extLst>
          </p:cNvPr>
          <p:cNvPicPr>
            <a:picLocks noChangeAspect="1"/>
          </p:cNvPicPr>
          <p:nvPr/>
        </p:nvPicPr>
        <p:blipFill>
          <a:blip r:embed="rId4"/>
          <a:stretch>
            <a:fillRect/>
          </a:stretch>
        </p:blipFill>
        <p:spPr>
          <a:xfrm>
            <a:off x="380637" y="2407831"/>
            <a:ext cx="8382726" cy="2042337"/>
          </a:xfrm>
          <a:prstGeom prst="rect">
            <a:avLst/>
          </a:prstGeom>
        </p:spPr>
      </p:pic>
    </p:spTree>
    <p:extLst>
      <p:ext uri="{BB962C8B-B14F-4D97-AF65-F5344CB8AC3E}">
        <p14:creationId xmlns:p14="http://schemas.microsoft.com/office/powerpoint/2010/main" val="145662114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5"/>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5"/>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4B185C27-6C0E-4C50-AC28-D4312EAFAC5C}" type="slidenum">
              <a:rPr lang="en-US" altLang="zh-CN" sz="1400" smtClean="0"/>
              <a:t>86</a:t>
            </a:fld>
            <a:endParaRPr lang="en-US" altLang="zh-CN" sz="1400"/>
          </a:p>
        </p:txBody>
      </p:sp>
      <p:sp>
        <p:nvSpPr>
          <p:cNvPr id="24580" name="Rectangle 2"/>
          <p:cNvSpPr>
            <a:spLocks noGrp="1" noChangeArrowheads="1"/>
          </p:cNvSpPr>
          <p:nvPr>
            <p:ph type="title"/>
          </p:nvPr>
        </p:nvSpPr>
        <p:spPr>
          <a:xfrm>
            <a:off x="250825" y="214630"/>
            <a:ext cx="8693150" cy="855345"/>
          </a:xfrm>
        </p:spPr>
        <p:txBody>
          <a:bodyPr/>
          <a:lstStyle/>
          <a:p>
            <a:pPr eaLnBrk="1" hangingPunct="1"/>
            <a:r>
              <a:rPr lang="en-US" altLang="zh-CN" sz="2800" dirty="0">
                <a:ea typeface="宋体" panose="02010600030101010101" pitchFamily="2" charset="-122"/>
              </a:rPr>
              <a:t>NB-IoT</a:t>
            </a:r>
          </a:p>
        </p:txBody>
      </p:sp>
      <p:sp>
        <p:nvSpPr>
          <p:cNvPr id="24581" name="Rectangle 3"/>
          <p:cNvSpPr>
            <a:spLocks noChangeArrowheads="1"/>
          </p:cNvSpPr>
          <p:nvPr/>
        </p:nvSpPr>
        <p:spPr bwMode="auto">
          <a:xfrm>
            <a:off x="566738" y="876300"/>
            <a:ext cx="79105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5"/>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5"/>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eaLnBrk="1" hangingPunct="1"/>
            <a:endParaRPr lang="en-US" altLang="zh-CN" sz="2400" b="0" dirty="0">
              <a:ea typeface="宋体" panose="02010600030101010101" pitchFamily="2" charset="-122"/>
            </a:endParaRPr>
          </a:p>
        </p:txBody>
      </p:sp>
      <p:pic>
        <p:nvPicPr>
          <p:cNvPr id="2" name="048db1c21c21bb3755f37578aafa4dfc">
            <a:hlinkClick r:id="" action="ppaction://media"/>
            <a:extLst>
              <a:ext uri="{FF2B5EF4-FFF2-40B4-BE49-F238E27FC236}">
                <a16:creationId xmlns:a16="http://schemas.microsoft.com/office/drawing/2014/main" id="{3F0C4986-1B35-44E7-80B5-5DD79F0764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14400" y="1355725"/>
            <a:ext cx="7315200" cy="4144963"/>
          </a:xfrm>
          <a:prstGeom prst="rect">
            <a:avLst/>
          </a:prstGeom>
        </p:spPr>
      </p:pic>
    </p:spTree>
    <p:extLst>
      <p:ext uri="{BB962C8B-B14F-4D97-AF65-F5344CB8AC3E}">
        <p14:creationId xmlns:p14="http://schemas.microsoft.com/office/powerpoint/2010/main" val="252603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5"/>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5"/>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4B185C27-6C0E-4C50-AC28-D4312EAFAC5C}" type="slidenum">
              <a:rPr lang="en-US" altLang="zh-CN" sz="1400" smtClean="0"/>
              <a:t>87</a:t>
            </a:fld>
            <a:endParaRPr lang="en-US" altLang="zh-CN" sz="1400"/>
          </a:p>
        </p:txBody>
      </p:sp>
      <p:sp>
        <p:nvSpPr>
          <p:cNvPr id="24580" name="Rectangle 2"/>
          <p:cNvSpPr>
            <a:spLocks noGrp="1" noChangeArrowheads="1"/>
          </p:cNvSpPr>
          <p:nvPr>
            <p:ph type="title"/>
          </p:nvPr>
        </p:nvSpPr>
        <p:spPr>
          <a:xfrm>
            <a:off x="250825" y="214630"/>
            <a:ext cx="8693150" cy="855345"/>
          </a:xfrm>
        </p:spPr>
        <p:txBody>
          <a:bodyPr/>
          <a:lstStyle/>
          <a:p>
            <a:pPr eaLnBrk="1" hangingPunct="1"/>
            <a:r>
              <a:rPr lang="zh-CN" altLang="en-US" sz="2800" dirty="0">
                <a:ea typeface="宋体" panose="02010600030101010101" pitchFamily="2" charset="-122"/>
              </a:rPr>
              <a:t>云计算 海量数据计算</a:t>
            </a:r>
            <a:endParaRPr lang="en-US" altLang="zh-CN" sz="2800" dirty="0">
              <a:ea typeface="宋体" panose="02010600030101010101" pitchFamily="2" charset="-122"/>
            </a:endParaRPr>
          </a:p>
        </p:txBody>
      </p:sp>
      <p:sp>
        <p:nvSpPr>
          <p:cNvPr id="24581" name="Rectangle 3"/>
          <p:cNvSpPr>
            <a:spLocks noChangeArrowheads="1"/>
          </p:cNvSpPr>
          <p:nvPr/>
        </p:nvSpPr>
        <p:spPr bwMode="auto">
          <a:xfrm>
            <a:off x="566738" y="876300"/>
            <a:ext cx="79105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5"/>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5"/>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eaLnBrk="1" hangingPunct="1"/>
            <a:endParaRPr lang="en-US" altLang="zh-CN" sz="2400" b="0" dirty="0">
              <a:ea typeface="宋体" panose="02010600030101010101" pitchFamily="2" charset="-122"/>
            </a:endParaRPr>
          </a:p>
        </p:txBody>
      </p:sp>
      <p:pic>
        <p:nvPicPr>
          <p:cNvPr id="2" name="思科万物互联之未来篇">
            <a:hlinkClick r:id="" action="ppaction://media"/>
            <a:extLst>
              <a:ext uri="{FF2B5EF4-FFF2-40B4-BE49-F238E27FC236}">
                <a16:creationId xmlns:a16="http://schemas.microsoft.com/office/drawing/2014/main" id="{04E44E5E-0D04-43B8-B1CA-8945B8F945E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5576" y="1431135"/>
            <a:ext cx="7974965" cy="4483890"/>
          </a:xfrm>
          <a:prstGeom prst="rect">
            <a:avLst/>
          </a:prstGeom>
        </p:spPr>
      </p:pic>
      <p:sp>
        <p:nvSpPr>
          <p:cNvPr id="3" name="矩形 2">
            <a:extLst>
              <a:ext uri="{FF2B5EF4-FFF2-40B4-BE49-F238E27FC236}">
                <a16:creationId xmlns:a16="http://schemas.microsoft.com/office/drawing/2014/main" id="{A7788148-CD35-420C-B5B5-5AB08862DD3C}"/>
              </a:ext>
            </a:extLst>
          </p:cNvPr>
          <p:cNvSpPr/>
          <p:nvPr/>
        </p:nvSpPr>
        <p:spPr>
          <a:xfrm>
            <a:off x="755576" y="1431135"/>
            <a:ext cx="8037587" cy="45505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042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3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a:spcBef>
                <a:spcPct val="0"/>
              </a:spcBef>
              <a:buClrTx/>
              <a:buFontTx/>
              <a:buNone/>
            </a:pPr>
            <a:fld id="{4B185C27-6C0E-4C50-AC28-D4312EAFAC5C}" type="slidenum">
              <a:rPr lang="en-US" altLang="zh-CN" sz="1400" smtClean="0"/>
              <a:t>88</a:t>
            </a:fld>
            <a:endParaRPr lang="en-US" altLang="zh-CN" sz="1400"/>
          </a:p>
        </p:txBody>
      </p:sp>
      <p:sp>
        <p:nvSpPr>
          <p:cNvPr id="24580" name="Rectangle 2"/>
          <p:cNvSpPr>
            <a:spLocks noGrp="1" noChangeArrowheads="1"/>
          </p:cNvSpPr>
          <p:nvPr>
            <p:ph type="title"/>
          </p:nvPr>
        </p:nvSpPr>
        <p:spPr>
          <a:xfrm>
            <a:off x="250825" y="214630"/>
            <a:ext cx="8693150" cy="855345"/>
          </a:xfrm>
        </p:spPr>
        <p:txBody>
          <a:bodyPr/>
          <a:lstStyle/>
          <a:p>
            <a:pPr eaLnBrk="1" hangingPunct="1"/>
            <a:r>
              <a:rPr lang="zh-CN" altLang="en-US" sz="2800" dirty="0">
                <a:ea typeface="宋体" panose="02010600030101010101" pitchFamily="2" charset="-122"/>
              </a:rPr>
              <a:t>网络计算 </a:t>
            </a:r>
            <a:endParaRPr lang="en-US" altLang="zh-CN" sz="2800" dirty="0">
              <a:ea typeface="宋体" panose="02010600030101010101" pitchFamily="2" charset="-122"/>
            </a:endParaRPr>
          </a:p>
        </p:txBody>
      </p:sp>
      <p:sp>
        <p:nvSpPr>
          <p:cNvPr id="24581" name="Rectangle 3"/>
          <p:cNvSpPr>
            <a:spLocks noChangeArrowheads="1"/>
          </p:cNvSpPr>
          <p:nvPr/>
        </p:nvSpPr>
        <p:spPr bwMode="auto">
          <a:xfrm>
            <a:off x="566738" y="876300"/>
            <a:ext cx="7910512"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Blip>
                <a:blip r:embed="rId3"/>
              </a:buBlip>
              <a:defRPr sz="3200">
                <a:solidFill>
                  <a:schemeClr val="tx1"/>
                </a:solidFill>
                <a:latin typeface="Times New Roman" panose="02020603050405020304" charset="0"/>
              </a:defRPr>
            </a:lvl1pPr>
            <a:lvl2pPr marL="742950" indent="-285750">
              <a:spcBef>
                <a:spcPct val="20000"/>
              </a:spcBef>
              <a:buClr>
                <a:srgbClr val="000099"/>
              </a:buClr>
              <a:buFont typeface="Times New Roman" panose="02020603050405020304" charset="0"/>
              <a:buChar char="–"/>
              <a:defRPr sz="2800">
                <a:solidFill>
                  <a:schemeClr val="tx1"/>
                </a:solidFill>
                <a:latin typeface="Times New Roman" panose="02020603050405020304" charset="0"/>
              </a:defRPr>
            </a:lvl2pPr>
            <a:lvl3pPr marL="1143000" indent="-228600">
              <a:spcBef>
                <a:spcPct val="20000"/>
              </a:spcBef>
              <a:buClr>
                <a:srgbClr val="000099"/>
              </a:buClr>
              <a:buSzPct val="80000"/>
              <a:buBlip>
                <a:blip r:embed="rId3"/>
              </a:buBlip>
              <a:defRPr sz="2400">
                <a:solidFill>
                  <a:schemeClr val="tx1"/>
                </a:solidFill>
                <a:latin typeface="Times New Roman" panose="02020603050405020304" charset="0"/>
              </a:defRPr>
            </a:lvl3pPr>
            <a:lvl4pPr marL="1600200" indent="-228600">
              <a:spcBef>
                <a:spcPct val="20000"/>
              </a:spcBef>
              <a:buClr>
                <a:schemeClr val="tx1"/>
              </a:buClr>
              <a:buSzPct val="100000"/>
              <a:buChar char="–"/>
              <a:defRPr sz="2000">
                <a:solidFill>
                  <a:schemeClr val="tx1"/>
                </a:solidFill>
                <a:latin typeface="Times New Roman" panose="02020603050405020304" charset="0"/>
              </a:defRPr>
            </a:lvl4pPr>
            <a:lvl5pPr marL="2057400" indent="-228600">
              <a:spcBef>
                <a:spcPct val="20000"/>
              </a:spcBef>
              <a:buClr>
                <a:schemeClr val="tx1"/>
              </a:buClr>
              <a:buSzPct val="100000"/>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charset="0"/>
              </a:defRPr>
            </a:lvl9pPr>
          </a:lstStyle>
          <a:p>
            <a:pPr eaLnBrk="1" hangingPunct="1"/>
            <a:endParaRPr lang="en-US" altLang="zh-CN" sz="2400" b="0" dirty="0">
              <a:ea typeface="宋体" panose="02010600030101010101" pitchFamily="2" charset="-122"/>
            </a:endParaRPr>
          </a:p>
        </p:txBody>
      </p:sp>
      <p:pic>
        <p:nvPicPr>
          <p:cNvPr id="4" name="图片 3">
            <a:extLst>
              <a:ext uri="{FF2B5EF4-FFF2-40B4-BE49-F238E27FC236}">
                <a16:creationId xmlns:a16="http://schemas.microsoft.com/office/drawing/2014/main" id="{7B1C4698-81DC-4CEF-A73A-40631376FA5A}"/>
              </a:ext>
            </a:extLst>
          </p:cNvPr>
          <p:cNvPicPr>
            <a:picLocks noChangeAspect="1"/>
          </p:cNvPicPr>
          <p:nvPr/>
        </p:nvPicPr>
        <p:blipFill>
          <a:blip r:embed="rId4"/>
          <a:stretch>
            <a:fillRect/>
          </a:stretch>
        </p:blipFill>
        <p:spPr>
          <a:xfrm>
            <a:off x="2051720" y="980728"/>
            <a:ext cx="4683787" cy="3068688"/>
          </a:xfrm>
          <a:prstGeom prst="rect">
            <a:avLst/>
          </a:prstGeom>
        </p:spPr>
      </p:pic>
      <p:sp>
        <p:nvSpPr>
          <p:cNvPr id="5" name="矩形 4">
            <a:extLst>
              <a:ext uri="{FF2B5EF4-FFF2-40B4-BE49-F238E27FC236}">
                <a16:creationId xmlns:a16="http://schemas.microsoft.com/office/drawing/2014/main" id="{B309B11D-9AEE-427A-83D4-29DB7DC9DEC3}"/>
              </a:ext>
            </a:extLst>
          </p:cNvPr>
          <p:cNvSpPr/>
          <p:nvPr/>
        </p:nvSpPr>
        <p:spPr>
          <a:xfrm>
            <a:off x="642144" y="4218398"/>
            <a:ext cx="7910512" cy="2308324"/>
          </a:xfrm>
          <a:prstGeom prst="rect">
            <a:avLst/>
          </a:prstGeom>
        </p:spPr>
        <p:txBody>
          <a:bodyPr wrap="square">
            <a:spAutoFit/>
          </a:bodyPr>
          <a:lstStyle/>
          <a:p>
            <a:r>
              <a:rPr lang="zh-CN" altLang="en-US" dirty="0"/>
              <a:t>“计算通信理论”的核心思想是围绕终端的信息体验（</a:t>
            </a:r>
            <a:r>
              <a:rPr lang="en-US" altLang="zh-CN" dirty="0" err="1"/>
              <a:t>QoE</a:t>
            </a:r>
            <a:r>
              <a:rPr lang="zh-CN" altLang="en-US" dirty="0"/>
              <a:t>），同时运用计算和通信资源在网络高效地传递函数流（</a:t>
            </a:r>
            <a:r>
              <a:rPr lang="en-US" altLang="zh-CN" dirty="0"/>
              <a:t>function flow</a:t>
            </a:r>
            <a:r>
              <a:rPr lang="zh-CN" altLang="en-US" dirty="0"/>
              <a:t>）。</a:t>
            </a:r>
            <a:endParaRPr lang="en-US" altLang="zh-CN" dirty="0"/>
          </a:p>
          <a:p>
            <a:endParaRPr lang="en-US" altLang="zh-CN" dirty="0"/>
          </a:p>
          <a:p>
            <a:r>
              <a:rPr lang="zh-CN" altLang="en-US" dirty="0"/>
              <a:t>与传统的通信系统不同，计算通信系统中的网络效用容量（</a:t>
            </a:r>
            <a:r>
              <a:rPr lang="en-US" altLang="zh-CN" dirty="0"/>
              <a:t>effective capacity</a:t>
            </a:r>
            <a:r>
              <a:rPr lang="zh-CN" altLang="en-US" dirty="0"/>
              <a:t>）由三种关键因素决定：①异构网络总体量（</a:t>
            </a:r>
            <a:r>
              <a:rPr lang="en-US" altLang="zh-CN" dirty="0"/>
              <a:t>mass</a:t>
            </a:r>
            <a:r>
              <a:rPr lang="zh-CN" altLang="en-US" dirty="0"/>
              <a:t>）、②无线传输能力 （</a:t>
            </a:r>
            <a:r>
              <a:rPr lang="en-US" altLang="zh-CN" dirty="0"/>
              <a:t>communications</a:t>
            </a:r>
            <a:r>
              <a:rPr lang="zh-CN" altLang="en-US" dirty="0"/>
              <a:t>）、③网络计算能力 </a:t>
            </a:r>
            <a:r>
              <a:rPr lang="en-US" altLang="zh-CN" dirty="0"/>
              <a:t>(computing)</a:t>
            </a:r>
            <a:r>
              <a:rPr lang="zh-CN" altLang="en-US" dirty="0"/>
              <a:t>。虽然无线传输能力的提升已遭遇香农瓶颈效应，网络体量的扩大也附带着巨大的成本，但网络的效用容量仍可通过丰富的计算能力取得跳跃式的增长。</a:t>
            </a:r>
          </a:p>
        </p:txBody>
      </p:sp>
      <p:sp>
        <p:nvSpPr>
          <p:cNvPr id="2" name="矩形 1">
            <a:extLst>
              <a:ext uri="{FF2B5EF4-FFF2-40B4-BE49-F238E27FC236}">
                <a16:creationId xmlns:a16="http://schemas.microsoft.com/office/drawing/2014/main" id="{944251F3-F007-4F66-A3A8-F1A1D69C19D0}"/>
              </a:ext>
            </a:extLst>
          </p:cNvPr>
          <p:cNvSpPr/>
          <p:nvPr/>
        </p:nvSpPr>
        <p:spPr>
          <a:xfrm>
            <a:off x="6769055" y="2375029"/>
            <a:ext cx="1941557" cy="369332"/>
          </a:xfrm>
          <a:prstGeom prst="rect">
            <a:avLst/>
          </a:prstGeom>
        </p:spPr>
        <p:txBody>
          <a:bodyPr wrap="none">
            <a:spAutoFit/>
          </a:bodyPr>
          <a:lstStyle/>
          <a:p>
            <a:r>
              <a:rPr lang="pt-BR" altLang="zh-CN" dirty="0"/>
              <a:t>C=B log2(1+S/N)</a:t>
            </a:r>
            <a:endParaRPr lang="zh-CN" altLang="en-US" dirty="0"/>
          </a:p>
        </p:txBody>
      </p:sp>
    </p:spTree>
    <p:extLst>
      <p:ext uri="{BB962C8B-B14F-4D97-AF65-F5344CB8AC3E}">
        <p14:creationId xmlns:p14="http://schemas.microsoft.com/office/powerpoint/2010/main" val="3650691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052513"/>
            <a:ext cx="7416800" cy="492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弧形 5"/>
          <p:cNvSpPr/>
          <p:nvPr/>
        </p:nvSpPr>
        <p:spPr>
          <a:xfrm rot="900000">
            <a:off x="4264025" y="3502025"/>
            <a:ext cx="1871663" cy="720725"/>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7" name="弧形 6"/>
          <p:cNvSpPr/>
          <p:nvPr/>
        </p:nvSpPr>
        <p:spPr>
          <a:xfrm rot="900000">
            <a:off x="4264025" y="3502025"/>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cxnSp>
        <p:nvCxnSpPr>
          <p:cNvPr id="17" name="直接连接符 16"/>
          <p:cNvCxnSpPr/>
          <p:nvPr/>
        </p:nvCxnSpPr>
        <p:spPr>
          <a:xfrm>
            <a:off x="4427538" y="4573588"/>
            <a:ext cx="1566862" cy="650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19288" y="3805238"/>
            <a:ext cx="4073525" cy="84931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4" name="线形标注 1 23"/>
          <p:cNvSpPr/>
          <p:nvPr/>
        </p:nvSpPr>
        <p:spPr>
          <a:xfrm>
            <a:off x="0" y="2786063"/>
            <a:ext cx="914400" cy="612775"/>
          </a:xfrm>
          <a:prstGeom prst="borderCallout1">
            <a:avLst>
              <a:gd name="adj1" fmla="val 102851"/>
              <a:gd name="adj2" fmla="val 102522"/>
              <a:gd name="adj3" fmla="val 139445"/>
              <a:gd name="adj4" fmla="val 187192"/>
            </a:avLst>
          </a:prstGeom>
          <a:solidFill>
            <a:srgbClr val="FFFF00"/>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r>
              <a:rPr lang="zh-CN" altLang="en-US" sz="1400">
                <a:ea typeface="宋体" charset="-122"/>
              </a:rPr>
              <a:t>宏基站</a:t>
            </a:r>
          </a:p>
        </p:txBody>
      </p:sp>
      <p:sp>
        <p:nvSpPr>
          <p:cNvPr id="25" name="线形标注 1 24"/>
          <p:cNvSpPr/>
          <p:nvPr/>
        </p:nvSpPr>
        <p:spPr>
          <a:xfrm>
            <a:off x="-12700" y="3906838"/>
            <a:ext cx="914400" cy="612775"/>
          </a:xfrm>
          <a:prstGeom prst="borderCallout1">
            <a:avLst>
              <a:gd name="adj1" fmla="val 95746"/>
              <a:gd name="adj2" fmla="val 102522"/>
              <a:gd name="adj3" fmla="val 88303"/>
              <a:gd name="adj4" fmla="val 332072"/>
            </a:avLst>
          </a:prstGeom>
          <a:solidFill>
            <a:srgbClr val="FFFF00"/>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r>
              <a:rPr lang="zh-CN" altLang="en-US" sz="1400">
                <a:ea typeface="宋体" charset="-122"/>
              </a:rPr>
              <a:t>微基站</a:t>
            </a:r>
          </a:p>
        </p:txBody>
      </p:sp>
      <p:sp>
        <p:nvSpPr>
          <p:cNvPr id="26" name="线形标注 1 25"/>
          <p:cNvSpPr/>
          <p:nvPr/>
        </p:nvSpPr>
        <p:spPr>
          <a:xfrm>
            <a:off x="8229600" y="3092450"/>
            <a:ext cx="914400" cy="612775"/>
          </a:xfrm>
          <a:prstGeom prst="borderCallout1">
            <a:avLst>
              <a:gd name="adj1" fmla="val 53111"/>
              <a:gd name="adj2" fmla="val 2522"/>
              <a:gd name="adj3" fmla="val 145150"/>
              <a:gd name="adj4" fmla="val -77452"/>
            </a:avLst>
          </a:prstGeom>
          <a:solidFill>
            <a:srgbClr val="FFFF00"/>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r>
              <a:rPr lang="zh-CN" altLang="en-US" sz="1400">
                <a:ea typeface="宋体" charset="-122"/>
              </a:rPr>
              <a:t>光纤</a:t>
            </a:r>
          </a:p>
        </p:txBody>
      </p:sp>
      <p:sp>
        <p:nvSpPr>
          <p:cNvPr id="74762" name="TextBox 35"/>
          <p:cNvSpPr txBox="1">
            <a:spLocks noChangeArrowheads="1"/>
          </p:cNvSpPr>
          <p:nvPr/>
        </p:nvSpPr>
        <p:spPr bwMode="auto">
          <a:xfrm>
            <a:off x="179388" y="5949950"/>
            <a:ext cx="8712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Blip>
                <a:blip r:embed="rId4"/>
              </a:buBlip>
              <a:defRPr sz="3200">
                <a:solidFill>
                  <a:schemeClr val="tx1"/>
                </a:solidFill>
                <a:latin typeface="Times New Roman" panose="02020603050405020304" pitchFamily="18" charset="0"/>
              </a:defRPr>
            </a:lvl1pPr>
            <a:lvl2pPr marL="742950" indent="-285750">
              <a:spcBef>
                <a:spcPct val="20000"/>
              </a:spcBef>
              <a:buClr>
                <a:srgbClr val="000099"/>
              </a:buClr>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rgbClr val="000099"/>
              </a:buClr>
              <a:buSzPct val="80000"/>
              <a:buBlip>
                <a:blip r:embed="rId4"/>
              </a:buBlip>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eaLnBrk="1" hangingPunct="1">
              <a:spcBef>
                <a:spcPct val="0"/>
              </a:spcBef>
              <a:buClrTx/>
              <a:buFontTx/>
              <a:buNone/>
            </a:pPr>
            <a:r>
              <a:rPr lang="zh-CN" altLang="en-US" sz="1600">
                <a:latin typeface="Arial" panose="020B0604020202020204" pitchFamily="34" charset="0"/>
                <a:ea typeface="宋体" panose="02010600030101010101" pitchFamily="2" charset="-122"/>
              </a:rPr>
              <a:t>覆盖面积：</a:t>
            </a:r>
            <a:r>
              <a:rPr lang="en-US" altLang="zh-CN" sz="1600">
                <a:latin typeface="Arial" panose="020B0604020202020204" pitchFamily="34" charset="0"/>
                <a:ea typeface="宋体" panose="02010600030101010101" pitchFamily="2" charset="-122"/>
              </a:rPr>
              <a:t>2</a:t>
            </a:r>
            <a:r>
              <a:rPr lang="zh-CN" altLang="en-US" sz="1600">
                <a:latin typeface="Arial" panose="020B0604020202020204" pitchFamily="34" charset="0"/>
                <a:ea typeface="宋体" panose="02010600030101010101" pitchFamily="2" charset="-122"/>
              </a:rPr>
              <a:t>公里</a:t>
            </a:r>
            <a:r>
              <a:rPr lang="en-US" altLang="zh-CN" sz="1600">
                <a:latin typeface="Arial" panose="020B0604020202020204" pitchFamily="34" charset="0"/>
                <a:ea typeface="宋体" panose="02010600030101010101" pitchFamily="2" charset="-122"/>
              </a:rPr>
              <a:t> * 1.5</a:t>
            </a:r>
            <a:r>
              <a:rPr lang="zh-CN" altLang="en-US" sz="1600">
                <a:latin typeface="Arial" panose="020B0604020202020204" pitchFamily="34" charset="0"/>
                <a:ea typeface="宋体" panose="02010600030101010101" pitchFamily="2" charset="-122"/>
              </a:rPr>
              <a:t>公里</a:t>
            </a:r>
            <a:r>
              <a:rPr lang="en-US" altLang="zh-CN" sz="1600">
                <a:latin typeface="Arial" panose="020B0604020202020204" pitchFamily="34" charset="0"/>
                <a:ea typeface="宋体" panose="02010600030101010101" pitchFamily="2" charset="-122"/>
              </a:rPr>
              <a:t> </a:t>
            </a:r>
            <a:r>
              <a:rPr lang="zh-CN" altLang="en-US" sz="1600">
                <a:latin typeface="Arial" panose="020B0604020202020204" pitchFamily="34" charset="0"/>
                <a:ea typeface="宋体" panose="02010600030101010101" pitchFamily="2" charset="-122"/>
              </a:rPr>
              <a:t>校园</a:t>
            </a:r>
            <a:r>
              <a:rPr lang="en-US" altLang="zh-CN" sz="1600">
                <a:latin typeface="Arial" panose="020B0604020202020204" pitchFamily="34" charset="0"/>
                <a:ea typeface="宋体" panose="02010600030101010101" pitchFamily="2" charset="-122"/>
              </a:rPr>
              <a:t> </a:t>
            </a:r>
            <a:r>
              <a:rPr lang="zh-CN" altLang="en-US" sz="1600">
                <a:latin typeface="Arial" panose="020B0604020202020204" pitchFamily="34" charset="0"/>
                <a:ea typeface="宋体" panose="02010600030101010101" pitchFamily="2" charset="-122"/>
              </a:rPr>
              <a:t>（规模大：覆盖</a:t>
            </a:r>
            <a:r>
              <a:rPr lang="en-US" altLang="zh-CN" sz="1600">
                <a:latin typeface="Arial" panose="020B0604020202020204" pitchFamily="34" charset="0"/>
                <a:ea typeface="宋体" panose="02010600030101010101" pitchFamily="2" charset="-122"/>
              </a:rPr>
              <a:t>4</a:t>
            </a:r>
            <a:r>
              <a:rPr lang="zh-CN" altLang="en-US" sz="1600">
                <a:latin typeface="Arial" panose="020B0604020202020204" pitchFamily="34" charset="0"/>
                <a:ea typeface="宋体" panose="02010600030101010101" pitchFamily="2" charset="-122"/>
              </a:rPr>
              <a:t>万人校区）</a:t>
            </a:r>
            <a:endParaRPr lang="en-US" altLang="zh-CN" sz="1600">
              <a:latin typeface="Arial" panose="020B0604020202020204" pitchFamily="34" charset="0"/>
              <a:ea typeface="宋体" panose="02010600030101010101" pitchFamily="2" charset="-122"/>
            </a:endParaRPr>
          </a:p>
          <a:p>
            <a:pPr eaLnBrk="1" hangingPunct="1">
              <a:spcBef>
                <a:spcPct val="0"/>
              </a:spcBef>
              <a:buClrTx/>
              <a:buFontTx/>
              <a:buNone/>
            </a:pPr>
            <a:r>
              <a:rPr lang="en-US" altLang="zh-CN" sz="1600">
                <a:latin typeface="Arial" panose="020B0604020202020204" pitchFamily="34" charset="0"/>
                <a:ea typeface="宋体" panose="02010600030101010101" pitchFamily="2" charset="-122"/>
              </a:rPr>
              <a:t>40</a:t>
            </a:r>
            <a:r>
              <a:rPr lang="zh-CN" altLang="en-US" sz="1600">
                <a:latin typeface="Arial" panose="020B0604020202020204" pitchFamily="34" charset="0"/>
                <a:ea typeface="宋体" panose="02010600030101010101" pitchFamily="2" charset="-122"/>
              </a:rPr>
              <a:t>个基站：</a:t>
            </a:r>
            <a:r>
              <a:rPr lang="en-US" altLang="zh-CN" sz="1600">
                <a:latin typeface="Arial" panose="020B0604020202020204" pitchFamily="34" charset="0"/>
                <a:ea typeface="宋体" panose="02010600030101010101" pitchFamily="2" charset="-122"/>
              </a:rPr>
              <a:t>14</a:t>
            </a:r>
            <a:r>
              <a:rPr lang="zh-CN" altLang="en-US" sz="1600">
                <a:latin typeface="Arial" panose="020B0604020202020204" pitchFamily="34" charset="0"/>
                <a:ea typeface="宋体" panose="02010600030101010101" pitchFamily="2" charset="-122"/>
              </a:rPr>
              <a:t>个宏基站，</a:t>
            </a:r>
            <a:r>
              <a:rPr lang="en-US" altLang="zh-CN" sz="1600">
                <a:latin typeface="Arial" panose="020B0604020202020204" pitchFamily="34" charset="0"/>
                <a:ea typeface="宋体" panose="02010600030101010101" pitchFamily="2" charset="-122"/>
              </a:rPr>
              <a:t>26</a:t>
            </a:r>
            <a:r>
              <a:rPr lang="zh-CN" altLang="en-US" sz="1600">
                <a:latin typeface="Arial" panose="020B0604020202020204" pitchFamily="34" charset="0"/>
                <a:ea typeface="宋体" panose="02010600030101010101" pitchFamily="2" charset="-122"/>
              </a:rPr>
              <a:t>个微基站 （技术先进：</a:t>
            </a:r>
            <a:r>
              <a:rPr lang="en-US" altLang="zh-CN" sz="1600">
                <a:latin typeface="Arial" panose="020B0604020202020204" pitchFamily="34" charset="0"/>
                <a:ea typeface="宋体" panose="02010600030101010101" pitchFamily="2" charset="-122"/>
              </a:rPr>
              <a:t>CRAN</a:t>
            </a:r>
            <a:r>
              <a:rPr lang="zh-CN" altLang="en-US" sz="1600">
                <a:latin typeface="Arial" panose="020B0604020202020204" pitchFamily="34" charset="0"/>
                <a:ea typeface="宋体" panose="02010600030101010101" pitchFamily="2" charset="-122"/>
              </a:rPr>
              <a:t>，</a:t>
            </a:r>
            <a:r>
              <a:rPr lang="en-US" altLang="zh-CN" sz="1600">
                <a:latin typeface="Arial" panose="020B0604020202020204" pitchFamily="34" charset="0"/>
                <a:ea typeface="宋体" panose="02010600030101010101" pitchFamily="2" charset="-122"/>
              </a:rPr>
              <a:t>8</a:t>
            </a:r>
            <a:r>
              <a:rPr lang="zh-CN" altLang="en-US" sz="1600">
                <a:latin typeface="Arial" panose="020B0604020202020204" pitchFamily="34" charset="0"/>
                <a:ea typeface="宋体" panose="02010600030101010101" pitchFamily="2" charset="-122"/>
              </a:rPr>
              <a:t>*</a:t>
            </a:r>
            <a:r>
              <a:rPr lang="en-US" altLang="zh-CN" sz="1600">
                <a:latin typeface="Arial" panose="020B0604020202020204" pitchFamily="34" charset="0"/>
                <a:ea typeface="宋体" panose="02010600030101010101" pitchFamily="2" charset="-122"/>
              </a:rPr>
              <a:t>8 MIMO  </a:t>
            </a:r>
            <a:r>
              <a:rPr lang="zh-CN" altLang="en-US" sz="1600">
                <a:latin typeface="Arial" panose="020B0604020202020204" pitchFamily="34" charset="0"/>
                <a:ea typeface="宋体" panose="02010600030101010101" pitchFamily="2" charset="-122"/>
              </a:rPr>
              <a:t>（比美国</a:t>
            </a:r>
            <a:r>
              <a:rPr lang="en-US" altLang="zh-CN" sz="1600">
                <a:latin typeface="Arial" panose="020B0604020202020204" pitchFamily="34" charset="0"/>
                <a:ea typeface="宋体" panose="02010600030101010101" pitchFamily="2" charset="-122"/>
              </a:rPr>
              <a:t>LTE</a:t>
            </a:r>
            <a:r>
              <a:rPr lang="zh-CN" altLang="en-US" sz="1600">
                <a:latin typeface="Arial" panose="020B0604020202020204" pitchFamily="34" charset="0"/>
                <a:ea typeface="宋体" panose="02010600030101010101" pitchFamily="2" charset="-122"/>
              </a:rPr>
              <a:t>系统，</a:t>
            </a:r>
            <a:r>
              <a:rPr lang="en-US" altLang="zh-CN" sz="1600">
                <a:latin typeface="Arial" panose="020B0604020202020204" pitchFamily="34" charset="0"/>
                <a:ea typeface="宋体" panose="02010600030101010101" pitchFamily="2" charset="-122"/>
              </a:rPr>
              <a:t>Verison</a:t>
            </a:r>
            <a:r>
              <a:rPr lang="zh-CN" altLang="en-US" sz="1600">
                <a:latin typeface="Arial" panose="020B0604020202020204" pitchFamily="34" charset="0"/>
                <a:ea typeface="宋体" panose="02010600030101010101" pitchFamily="2" charset="-122"/>
              </a:rPr>
              <a:t>， </a:t>
            </a:r>
            <a:r>
              <a:rPr lang="en-US" altLang="zh-CN" sz="1600">
                <a:latin typeface="Arial" panose="020B0604020202020204" pitchFamily="34" charset="0"/>
                <a:ea typeface="宋体" panose="02010600030101010101" pitchFamily="2" charset="-122"/>
              </a:rPr>
              <a:t>AT&amp;T</a:t>
            </a:r>
            <a:r>
              <a:rPr lang="zh-CN" altLang="en-US" sz="1600">
                <a:latin typeface="Arial" panose="020B0604020202020204" pitchFamily="34" charset="0"/>
                <a:ea typeface="宋体" panose="02010600030101010101" pitchFamily="2" charset="-122"/>
              </a:rPr>
              <a:t>），多层次结构，融合蜂窝与</a:t>
            </a:r>
            <a:r>
              <a:rPr lang="en-US" altLang="zh-CN" sz="1600">
                <a:latin typeface="Arial" panose="020B0604020202020204" pitchFamily="34" charset="0"/>
                <a:ea typeface="宋体" panose="02010600030101010101" pitchFamily="2" charset="-122"/>
              </a:rPr>
              <a:t>CMMB</a:t>
            </a:r>
            <a:r>
              <a:rPr lang="zh-CN" altLang="en-US" sz="1600">
                <a:latin typeface="Arial" panose="020B0604020202020204" pitchFamily="34" charset="0"/>
                <a:ea typeface="宋体" panose="02010600030101010101" pitchFamily="2" charset="-122"/>
              </a:rPr>
              <a:t>广播网络）</a:t>
            </a:r>
            <a:endParaRPr lang="en-US" altLang="zh-CN" sz="1600">
              <a:latin typeface="Arial" panose="020B0604020202020204" pitchFamily="34" charset="0"/>
              <a:ea typeface="宋体" panose="02010600030101010101" pitchFamily="2" charset="-122"/>
            </a:endParaRPr>
          </a:p>
        </p:txBody>
      </p:sp>
      <p:sp>
        <p:nvSpPr>
          <p:cNvPr id="74763" name="标题 1"/>
          <p:cNvSpPr>
            <a:spLocks noGrp="1"/>
          </p:cNvSpPr>
          <p:nvPr>
            <p:ph type="title"/>
          </p:nvPr>
        </p:nvSpPr>
        <p:spPr>
          <a:xfrm>
            <a:off x="-369356" y="467647"/>
            <a:ext cx="9144000" cy="687387"/>
          </a:xfrm>
        </p:spPr>
        <p:txBody>
          <a:bodyPr/>
          <a:lstStyle/>
          <a:p>
            <a:pPr algn="ctr"/>
            <a:r>
              <a:rPr lang="en-US" altLang="zh-CN" sz="3000" cap="none" dirty="0">
                <a:solidFill>
                  <a:srgbClr val="C00000"/>
                </a:solidFill>
                <a:ea typeface="宋体" panose="02010600030101010101" pitchFamily="2" charset="-122"/>
              </a:rPr>
              <a:t>       </a:t>
            </a:r>
            <a:r>
              <a:rPr lang="zh-CN" altLang="en-US" sz="3000" cap="none" dirty="0">
                <a:solidFill>
                  <a:srgbClr val="C00000"/>
                </a:solidFill>
                <a:ea typeface="宋体" panose="02010600030101010101" pitchFamily="2" charset="-122"/>
              </a:rPr>
              <a:t>上交</a:t>
            </a:r>
            <a:r>
              <a:rPr lang="en-US" altLang="zh-CN" sz="3000" cap="none" dirty="0">
                <a:solidFill>
                  <a:srgbClr val="C00000"/>
                </a:solidFill>
                <a:ea typeface="宋体" panose="02010600030101010101" pitchFamily="2" charset="-122"/>
              </a:rPr>
              <a:t>LTE</a:t>
            </a:r>
            <a:r>
              <a:rPr lang="zh-CN" altLang="en-US" sz="3000" cap="none" dirty="0">
                <a:solidFill>
                  <a:srgbClr val="C00000"/>
                </a:solidFill>
                <a:ea typeface="宋体" panose="02010600030101010101" pitchFamily="2" charset="-122"/>
              </a:rPr>
              <a:t>云蜂窝无线校园示范网络</a:t>
            </a:r>
            <a:r>
              <a:rPr lang="en-US" altLang="zh-CN" sz="3000" cap="none" dirty="0">
                <a:solidFill>
                  <a:srgbClr val="C00000"/>
                </a:solidFill>
                <a:ea typeface="宋体" panose="02010600030101010101" pitchFamily="2" charset="-122"/>
              </a:rPr>
              <a:t>(R10)</a:t>
            </a:r>
            <a:endParaRPr lang="zh-CN" altLang="en-US" sz="3000" cap="none" dirty="0">
              <a:solidFill>
                <a:srgbClr val="C00000"/>
              </a:solidFill>
              <a:ea typeface="宋体" panose="02010600030101010101" pitchFamily="2" charset="-122"/>
            </a:endParaRPr>
          </a:p>
        </p:txBody>
      </p:sp>
      <p:sp>
        <p:nvSpPr>
          <p:cNvPr id="13" name="线形标注 1 12"/>
          <p:cNvSpPr/>
          <p:nvPr/>
        </p:nvSpPr>
        <p:spPr>
          <a:xfrm>
            <a:off x="6875463" y="1077913"/>
            <a:ext cx="914400" cy="612775"/>
          </a:xfrm>
          <a:prstGeom prst="borderCallout1">
            <a:avLst>
              <a:gd name="adj1" fmla="val 102851"/>
              <a:gd name="adj2" fmla="val 51728"/>
              <a:gd name="adj3" fmla="val 288041"/>
              <a:gd name="adj4" fmla="val 10361"/>
            </a:avLst>
          </a:prstGeom>
          <a:solidFill>
            <a:srgbClr val="FFFF00"/>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3600" b="1">
                <a:solidFill>
                  <a:schemeClr val="tx1"/>
                </a:solidFill>
                <a:latin typeface="Times New Roman" pitchFamily="18" charset="0"/>
              </a:defRPr>
            </a:lvl1pPr>
            <a:lvl2pPr marL="742950" indent="-285750" eaLnBrk="0" hangingPunct="0">
              <a:defRPr sz="3600" b="1">
                <a:solidFill>
                  <a:schemeClr val="tx1"/>
                </a:solidFill>
                <a:latin typeface="Times New Roman" pitchFamily="18" charset="0"/>
              </a:defRPr>
            </a:lvl2pPr>
            <a:lvl3pPr marL="1143000" indent="-228600" eaLnBrk="0" hangingPunct="0">
              <a:defRPr sz="3600" b="1">
                <a:solidFill>
                  <a:schemeClr val="tx1"/>
                </a:solidFill>
                <a:latin typeface="Times New Roman" pitchFamily="18" charset="0"/>
              </a:defRPr>
            </a:lvl3pPr>
            <a:lvl4pPr marL="1600200" indent="-228600" eaLnBrk="0" hangingPunct="0">
              <a:defRPr sz="3600" b="1">
                <a:solidFill>
                  <a:schemeClr val="tx1"/>
                </a:solidFill>
                <a:latin typeface="Times New Roman" pitchFamily="18" charset="0"/>
              </a:defRPr>
            </a:lvl4pPr>
            <a:lvl5pPr marL="2057400" indent="-228600" eaLnBrk="0" hangingPunct="0">
              <a:defRPr sz="3600" b="1">
                <a:solidFill>
                  <a:schemeClr val="tx1"/>
                </a:solidFill>
                <a:latin typeface="Times New Roman" pitchFamily="18" charset="0"/>
              </a:defRPr>
            </a:lvl5pPr>
            <a:lvl6pPr marL="2514600" indent="-228600" algn="ctr" eaLnBrk="0" fontAlgn="base" hangingPunct="0">
              <a:spcBef>
                <a:spcPct val="0"/>
              </a:spcBef>
              <a:spcAft>
                <a:spcPct val="0"/>
              </a:spcAft>
              <a:defRPr sz="3600" b="1">
                <a:solidFill>
                  <a:schemeClr val="tx1"/>
                </a:solidFill>
                <a:latin typeface="Times New Roman" pitchFamily="18" charset="0"/>
              </a:defRPr>
            </a:lvl6pPr>
            <a:lvl7pPr marL="2971800" indent="-228600" algn="ctr" eaLnBrk="0" fontAlgn="base" hangingPunct="0">
              <a:spcBef>
                <a:spcPct val="0"/>
              </a:spcBef>
              <a:spcAft>
                <a:spcPct val="0"/>
              </a:spcAft>
              <a:defRPr sz="3600" b="1">
                <a:solidFill>
                  <a:schemeClr val="tx1"/>
                </a:solidFill>
                <a:latin typeface="Times New Roman" pitchFamily="18" charset="0"/>
              </a:defRPr>
            </a:lvl7pPr>
            <a:lvl8pPr marL="3429000" indent="-228600" algn="ctr" eaLnBrk="0" fontAlgn="base" hangingPunct="0">
              <a:spcBef>
                <a:spcPct val="0"/>
              </a:spcBef>
              <a:spcAft>
                <a:spcPct val="0"/>
              </a:spcAft>
              <a:defRPr sz="3600" b="1">
                <a:solidFill>
                  <a:schemeClr val="tx1"/>
                </a:solidFill>
                <a:latin typeface="Times New Roman" pitchFamily="18" charset="0"/>
              </a:defRPr>
            </a:lvl8pPr>
            <a:lvl9pPr marL="3886200" indent="-228600" algn="ctr" eaLnBrk="0" fontAlgn="base" hangingPunct="0">
              <a:spcBef>
                <a:spcPct val="0"/>
              </a:spcBef>
              <a:spcAft>
                <a:spcPct val="0"/>
              </a:spcAft>
              <a:defRPr sz="3600" b="1">
                <a:solidFill>
                  <a:schemeClr val="tx1"/>
                </a:solidFill>
                <a:latin typeface="Times New Roman" pitchFamily="18" charset="0"/>
              </a:defRPr>
            </a:lvl9pPr>
          </a:lstStyle>
          <a:p>
            <a:pPr algn="ctr" eaLnBrk="1" hangingPunct="1">
              <a:defRPr/>
            </a:pPr>
            <a:r>
              <a:rPr lang="zh-CN" altLang="en-US" sz="1400">
                <a:ea typeface="宋体" charset="-122"/>
              </a:rPr>
              <a:t>云蜂窝</a:t>
            </a:r>
            <a:r>
              <a:rPr lang="en-US" altLang="zh-CN" sz="1400">
                <a:ea typeface="宋体" charset="-122"/>
              </a:rPr>
              <a:t>CRAN </a:t>
            </a:r>
            <a:r>
              <a:rPr lang="zh-CN" altLang="en-US" sz="1400">
                <a:ea typeface="宋体" charset="-122"/>
              </a:rPr>
              <a:t>中心</a:t>
            </a:r>
          </a:p>
        </p:txBody>
      </p:sp>
    </p:spTree>
    <p:extLst>
      <p:ext uri="{BB962C8B-B14F-4D97-AF65-F5344CB8AC3E}">
        <p14:creationId xmlns:p14="http://schemas.microsoft.com/office/powerpoint/2010/main" val="706850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9</a:t>
            </a:fld>
            <a:endParaRPr lang="zh-CN" altLang="en-US"/>
          </a:p>
        </p:txBody>
      </p:sp>
      <p:pic>
        <p:nvPicPr>
          <p:cNvPr id="2" name="图片 1">
            <a:extLst>
              <a:ext uri="{FF2B5EF4-FFF2-40B4-BE49-F238E27FC236}">
                <a16:creationId xmlns:a16="http://schemas.microsoft.com/office/drawing/2014/main" id="{80FF3196-AB7E-4A1E-AA1F-E123FDDB4E63}"/>
              </a:ext>
            </a:extLst>
          </p:cNvPr>
          <p:cNvPicPr>
            <a:picLocks noChangeAspect="1"/>
          </p:cNvPicPr>
          <p:nvPr/>
        </p:nvPicPr>
        <p:blipFill>
          <a:blip r:embed="rId3"/>
          <a:stretch>
            <a:fillRect/>
          </a:stretch>
        </p:blipFill>
        <p:spPr>
          <a:xfrm>
            <a:off x="554469" y="620688"/>
            <a:ext cx="8035062" cy="5289854"/>
          </a:xfrm>
          <a:prstGeom prst="rect">
            <a:avLst/>
          </a:prstGeom>
        </p:spPr>
      </p:pic>
      <p:sp>
        <p:nvSpPr>
          <p:cNvPr id="3" name="矩形 2">
            <a:extLst>
              <a:ext uri="{FF2B5EF4-FFF2-40B4-BE49-F238E27FC236}">
                <a16:creationId xmlns:a16="http://schemas.microsoft.com/office/drawing/2014/main" id="{7E1392F0-9994-412F-9B94-CBE19329BC27}"/>
              </a:ext>
            </a:extLst>
          </p:cNvPr>
          <p:cNvSpPr/>
          <p:nvPr/>
        </p:nvSpPr>
        <p:spPr>
          <a:xfrm>
            <a:off x="1979712" y="6039902"/>
            <a:ext cx="5832648" cy="369332"/>
          </a:xfrm>
          <a:prstGeom prst="rect">
            <a:avLst/>
          </a:prstGeom>
        </p:spPr>
        <p:txBody>
          <a:bodyPr wrap="square">
            <a:spAutoFit/>
          </a:bodyPr>
          <a:lstStyle/>
          <a:p>
            <a:r>
              <a:rPr lang="zh-CN" altLang="en-US" dirty="0"/>
              <a:t>借助引力弹弓效应正在飞离太阳系的四个探测器</a:t>
            </a:r>
          </a:p>
        </p:txBody>
      </p:sp>
    </p:spTree>
    <p:extLst>
      <p:ext uri="{BB962C8B-B14F-4D97-AF65-F5344CB8AC3E}">
        <p14:creationId xmlns:p14="http://schemas.microsoft.com/office/powerpoint/2010/main" val="167224085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B71DE-D3AA-47EA-AED7-DE0C3B81018A}"/>
              </a:ext>
            </a:extLst>
          </p:cNvPr>
          <p:cNvSpPr>
            <a:spLocks noGrp="1"/>
          </p:cNvSpPr>
          <p:nvPr>
            <p:ph type="title"/>
          </p:nvPr>
        </p:nvSpPr>
        <p:spPr>
          <a:xfrm>
            <a:off x="250825" y="332656"/>
            <a:ext cx="8693150" cy="1054447"/>
          </a:xfrm>
        </p:spPr>
        <p:txBody>
          <a:bodyPr/>
          <a:lstStyle/>
          <a:p>
            <a:pPr algn="ctr"/>
            <a:r>
              <a:rPr lang="en-US" altLang="zh-CN" dirty="0"/>
              <a:t>AI</a:t>
            </a:r>
            <a:r>
              <a:rPr lang="zh-CN" altLang="en-US" dirty="0"/>
              <a:t>与无线通信网络</a:t>
            </a:r>
          </a:p>
        </p:txBody>
      </p:sp>
      <p:sp>
        <p:nvSpPr>
          <p:cNvPr id="3" name="内容占位符 2">
            <a:extLst>
              <a:ext uri="{FF2B5EF4-FFF2-40B4-BE49-F238E27FC236}">
                <a16:creationId xmlns:a16="http://schemas.microsoft.com/office/drawing/2014/main" id="{ED4CCA2F-5744-4892-8491-4703DBE5BBB6}"/>
              </a:ext>
            </a:extLst>
          </p:cNvPr>
          <p:cNvSpPr>
            <a:spLocks noGrp="1"/>
          </p:cNvSpPr>
          <p:nvPr>
            <p:ph idx="1"/>
          </p:nvPr>
        </p:nvSpPr>
        <p:spPr>
          <a:xfrm>
            <a:off x="250825" y="1412776"/>
            <a:ext cx="8704263" cy="4719737"/>
          </a:xfrm>
        </p:spPr>
        <p:txBody>
          <a:bodyPr/>
          <a:lstStyle/>
          <a:p>
            <a:pPr marL="0" indent="0">
              <a:buNone/>
            </a:pPr>
            <a:r>
              <a:rPr lang="zh-CN" altLang="en-US" sz="2000" dirty="0"/>
              <a:t>        作为普适性的机器学习技术，</a:t>
            </a:r>
            <a:r>
              <a:rPr lang="en-US" altLang="zh-CN" sz="2000" dirty="0"/>
              <a:t>AI </a:t>
            </a:r>
            <a:r>
              <a:rPr lang="zh-CN" altLang="en-US" sz="2000" dirty="0"/>
              <a:t>可以广泛地应用于</a:t>
            </a:r>
            <a:r>
              <a:rPr lang="en-US" altLang="zh-CN" sz="2000" dirty="0"/>
              <a:t>5G </a:t>
            </a:r>
            <a:r>
              <a:rPr lang="zh-CN" altLang="en-US" sz="2000" dirty="0"/>
              <a:t>系统设计和优化的各个环节</a:t>
            </a:r>
            <a:endParaRPr lang="en-US" altLang="zh-CN" sz="2000" dirty="0"/>
          </a:p>
          <a:p>
            <a:r>
              <a:rPr lang="zh-CN" altLang="en-US" sz="2400" dirty="0"/>
              <a:t>组合优化问题 </a:t>
            </a:r>
            <a:endParaRPr lang="en-US" altLang="zh-CN" sz="2400" dirty="0"/>
          </a:p>
          <a:p>
            <a:pPr marL="0" indent="0">
              <a:buNone/>
            </a:pPr>
            <a:r>
              <a:rPr lang="en-US" altLang="zh-CN" sz="2400" dirty="0"/>
              <a:t>      </a:t>
            </a:r>
            <a:r>
              <a:rPr lang="en-US" altLang="zh-CN" sz="2000" dirty="0"/>
              <a:t>5G NR</a:t>
            </a:r>
            <a:r>
              <a:rPr lang="zh-CN" altLang="en-US" sz="2000" dirty="0"/>
              <a:t>的资源分配问题是一个典型的组合优化问题。它需要从资源池中穷举出一组最优的资源配置方式，并据此将资源分配给网络覆盖范围内的多个用户，最大化资源利用效率。</a:t>
            </a:r>
          </a:p>
          <a:p>
            <a:r>
              <a:rPr lang="zh-CN" altLang="en-US" sz="2400" dirty="0"/>
              <a:t>检测问题</a:t>
            </a:r>
            <a:endParaRPr lang="en-US" altLang="zh-CN" sz="2400" dirty="0"/>
          </a:p>
          <a:p>
            <a:pPr marL="0" indent="0">
              <a:buNone/>
            </a:pPr>
            <a:r>
              <a:rPr lang="en-US" altLang="zh-CN" sz="2400" dirty="0"/>
              <a:t>       </a:t>
            </a:r>
            <a:r>
              <a:rPr lang="en-US" altLang="zh-CN" sz="2000" dirty="0"/>
              <a:t>5G</a:t>
            </a:r>
            <a:r>
              <a:rPr lang="zh-CN" altLang="en-US" sz="2000" dirty="0"/>
              <a:t>通信最优接收机的设计就是一个典型的检测问题，其目标是对接收信号进行辨识，确定对应的发射信号，并使检测错误概率最低。</a:t>
            </a:r>
          </a:p>
          <a:p>
            <a:r>
              <a:rPr lang="zh-CN" altLang="en-US" sz="2400" dirty="0"/>
              <a:t>估计问题</a:t>
            </a:r>
            <a:endParaRPr lang="en-US" altLang="zh-CN" sz="2400" dirty="0"/>
          </a:p>
          <a:p>
            <a:pPr marL="0" indent="0">
              <a:buNone/>
            </a:pPr>
            <a:r>
              <a:rPr lang="en-US" altLang="zh-CN" sz="2400" dirty="0"/>
              <a:t>       </a:t>
            </a:r>
            <a:r>
              <a:rPr lang="en-US" altLang="zh-CN" sz="2000" dirty="0"/>
              <a:t>5G</a:t>
            </a:r>
            <a:r>
              <a:rPr lang="zh-CN" altLang="en-US" sz="2000" dirty="0"/>
              <a:t>通信的信道参数的准确估计是实现系统相干接收的必要条件。它需要根据</a:t>
            </a:r>
            <a:r>
              <a:rPr lang="en-US" altLang="zh-CN" sz="2000" dirty="0"/>
              <a:t>5G </a:t>
            </a:r>
            <a:r>
              <a:rPr lang="zh-CN" altLang="en-US" sz="2000" dirty="0"/>
              <a:t>系统所发送的导频信号</a:t>
            </a:r>
            <a:r>
              <a:rPr lang="en-US" altLang="zh-CN" sz="2000" dirty="0"/>
              <a:t>(</a:t>
            </a:r>
            <a:r>
              <a:rPr lang="zh-CN" altLang="en-US" sz="2000" dirty="0"/>
              <a:t>事先确知</a:t>
            </a:r>
            <a:r>
              <a:rPr lang="en-US" altLang="zh-CN" sz="2000" dirty="0"/>
              <a:t>)</a:t>
            </a:r>
            <a:r>
              <a:rPr lang="zh-CN" altLang="en-US" sz="2000" dirty="0"/>
              <a:t>，估计出无线信号传播从发射端到接收端所历经的信道畸变。</a:t>
            </a:r>
          </a:p>
          <a:p>
            <a:pPr marL="0" indent="0">
              <a:buNone/>
            </a:pPr>
            <a:endParaRPr lang="en-US" altLang="zh-CN" sz="2000" dirty="0">
              <a:solidFill>
                <a:srgbClr val="0070C0"/>
              </a:solidFill>
            </a:endParaRPr>
          </a:p>
        </p:txBody>
      </p:sp>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90</a:t>
            </a:fld>
            <a:endParaRPr lang="zh-CN" altLang="en-US"/>
          </a:p>
        </p:txBody>
      </p:sp>
    </p:spTree>
    <p:extLst>
      <p:ext uri="{BB962C8B-B14F-4D97-AF65-F5344CB8AC3E}">
        <p14:creationId xmlns:p14="http://schemas.microsoft.com/office/powerpoint/2010/main" val="355702811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B71DE-D3AA-47EA-AED7-DE0C3B81018A}"/>
              </a:ext>
            </a:extLst>
          </p:cNvPr>
          <p:cNvSpPr>
            <a:spLocks noGrp="1"/>
          </p:cNvSpPr>
          <p:nvPr>
            <p:ph type="title"/>
          </p:nvPr>
        </p:nvSpPr>
        <p:spPr>
          <a:xfrm>
            <a:off x="250825" y="332656"/>
            <a:ext cx="8693150" cy="1054447"/>
          </a:xfrm>
        </p:spPr>
        <p:txBody>
          <a:bodyPr/>
          <a:lstStyle/>
          <a:p>
            <a:r>
              <a:rPr lang="zh-CN" altLang="en-US" dirty="0"/>
              <a:t>本章概要</a:t>
            </a:r>
          </a:p>
        </p:txBody>
      </p:sp>
      <p:sp>
        <p:nvSpPr>
          <p:cNvPr id="3" name="内容占位符 2">
            <a:extLst>
              <a:ext uri="{FF2B5EF4-FFF2-40B4-BE49-F238E27FC236}">
                <a16:creationId xmlns:a16="http://schemas.microsoft.com/office/drawing/2014/main" id="{ED4CCA2F-5744-4892-8491-4703DBE5BBB6}"/>
              </a:ext>
            </a:extLst>
          </p:cNvPr>
          <p:cNvSpPr>
            <a:spLocks noGrp="1"/>
          </p:cNvSpPr>
          <p:nvPr>
            <p:ph idx="1"/>
          </p:nvPr>
        </p:nvSpPr>
        <p:spPr>
          <a:xfrm>
            <a:off x="250825" y="1412776"/>
            <a:ext cx="8704263" cy="4719737"/>
          </a:xfrm>
        </p:spPr>
        <p:txBody>
          <a:bodyPr/>
          <a:lstStyle/>
          <a:p>
            <a:pPr marL="0" indent="0">
              <a:buNone/>
            </a:pPr>
            <a:r>
              <a:rPr lang="en-US" altLang="zh-CN" dirty="0">
                <a:solidFill>
                  <a:schemeClr val="tx2">
                    <a:lumMod val="20000"/>
                    <a:lumOff val="80000"/>
                  </a:schemeClr>
                </a:solidFill>
              </a:rPr>
              <a:t>1. </a:t>
            </a:r>
            <a:r>
              <a:rPr lang="zh-CN" altLang="en-US" dirty="0">
                <a:solidFill>
                  <a:schemeClr val="tx2">
                    <a:lumMod val="20000"/>
                    <a:lumOff val="80000"/>
                  </a:schemeClr>
                </a:solidFill>
              </a:rPr>
              <a:t>无线通信的概念</a:t>
            </a:r>
            <a:endParaRPr lang="en-US" altLang="zh-CN" dirty="0">
              <a:solidFill>
                <a:schemeClr val="tx2">
                  <a:lumMod val="20000"/>
                  <a:lumOff val="80000"/>
                </a:schemeClr>
              </a:solidFill>
            </a:endParaRPr>
          </a:p>
          <a:p>
            <a:pPr marL="0" indent="0">
              <a:buNone/>
            </a:pPr>
            <a:r>
              <a:rPr lang="en-US" altLang="zh-CN" dirty="0">
                <a:solidFill>
                  <a:schemeClr val="tx2">
                    <a:lumMod val="20000"/>
                    <a:lumOff val="80000"/>
                  </a:schemeClr>
                </a:solidFill>
              </a:rPr>
              <a:t>2. </a:t>
            </a:r>
            <a:r>
              <a:rPr lang="zh-CN" altLang="en-US" dirty="0">
                <a:solidFill>
                  <a:schemeClr val="tx2">
                    <a:lumMod val="20000"/>
                    <a:lumOff val="80000"/>
                  </a:schemeClr>
                </a:solidFill>
              </a:rPr>
              <a:t>无处不在的无线通信网络</a:t>
            </a:r>
            <a:endParaRPr lang="en-US" altLang="zh-CN" dirty="0">
              <a:solidFill>
                <a:schemeClr val="tx2">
                  <a:lumMod val="20000"/>
                  <a:lumOff val="80000"/>
                </a:schemeClr>
              </a:solidFill>
            </a:endParaRPr>
          </a:p>
          <a:p>
            <a:pPr marL="0" indent="0">
              <a:buNone/>
            </a:pPr>
            <a:r>
              <a:rPr lang="en-US" altLang="zh-CN" dirty="0">
                <a:solidFill>
                  <a:schemeClr val="tx2">
                    <a:lumMod val="20000"/>
                    <a:lumOff val="80000"/>
                  </a:schemeClr>
                </a:solidFill>
              </a:rPr>
              <a:t>3. </a:t>
            </a:r>
            <a:r>
              <a:rPr lang="zh-CN" altLang="en-US" dirty="0">
                <a:solidFill>
                  <a:schemeClr val="tx2">
                    <a:lumMod val="20000"/>
                    <a:lumOff val="80000"/>
                  </a:schemeClr>
                </a:solidFill>
              </a:rPr>
              <a:t>当前研究热点</a:t>
            </a:r>
            <a:endParaRPr lang="en-US" altLang="zh-CN" dirty="0">
              <a:solidFill>
                <a:schemeClr val="tx2">
                  <a:lumMod val="20000"/>
                  <a:lumOff val="80000"/>
                </a:schemeClr>
              </a:solidFill>
            </a:endParaRPr>
          </a:p>
          <a:p>
            <a:pPr marL="0" indent="0">
              <a:buNone/>
            </a:pPr>
            <a:r>
              <a:rPr lang="en-US" altLang="zh-CN" dirty="0">
                <a:solidFill>
                  <a:srgbClr val="0070C0"/>
                </a:solidFill>
              </a:rPr>
              <a:t>4. </a:t>
            </a:r>
            <a:r>
              <a:rPr lang="zh-CN" altLang="en-US" dirty="0">
                <a:solidFill>
                  <a:srgbClr val="0070C0"/>
                </a:solidFill>
              </a:rPr>
              <a:t>课程定位与内容安排</a:t>
            </a:r>
            <a:endParaRPr lang="en-US" altLang="zh-CN" dirty="0">
              <a:solidFill>
                <a:srgbClr val="0070C0"/>
              </a:solidFill>
            </a:endParaRPr>
          </a:p>
        </p:txBody>
      </p:sp>
      <p:sp>
        <p:nvSpPr>
          <p:cNvPr id="4" name="灯片编号占位符 3">
            <a:extLst>
              <a:ext uri="{FF2B5EF4-FFF2-40B4-BE49-F238E27FC236}">
                <a16:creationId xmlns:a16="http://schemas.microsoft.com/office/drawing/2014/main" id="{D501CA4C-3EC2-4038-A0F6-64454DE7C0AA}"/>
              </a:ext>
            </a:extLst>
          </p:cNvPr>
          <p:cNvSpPr>
            <a:spLocks noGrp="1"/>
          </p:cNvSpPr>
          <p:nvPr>
            <p:ph type="sldNum" sz="quarter" idx="12"/>
          </p:nvPr>
        </p:nvSpPr>
        <p:spPr/>
        <p:txBody>
          <a:bodyPr/>
          <a:lstStyle/>
          <a:p>
            <a:pPr>
              <a:defRPr/>
            </a:pPr>
            <a:fld id="{2E157580-05F8-4748-8C40-27F854752E20}" type="slidenum">
              <a:rPr lang="zh-CN" altLang="en-US" smtClean="0"/>
              <a:t>91</a:t>
            </a:fld>
            <a:endParaRPr lang="zh-CN" altLang="en-US"/>
          </a:p>
        </p:txBody>
      </p:sp>
    </p:spTree>
    <p:extLst>
      <p:ext uri="{BB962C8B-B14F-4D97-AF65-F5344CB8AC3E}">
        <p14:creationId xmlns:p14="http://schemas.microsoft.com/office/powerpoint/2010/main" val="36841902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250825" y="71120"/>
            <a:ext cx="8693150" cy="1210945"/>
          </a:xfrm>
        </p:spPr>
        <p:txBody>
          <a:bodyPr/>
          <a:lstStyle/>
          <a:p>
            <a:pPr eaLnBrk="1" hangingPunct="1"/>
            <a:r>
              <a:rPr lang="zh-CN" altLang="en-US" dirty="0"/>
              <a:t>课程定位</a:t>
            </a:r>
          </a:p>
        </p:txBody>
      </p:sp>
      <p:sp>
        <p:nvSpPr>
          <p:cNvPr id="15362" name="内容占位符 2"/>
          <p:cNvSpPr>
            <a:spLocks noGrp="1"/>
          </p:cNvSpPr>
          <p:nvPr>
            <p:ph idx="1"/>
          </p:nvPr>
        </p:nvSpPr>
        <p:spPr>
          <a:xfrm>
            <a:off x="250825" y="1198880"/>
            <a:ext cx="8704263" cy="4287838"/>
          </a:xfrm>
        </p:spPr>
        <p:txBody>
          <a:bodyPr/>
          <a:lstStyle/>
          <a:p>
            <a:pPr eaLnBrk="1" hangingPunct="1"/>
            <a:r>
              <a:rPr lang="zh-CN" altLang="en-US" sz="2800" dirty="0"/>
              <a:t>嵌入式、网信专业方向课</a:t>
            </a:r>
            <a:endParaRPr lang="zh-CN" altLang="en-US" dirty="0"/>
          </a:p>
        </p:txBody>
      </p:sp>
      <p:sp>
        <p:nvSpPr>
          <p:cNvPr id="7" name="灯片编号占位符 6"/>
          <p:cNvSpPr>
            <a:spLocks noGrp="1"/>
          </p:cNvSpPr>
          <p:nvPr>
            <p:ph type="sldNum" sz="quarter" idx="12"/>
          </p:nvPr>
        </p:nvSpPr>
        <p:spPr/>
        <p:txBody>
          <a:bodyPr/>
          <a:lstStyle/>
          <a:p>
            <a:pPr>
              <a:defRPr/>
            </a:pPr>
            <a:fld id="{2E5249D5-376D-45FF-8265-F1C58CECF3C6}" type="slidenum">
              <a:rPr lang="zh-CN" altLang="en-US"/>
              <a:t>92</a:t>
            </a:fld>
            <a:endParaRPr lang="zh-CN" altLang="en-US" dirty="0"/>
          </a:p>
        </p:txBody>
      </p:sp>
      <p:pic>
        <p:nvPicPr>
          <p:cNvPr id="8" name="图片 7">
            <a:extLst>
              <a:ext uri="{FF2B5EF4-FFF2-40B4-BE49-F238E27FC236}">
                <a16:creationId xmlns:a16="http://schemas.microsoft.com/office/drawing/2014/main" id="{50B3792D-E79C-4E62-B587-8CEA5E8F89F1}"/>
              </a:ext>
            </a:extLst>
          </p:cNvPr>
          <p:cNvPicPr>
            <a:picLocks noChangeAspect="1"/>
          </p:cNvPicPr>
          <p:nvPr/>
        </p:nvPicPr>
        <p:blipFill>
          <a:blip r:embed="rId2"/>
          <a:stretch>
            <a:fillRect/>
          </a:stretch>
        </p:blipFill>
        <p:spPr>
          <a:xfrm>
            <a:off x="611560" y="1700808"/>
            <a:ext cx="7848872" cy="5119098"/>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250825" y="71120"/>
            <a:ext cx="8693150" cy="1210945"/>
          </a:xfrm>
        </p:spPr>
        <p:txBody>
          <a:bodyPr/>
          <a:lstStyle/>
          <a:p>
            <a:pPr eaLnBrk="1" hangingPunct="1"/>
            <a:r>
              <a:rPr lang="zh-CN" altLang="en-US" dirty="0"/>
              <a:t>课程需求</a:t>
            </a:r>
          </a:p>
        </p:txBody>
      </p:sp>
      <p:sp>
        <p:nvSpPr>
          <p:cNvPr id="15362" name="内容占位符 2"/>
          <p:cNvSpPr>
            <a:spLocks noGrp="1"/>
          </p:cNvSpPr>
          <p:nvPr>
            <p:ph idx="1"/>
          </p:nvPr>
        </p:nvSpPr>
        <p:spPr>
          <a:xfrm>
            <a:off x="250825" y="1198880"/>
            <a:ext cx="8704263" cy="4287838"/>
          </a:xfrm>
        </p:spPr>
        <p:txBody>
          <a:bodyPr/>
          <a:lstStyle/>
          <a:p>
            <a:pPr eaLnBrk="1" hangingPunct="1"/>
            <a:r>
              <a:rPr lang="zh-CN" altLang="en-US" dirty="0"/>
              <a:t>实习课题</a:t>
            </a:r>
          </a:p>
        </p:txBody>
      </p:sp>
      <p:sp>
        <p:nvSpPr>
          <p:cNvPr id="7" name="灯片编号占位符 6"/>
          <p:cNvSpPr>
            <a:spLocks noGrp="1"/>
          </p:cNvSpPr>
          <p:nvPr>
            <p:ph type="sldNum" sz="quarter" idx="12"/>
          </p:nvPr>
        </p:nvSpPr>
        <p:spPr/>
        <p:txBody>
          <a:bodyPr/>
          <a:lstStyle/>
          <a:p>
            <a:pPr>
              <a:defRPr/>
            </a:pPr>
            <a:fld id="{2E5249D5-376D-45FF-8265-F1C58CECF3C6}" type="slidenum">
              <a:rPr lang="zh-CN" altLang="en-US"/>
              <a:t>93</a:t>
            </a:fld>
            <a:endParaRPr lang="zh-CN" altLang="en-US" dirty="0"/>
          </a:p>
        </p:txBody>
      </p:sp>
      <p:pic>
        <p:nvPicPr>
          <p:cNvPr id="2" name="图片 1">
            <a:extLst>
              <a:ext uri="{FF2B5EF4-FFF2-40B4-BE49-F238E27FC236}">
                <a16:creationId xmlns:a16="http://schemas.microsoft.com/office/drawing/2014/main" id="{5BDBF701-D322-42A9-8736-9768F1BA7058}"/>
              </a:ext>
            </a:extLst>
          </p:cNvPr>
          <p:cNvPicPr>
            <a:picLocks noChangeAspect="1"/>
          </p:cNvPicPr>
          <p:nvPr/>
        </p:nvPicPr>
        <p:blipFill>
          <a:blip r:embed="rId2"/>
          <a:stretch>
            <a:fillRect/>
          </a:stretch>
        </p:blipFill>
        <p:spPr>
          <a:xfrm>
            <a:off x="2667772" y="0"/>
            <a:ext cx="3859255" cy="6858000"/>
          </a:xfrm>
          <a:prstGeom prst="rect">
            <a:avLst/>
          </a:prstGeom>
        </p:spPr>
      </p:pic>
    </p:spTree>
    <p:extLst>
      <p:ext uri="{BB962C8B-B14F-4D97-AF65-F5344CB8AC3E}">
        <p14:creationId xmlns:p14="http://schemas.microsoft.com/office/powerpoint/2010/main" val="265554566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250825" y="70803"/>
            <a:ext cx="8693150" cy="1462087"/>
          </a:xfrm>
        </p:spPr>
        <p:txBody>
          <a:bodyPr/>
          <a:lstStyle/>
          <a:p>
            <a:pPr eaLnBrk="1" hangingPunct="1"/>
            <a:r>
              <a:rPr lang="zh-CN" altLang="en-US"/>
              <a:t>课程信息</a:t>
            </a:r>
          </a:p>
        </p:txBody>
      </p:sp>
      <p:sp>
        <p:nvSpPr>
          <p:cNvPr id="15362" name="内容占位符 2"/>
          <p:cNvSpPr>
            <a:spLocks noGrp="1"/>
          </p:cNvSpPr>
          <p:nvPr>
            <p:ph idx="1"/>
          </p:nvPr>
        </p:nvSpPr>
        <p:spPr>
          <a:xfrm>
            <a:off x="250825" y="1629410"/>
            <a:ext cx="8704263" cy="4287838"/>
          </a:xfrm>
        </p:spPr>
        <p:txBody>
          <a:bodyPr/>
          <a:lstStyle/>
          <a:p>
            <a:pPr eaLnBrk="1" hangingPunct="1"/>
            <a:r>
              <a:rPr lang="zh-CN" altLang="en-US" sz="2800"/>
              <a:t>教材</a:t>
            </a:r>
            <a:endParaRPr lang="en-US" altLang="zh-CN" sz="2800"/>
          </a:p>
          <a:p>
            <a:pPr lvl="1" eaLnBrk="1" hangingPunct="1"/>
            <a:r>
              <a:rPr lang="en-US" altLang="zh-CN" sz="2400"/>
              <a:t>Wireless Communication and Networks</a:t>
            </a:r>
            <a:r>
              <a:rPr lang="zh-CN" altLang="en-US" sz="2400"/>
              <a:t>，</a:t>
            </a:r>
            <a:r>
              <a:rPr lang="en-US" altLang="zh-CN" sz="2400"/>
              <a:t>2</a:t>
            </a:r>
            <a:r>
              <a:rPr lang="en-US" altLang="zh-CN" sz="2400" baseline="30000"/>
              <a:t>nd</a:t>
            </a:r>
            <a:r>
              <a:rPr lang="en-US" altLang="zh-CN" sz="2400"/>
              <a:t> Edition</a:t>
            </a:r>
            <a:r>
              <a:rPr lang="zh-CN" altLang="en-US" sz="2400"/>
              <a:t>，</a:t>
            </a:r>
            <a:r>
              <a:rPr lang="en-US" altLang="zh-CN" sz="2400"/>
              <a:t>(</a:t>
            </a:r>
            <a:r>
              <a:rPr lang="zh-CN" altLang="en-US" sz="2400"/>
              <a:t>美</a:t>
            </a:r>
            <a:r>
              <a:rPr lang="en-US" altLang="zh-CN" sz="2400"/>
              <a:t>)William Stallings</a:t>
            </a:r>
            <a:r>
              <a:rPr lang="zh-CN" altLang="en-US" sz="2400"/>
              <a:t>著，</a:t>
            </a:r>
            <a:r>
              <a:rPr lang="en-US" altLang="zh-CN" sz="2400"/>
              <a:t> Prentice Hall</a:t>
            </a:r>
            <a:r>
              <a:rPr lang="zh-CN" altLang="en-US" sz="2400"/>
              <a:t>出版</a:t>
            </a:r>
            <a:endParaRPr lang="en-US" altLang="zh-CN" sz="2400"/>
          </a:p>
          <a:p>
            <a:pPr lvl="1" eaLnBrk="1" hangingPunct="1"/>
            <a:r>
              <a:rPr lang="zh-CN" altLang="en-US" sz="2400">
                <a:sym typeface="+mn-ea"/>
              </a:rPr>
              <a:t>翻译</a:t>
            </a:r>
            <a:r>
              <a:rPr lang="zh-CN" altLang="en-US" sz="2400"/>
              <a:t>：</a:t>
            </a:r>
            <a:r>
              <a:rPr lang="en-US" altLang="zh-CN" sz="2400"/>
              <a:t>《</a:t>
            </a:r>
            <a:r>
              <a:rPr lang="zh-CN" altLang="en-US" sz="2400"/>
              <a:t>无线通信与网络（第二版）</a:t>
            </a:r>
            <a:r>
              <a:rPr lang="en-US" altLang="zh-CN" sz="2400"/>
              <a:t>》</a:t>
            </a:r>
            <a:r>
              <a:rPr lang="zh-CN" altLang="en-US" sz="2400"/>
              <a:t>，清华大学出版社</a:t>
            </a:r>
            <a:endParaRPr lang="en-US" altLang="zh-CN" sz="2400"/>
          </a:p>
          <a:p>
            <a:pPr lvl="1" eaLnBrk="1" hangingPunct="1"/>
            <a:r>
              <a:rPr lang="zh-CN" altLang="en-US" sz="2400">
                <a:sym typeface="+mn-ea"/>
              </a:rPr>
              <a:t>影印</a:t>
            </a:r>
            <a:r>
              <a:rPr lang="zh-CN" altLang="en-US" sz="2400"/>
              <a:t>：</a:t>
            </a:r>
            <a:r>
              <a:rPr lang="en-US" altLang="zh-CN" sz="2400"/>
              <a:t>《</a:t>
            </a:r>
            <a:r>
              <a:rPr lang="zh-CN" altLang="en-US" sz="2400"/>
              <a:t>无线通信与网络（第二版）</a:t>
            </a:r>
            <a:r>
              <a:rPr lang="en-US" altLang="zh-CN" sz="2400"/>
              <a:t>》</a:t>
            </a:r>
            <a:r>
              <a:rPr lang="zh-CN" altLang="en-US" sz="2400"/>
              <a:t>，何军等译，电子工业出版社</a:t>
            </a:r>
            <a:endParaRPr lang="zh-CN" altLang="en-US"/>
          </a:p>
        </p:txBody>
      </p:sp>
      <p:pic>
        <p:nvPicPr>
          <p:cNvPr id="15363" name="Picture 3"/>
          <p:cNvPicPr>
            <a:picLocks noChangeAspect="1" noChangeArrowheads="1"/>
          </p:cNvPicPr>
          <p:nvPr/>
        </p:nvPicPr>
        <p:blipFill>
          <a:blip r:embed="rId2"/>
          <a:srcRect/>
          <a:stretch>
            <a:fillRect/>
          </a:stretch>
        </p:blipFill>
        <p:spPr bwMode="auto">
          <a:xfrm>
            <a:off x="1301750" y="4365625"/>
            <a:ext cx="1711325" cy="2409825"/>
          </a:xfrm>
          <a:prstGeom prst="rect">
            <a:avLst/>
          </a:prstGeom>
          <a:noFill/>
          <a:ln w="9525">
            <a:noFill/>
            <a:miter lim="800000"/>
            <a:headEnd/>
            <a:tailEnd/>
          </a:ln>
        </p:spPr>
      </p:pic>
      <p:pic>
        <p:nvPicPr>
          <p:cNvPr id="15364" name="Picture 4"/>
          <p:cNvPicPr>
            <a:picLocks noChangeAspect="1" noChangeArrowheads="1"/>
          </p:cNvPicPr>
          <p:nvPr/>
        </p:nvPicPr>
        <p:blipFill>
          <a:blip r:embed="rId3"/>
          <a:srcRect/>
          <a:stretch>
            <a:fillRect/>
          </a:stretch>
        </p:blipFill>
        <p:spPr bwMode="auto">
          <a:xfrm>
            <a:off x="5981700" y="4365625"/>
            <a:ext cx="1685925" cy="2409825"/>
          </a:xfrm>
          <a:prstGeom prst="rect">
            <a:avLst/>
          </a:prstGeom>
          <a:noFill/>
          <a:ln w="9525">
            <a:noFill/>
            <a:miter lim="800000"/>
            <a:headEnd/>
            <a:tailEnd/>
          </a:ln>
        </p:spPr>
      </p:pic>
      <p:pic>
        <p:nvPicPr>
          <p:cNvPr id="15365" name="Picture 5"/>
          <p:cNvPicPr>
            <a:picLocks noChangeAspect="1" noChangeArrowheads="1"/>
          </p:cNvPicPr>
          <p:nvPr/>
        </p:nvPicPr>
        <p:blipFill>
          <a:blip r:embed="rId4"/>
          <a:srcRect/>
          <a:stretch>
            <a:fillRect/>
          </a:stretch>
        </p:blipFill>
        <p:spPr bwMode="auto">
          <a:xfrm>
            <a:off x="3563938" y="4376738"/>
            <a:ext cx="1889125" cy="2398712"/>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pPr>
              <a:defRPr/>
            </a:pPr>
            <a:fld id="{2E5249D5-376D-45FF-8265-F1C58CECF3C6}" type="slidenum">
              <a:rPr lang="zh-CN" altLang="en-US"/>
              <a:t>94</a:t>
            </a:fld>
            <a:endParaRPr lang="zh-CN" altLang="en-US" dirty="0"/>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6000" contrast="30000"/>
          </a:blip>
          <a:stretch>
            <a:fillRect/>
          </a:stretch>
        </p:blipFill>
        <p:spPr>
          <a:xfrm>
            <a:off x="2186940" y="253365"/>
            <a:ext cx="5868670" cy="5963920"/>
          </a:xfrm>
          <a:prstGeom prst="rect">
            <a:avLst/>
          </a:prstGeom>
        </p:spPr>
      </p:pic>
      <p:sp>
        <p:nvSpPr>
          <p:cNvPr id="15361" name="标题 1"/>
          <p:cNvSpPr>
            <a:spLocks noGrp="1"/>
          </p:cNvSpPr>
          <p:nvPr>
            <p:ph type="title"/>
          </p:nvPr>
        </p:nvSpPr>
        <p:spPr>
          <a:xfrm>
            <a:off x="250825" y="71120"/>
            <a:ext cx="8693150" cy="1210945"/>
          </a:xfrm>
        </p:spPr>
        <p:txBody>
          <a:bodyPr/>
          <a:lstStyle/>
          <a:p>
            <a:pPr eaLnBrk="1" hangingPunct="1"/>
            <a:r>
              <a:rPr lang="zh-CN" altLang="en-US"/>
              <a:t>课程信息</a:t>
            </a:r>
          </a:p>
        </p:txBody>
      </p:sp>
      <p:sp>
        <p:nvSpPr>
          <p:cNvPr id="15362" name="内容占位符 2"/>
          <p:cNvSpPr>
            <a:spLocks noGrp="1"/>
          </p:cNvSpPr>
          <p:nvPr>
            <p:ph idx="1"/>
          </p:nvPr>
        </p:nvSpPr>
        <p:spPr>
          <a:xfrm>
            <a:off x="250825" y="1198880"/>
            <a:ext cx="8704263" cy="4287838"/>
          </a:xfrm>
        </p:spPr>
        <p:txBody>
          <a:bodyPr/>
          <a:lstStyle/>
          <a:p>
            <a:pPr eaLnBrk="1" hangingPunct="1"/>
            <a:r>
              <a:rPr lang="zh-CN" altLang="en-US" sz="2800"/>
              <a:t>教材内容组织</a:t>
            </a:r>
          </a:p>
          <a:p>
            <a:pPr lvl="1" eaLnBrk="1" hangingPunct="1"/>
            <a:endParaRPr lang="zh-CN" altLang="en-US"/>
          </a:p>
        </p:txBody>
      </p:sp>
      <p:sp>
        <p:nvSpPr>
          <p:cNvPr id="7" name="灯片编号占位符 6"/>
          <p:cNvSpPr>
            <a:spLocks noGrp="1"/>
          </p:cNvSpPr>
          <p:nvPr>
            <p:ph type="sldNum" sz="quarter" idx="12"/>
          </p:nvPr>
        </p:nvSpPr>
        <p:spPr/>
        <p:txBody>
          <a:bodyPr/>
          <a:lstStyle/>
          <a:p>
            <a:pPr>
              <a:defRPr/>
            </a:pPr>
            <a:fld id="{2E5249D5-376D-45FF-8265-F1C58CECF3C6}" type="slidenum">
              <a:rPr lang="zh-CN" altLang="en-US"/>
              <a:t>95</a:t>
            </a:fld>
            <a:endParaRPr lang="zh-CN" altLang="en-US" dirty="0"/>
          </a:p>
        </p:txBody>
      </p:sp>
    </p:spTree>
    <p:extLst>
      <p:ext uri="{BB962C8B-B14F-4D97-AF65-F5344CB8AC3E}">
        <p14:creationId xmlns:p14="http://schemas.microsoft.com/office/powerpoint/2010/main" val="336055477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p:cNvSpPr>
          <p:nvPr>
            <p:ph type="title"/>
          </p:nvPr>
        </p:nvSpPr>
        <p:spPr/>
        <p:txBody>
          <a:bodyPr vert="horz" wrap="square" lIns="91440" tIns="45720" rIns="91440" bIns="45720" anchor="ctr"/>
          <a:lstStyle/>
          <a:p>
            <a:pPr lvl="0" eaLnBrk="1" hangingPunct="1"/>
            <a:br>
              <a:rPr lang="en-US" altLang="zh-CN" sz="3200" dirty="0">
                <a:latin typeface="Comic Sans MS" panose="030F0702030302020204" pitchFamily="66" charset="0"/>
              </a:rPr>
            </a:br>
            <a:br>
              <a:rPr lang="en-US" altLang="zh-CN" sz="3200" dirty="0">
                <a:latin typeface="Comic Sans MS" panose="030F0702030302020204" pitchFamily="66" charset="0"/>
              </a:rPr>
            </a:br>
            <a:br>
              <a:rPr lang="en-US" altLang="zh-CN" sz="3200" dirty="0">
                <a:latin typeface="Comic Sans MS" panose="030F0702030302020204" pitchFamily="66" charset="0"/>
              </a:rPr>
            </a:br>
            <a:br>
              <a:rPr lang="en-US" altLang="zh-CN" sz="3200" dirty="0">
                <a:latin typeface="Comic Sans MS" panose="030F0702030302020204" pitchFamily="66" charset="0"/>
              </a:rPr>
            </a:br>
            <a:r>
              <a:rPr lang="zh-CN" altLang="en-US" sz="3200" dirty="0">
                <a:latin typeface="Comic Sans MS" panose="030F0702030302020204" pitchFamily="66" charset="0"/>
              </a:rPr>
              <a:t>实验工具</a:t>
            </a:r>
          </a:p>
        </p:txBody>
      </p:sp>
      <p:sp>
        <p:nvSpPr>
          <p:cNvPr id="2" name="文本框 1"/>
          <p:cNvSpPr txBox="1"/>
          <p:nvPr/>
        </p:nvSpPr>
        <p:spPr>
          <a:xfrm>
            <a:off x="251520" y="1196752"/>
            <a:ext cx="7190740" cy="624840"/>
          </a:xfrm>
          <a:prstGeom prst="rect">
            <a:avLst/>
          </a:prstGeom>
          <a:noFill/>
        </p:spPr>
        <p:txBody>
          <a:bodyPr wrap="square" rtlCol="0" anchor="t">
            <a:spAutoFit/>
          </a:bodyPr>
          <a:lstStyle/>
          <a:p>
            <a:pPr marL="171450" indent="-171450">
              <a:buFont typeface="Wingdings" panose="05000000000000000000" charset="0"/>
              <a:buChar char="Ø"/>
            </a:pPr>
            <a:r>
              <a:rPr lang="en-US" altLang="zh-CN" sz="3200" dirty="0">
                <a:latin typeface="Comic Sans MS" panose="030F0702030302020204" pitchFamily="66" charset="0"/>
              </a:rPr>
              <a:t>Network simulate tool     NS2</a:t>
            </a:r>
          </a:p>
        </p:txBody>
      </p:sp>
      <p:pic>
        <p:nvPicPr>
          <p:cNvPr id="3" name="图片 2">
            <a:extLst>
              <a:ext uri="{FF2B5EF4-FFF2-40B4-BE49-F238E27FC236}">
                <a16:creationId xmlns:a16="http://schemas.microsoft.com/office/drawing/2014/main" id="{D66D8A72-B643-403F-8DF2-C1D367CF2E0F}"/>
              </a:ext>
            </a:extLst>
          </p:cNvPr>
          <p:cNvPicPr>
            <a:picLocks noChangeAspect="1"/>
          </p:cNvPicPr>
          <p:nvPr/>
        </p:nvPicPr>
        <p:blipFill>
          <a:blip r:embed="rId3"/>
          <a:stretch>
            <a:fillRect/>
          </a:stretch>
        </p:blipFill>
        <p:spPr>
          <a:xfrm>
            <a:off x="361585" y="1772816"/>
            <a:ext cx="8420830" cy="5029636"/>
          </a:xfrm>
          <a:prstGeom prst="rect">
            <a:avLst/>
          </a:prstGeom>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2"/>
          <p:cNvPicPr>
            <a:picLocks noChangeAspect="1"/>
          </p:cNvPicPr>
          <p:nvPr/>
        </p:nvPicPr>
        <p:blipFill>
          <a:blip r:embed="rId2"/>
          <a:stretch>
            <a:fillRect/>
          </a:stretch>
        </p:blipFill>
        <p:spPr>
          <a:xfrm>
            <a:off x="609600" y="1447800"/>
            <a:ext cx="7734300" cy="4521200"/>
          </a:xfrm>
          <a:prstGeom prst="rect">
            <a:avLst/>
          </a:prstGeom>
          <a:noFill/>
          <a:ln w="9525">
            <a:noFill/>
          </a:ln>
        </p:spPr>
      </p:pic>
      <p:sp>
        <p:nvSpPr>
          <p:cNvPr id="3" name="文本框 2"/>
          <p:cNvSpPr txBox="1"/>
          <p:nvPr/>
        </p:nvSpPr>
        <p:spPr>
          <a:xfrm>
            <a:off x="671195" y="697865"/>
            <a:ext cx="4102405" cy="584775"/>
          </a:xfrm>
          <a:prstGeom prst="rect">
            <a:avLst/>
          </a:prstGeom>
          <a:noFill/>
        </p:spPr>
        <p:txBody>
          <a:bodyPr wrap="none" rtlCol="0" anchor="t">
            <a:spAutoFit/>
          </a:bodyPr>
          <a:lstStyle/>
          <a:p>
            <a:pPr algn="l"/>
            <a:r>
              <a:rPr lang="zh-CN" altLang="en-US" sz="3200" dirty="0">
                <a:solidFill>
                  <a:srgbClr val="CC0099"/>
                </a:solidFill>
                <a:latin typeface="Comic Sans MS" panose="030F0702030302020204" pitchFamily="66" charset="0"/>
                <a:ea typeface="+mj-ea"/>
                <a:cs typeface="楷体_GB2312"/>
                <a:sym typeface="+mn-ea"/>
              </a:rPr>
              <a:t>实验工具  </a:t>
            </a:r>
            <a:r>
              <a:rPr lang="en-US" altLang="zh-CN" sz="3200" dirty="0">
                <a:solidFill>
                  <a:srgbClr val="CC0099"/>
                </a:solidFill>
                <a:latin typeface="Comic Sans MS" panose="030F0702030302020204" pitchFamily="66" charset="0"/>
                <a:ea typeface="+mj-ea"/>
                <a:cs typeface="楷体_GB2312"/>
                <a:sym typeface="+mn-ea"/>
              </a:rPr>
              <a:t>Wireshark</a:t>
            </a:r>
            <a:endParaRPr lang="zh-CN" altLang="en-US" dirty="0"/>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1195" y="697865"/>
            <a:ext cx="1808480" cy="579120"/>
          </a:xfrm>
          <a:prstGeom prst="rect">
            <a:avLst/>
          </a:prstGeom>
          <a:noFill/>
        </p:spPr>
        <p:txBody>
          <a:bodyPr wrap="none" rtlCol="0" anchor="t">
            <a:spAutoFit/>
          </a:bodyPr>
          <a:lstStyle/>
          <a:p>
            <a:pPr algn="l"/>
            <a:r>
              <a:rPr lang="zh-CN" altLang="en-US" sz="3200" dirty="0">
                <a:solidFill>
                  <a:srgbClr val="CC0099"/>
                </a:solidFill>
                <a:latin typeface="Comic Sans MS" panose="030F0702030302020204" pitchFamily="66" charset="0"/>
                <a:ea typeface="+mj-ea"/>
                <a:cs typeface="楷体_GB2312"/>
                <a:sym typeface="+mn-ea"/>
              </a:rPr>
              <a:t>实验内容</a:t>
            </a:r>
          </a:p>
        </p:txBody>
      </p:sp>
      <p:sp>
        <p:nvSpPr>
          <p:cNvPr id="2" name="文本框 1"/>
          <p:cNvSpPr txBox="1"/>
          <p:nvPr/>
        </p:nvSpPr>
        <p:spPr>
          <a:xfrm>
            <a:off x="791210" y="1544320"/>
            <a:ext cx="6833870" cy="2011680"/>
          </a:xfrm>
          <a:prstGeom prst="rect">
            <a:avLst/>
          </a:prstGeom>
          <a:noFill/>
        </p:spPr>
        <p:txBody>
          <a:bodyPr wrap="square" rtlCol="0" anchor="t">
            <a:spAutoFit/>
          </a:bodyPr>
          <a:lstStyle/>
          <a:p>
            <a:pPr eaLnBrk="1" hangingPunct="1"/>
            <a:r>
              <a:rPr lang="en-US" altLang="zh-CN"/>
              <a:t>Wlan</a:t>
            </a:r>
            <a:r>
              <a:rPr lang="zh-CN" altLang="en-US"/>
              <a:t>网络组建和信号测量</a:t>
            </a:r>
          </a:p>
          <a:p>
            <a:pPr eaLnBrk="1" hangingPunct="1"/>
            <a:r>
              <a:rPr lang="zh-CN" altLang="en-US"/>
              <a:t>基于</a:t>
            </a:r>
            <a:r>
              <a:rPr lang="en-US" altLang="zh-CN"/>
              <a:t>NS2</a:t>
            </a:r>
            <a:r>
              <a:rPr lang="zh-CN" altLang="en-US"/>
              <a:t>的网络建模</a:t>
            </a:r>
          </a:p>
          <a:p>
            <a:pPr eaLnBrk="1" hangingPunct="1"/>
            <a:r>
              <a:rPr lang="en-US" altLang="zh-CN"/>
              <a:t>Ad hoc</a:t>
            </a:r>
            <a:r>
              <a:rPr lang="zh-CN" altLang="en-US"/>
              <a:t>路由协议仿真</a:t>
            </a:r>
          </a:p>
          <a:p>
            <a:pPr eaLnBrk="1" hangingPunct="1"/>
            <a:r>
              <a:rPr lang="en-US" altLang="zh-CN"/>
              <a:t>Android</a:t>
            </a:r>
            <a:r>
              <a:rPr lang="zh-CN" altLang="en-US"/>
              <a:t>平台下网络信号测量和定位</a:t>
            </a:r>
          </a:p>
          <a:p>
            <a:pPr eaLnBrk="1" hangingPunct="1"/>
            <a:r>
              <a:rPr lang="en-US" altLang="zh-CN"/>
              <a:t>Zigbee</a:t>
            </a:r>
            <a:r>
              <a:rPr lang="zh-CN" altLang="en-US"/>
              <a:t>网络组建</a:t>
            </a:r>
          </a:p>
          <a:p>
            <a:pPr eaLnBrk="1" hangingPunct="1"/>
            <a:r>
              <a:rPr lang="en-US" altLang="zh-CN"/>
              <a:t>......</a:t>
            </a:r>
          </a:p>
          <a:p>
            <a:pPr eaLnBrk="1" hangingPunct="1"/>
            <a:endParaRPr lang="zh-CN" altLang="en-US"/>
          </a:p>
        </p:txBody>
      </p:sp>
      <p:sp>
        <p:nvSpPr>
          <p:cNvPr id="4" name="文本框 3"/>
          <p:cNvSpPr txBox="1"/>
          <p:nvPr/>
        </p:nvSpPr>
        <p:spPr>
          <a:xfrm>
            <a:off x="671195" y="3431481"/>
            <a:ext cx="3057247" cy="584775"/>
          </a:xfrm>
          <a:prstGeom prst="rect">
            <a:avLst/>
          </a:prstGeom>
          <a:noFill/>
        </p:spPr>
        <p:txBody>
          <a:bodyPr wrap="none" rtlCol="0" anchor="t">
            <a:spAutoFit/>
          </a:bodyPr>
          <a:lstStyle/>
          <a:p>
            <a:pPr algn="l"/>
            <a:r>
              <a:rPr lang="zh-CN" altLang="en-US" sz="3200" dirty="0">
                <a:solidFill>
                  <a:srgbClr val="CC0099"/>
                </a:solidFill>
                <a:latin typeface="Comic Sans MS" panose="030F0702030302020204" pitchFamily="66" charset="0"/>
                <a:ea typeface="+mj-ea"/>
                <a:cs typeface="楷体_GB2312"/>
                <a:sym typeface="+mn-ea"/>
              </a:rPr>
              <a:t>文献阅读和报告</a:t>
            </a:r>
          </a:p>
        </p:txBody>
      </p:sp>
      <p:sp>
        <p:nvSpPr>
          <p:cNvPr id="5" name="文本框 4"/>
          <p:cNvSpPr txBox="1"/>
          <p:nvPr/>
        </p:nvSpPr>
        <p:spPr>
          <a:xfrm>
            <a:off x="846455" y="4125595"/>
            <a:ext cx="6833870" cy="2286000"/>
          </a:xfrm>
          <a:prstGeom prst="rect">
            <a:avLst/>
          </a:prstGeom>
          <a:noFill/>
        </p:spPr>
        <p:txBody>
          <a:bodyPr wrap="square" rtlCol="0" anchor="t">
            <a:spAutoFit/>
          </a:bodyPr>
          <a:lstStyle/>
          <a:p>
            <a:pPr eaLnBrk="1" hangingPunct="1"/>
            <a:r>
              <a:rPr lang="zh-CN" altLang="en-US"/>
              <a:t>光通信原理和系统设计</a:t>
            </a:r>
          </a:p>
          <a:p>
            <a:pPr eaLnBrk="1" hangingPunct="1"/>
            <a:r>
              <a:rPr lang="zh-CN" altLang="en-US"/>
              <a:t>移动</a:t>
            </a:r>
            <a:r>
              <a:rPr lang="en-US" altLang="zh-CN"/>
              <a:t>IP</a:t>
            </a:r>
          </a:p>
          <a:p>
            <a:pPr eaLnBrk="1" hangingPunct="1"/>
            <a:r>
              <a:rPr lang="en-US" altLang="zh-CN"/>
              <a:t>WiMax</a:t>
            </a:r>
          </a:p>
          <a:p>
            <a:pPr eaLnBrk="1" hangingPunct="1"/>
            <a:r>
              <a:rPr lang="zh-CN" altLang="en-US"/>
              <a:t>软件定义网络</a:t>
            </a:r>
            <a:r>
              <a:rPr lang="en-US" altLang="zh-CN"/>
              <a:t>SDN</a:t>
            </a:r>
          </a:p>
          <a:p>
            <a:pPr eaLnBrk="1" hangingPunct="1"/>
            <a:r>
              <a:rPr lang="zh-CN" altLang="en-US"/>
              <a:t>软件无线电</a:t>
            </a:r>
          </a:p>
          <a:p>
            <a:pPr eaLnBrk="1" hangingPunct="1"/>
            <a:r>
              <a:rPr lang="en-US" altLang="zh-CN"/>
              <a:t>Android</a:t>
            </a:r>
            <a:r>
              <a:rPr lang="zh-CN" altLang="en-US"/>
              <a:t>下互联网应用</a:t>
            </a:r>
          </a:p>
          <a:p>
            <a:pPr eaLnBrk="1" hangingPunct="1"/>
            <a:r>
              <a:rPr lang="en-US" altLang="zh-CN"/>
              <a:t>......</a:t>
            </a:r>
          </a:p>
          <a:p>
            <a:pPr eaLnBrk="1" hangingPunct="1"/>
            <a:endParaRPr lang="en-US" altLang="zh-CN"/>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p:txBody>
          <a:bodyPr/>
          <a:lstStyle/>
          <a:p>
            <a:pPr eaLnBrk="1" hangingPunct="1"/>
            <a:r>
              <a:rPr lang="zh-CN" altLang="en-US"/>
              <a:t>课程信息</a:t>
            </a:r>
          </a:p>
        </p:txBody>
      </p:sp>
      <p:sp>
        <p:nvSpPr>
          <p:cNvPr id="17410" name="内容占位符 2"/>
          <p:cNvSpPr>
            <a:spLocks noGrp="1"/>
          </p:cNvSpPr>
          <p:nvPr>
            <p:ph idx="1"/>
          </p:nvPr>
        </p:nvSpPr>
        <p:spPr/>
        <p:txBody>
          <a:bodyPr/>
          <a:lstStyle/>
          <a:p>
            <a:pPr eaLnBrk="1" hangingPunct="1"/>
            <a:r>
              <a:rPr lang="zh-CN" altLang="en-US" dirty="0"/>
              <a:t>教师：赵振刚</a:t>
            </a:r>
          </a:p>
          <a:p>
            <a:pPr lvl="1" eaLnBrk="1" hangingPunct="1"/>
            <a:r>
              <a:rPr lang="zh-CN" altLang="en-US" dirty="0"/>
              <a:t>电话：</a:t>
            </a:r>
            <a:r>
              <a:rPr lang="en-US" altLang="zh-CN" dirty="0"/>
              <a:t>0512-68839303</a:t>
            </a:r>
          </a:p>
          <a:p>
            <a:pPr lvl="1" eaLnBrk="1" hangingPunct="1"/>
            <a:r>
              <a:rPr lang="zh-CN" altLang="en-US" dirty="0"/>
              <a:t>地址：思贤楼</a:t>
            </a:r>
            <a:r>
              <a:rPr lang="en-US" altLang="zh-CN" dirty="0"/>
              <a:t>507</a:t>
            </a:r>
            <a:r>
              <a:rPr lang="zh-CN" altLang="en-US" dirty="0"/>
              <a:t>室</a:t>
            </a:r>
          </a:p>
          <a:p>
            <a:pPr lvl="1" eaLnBrk="1" hangingPunct="1"/>
            <a:r>
              <a:rPr lang="zh-CN" altLang="en-US" dirty="0"/>
              <a:t>邮件：</a:t>
            </a:r>
            <a:r>
              <a:rPr lang="en-US" altLang="zh-CN" dirty="0"/>
              <a:t>gavin@ustc.edu.cn</a:t>
            </a:r>
          </a:p>
          <a:p>
            <a:pPr lvl="1" eaLnBrk="1" hangingPunct="1"/>
            <a:r>
              <a:rPr lang="zh-CN" altLang="en-US" dirty="0"/>
              <a:t>授课时间：</a:t>
            </a:r>
            <a:r>
              <a:rPr lang="en-US" altLang="zh-CN" dirty="0"/>
              <a:t>1-8</a:t>
            </a:r>
            <a:r>
              <a:rPr lang="zh-CN" altLang="en-US" dirty="0"/>
              <a:t>周</a:t>
            </a:r>
            <a:endParaRPr lang="en-US" altLang="zh-CN" dirty="0"/>
          </a:p>
          <a:p>
            <a:pPr lvl="1" eaLnBrk="1" hangingPunct="1"/>
            <a:r>
              <a:rPr lang="zh-CN" altLang="en-US" dirty="0"/>
              <a:t>考查方式：</a:t>
            </a:r>
            <a:br>
              <a:rPr lang="en-US" altLang="zh-CN" dirty="0"/>
            </a:br>
            <a:r>
              <a:rPr lang="en-US" altLang="zh-CN" dirty="0"/>
              <a:t>60%</a:t>
            </a:r>
            <a:r>
              <a:rPr lang="zh-CN" altLang="en-US" dirty="0"/>
              <a:t>考试成绩</a:t>
            </a:r>
            <a:r>
              <a:rPr lang="en-US" altLang="zh-CN" dirty="0"/>
              <a:t>+40%</a:t>
            </a:r>
            <a:r>
              <a:rPr lang="zh-CN" altLang="en-US" dirty="0"/>
              <a:t>平时成绩</a:t>
            </a:r>
          </a:p>
        </p:txBody>
      </p:sp>
      <p:sp>
        <p:nvSpPr>
          <p:cNvPr id="4" name="灯片编号占位符 3"/>
          <p:cNvSpPr>
            <a:spLocks noGrp="1"/>
          </p:cNvSpPr>
          <p:nvPr>
            <p:ph type="sldNum" sz="quarter" idx="12"/>
          </p:nvPr>
        </p:nvSpPr>
        <p:spPr/>
        <p:txBody>
          <a:bodyPr/>
          <a:lstStyle/>
          <a:p>
            <a:pPr>
              <a:defRPr/>
            </a:pPr>
            <a:fld id="{F0C1AEC9-DE66-4F42-A1F3-54DC981DE1EE}" type="slidenum">
              <a:rPr lang="zh-CN" altLang="en-US"/>
              <a:t>99</a:t>
            </a:fld>
            <a:endParaRPr lang="zh-CN" altLang="en-US" dirty="0"/>
          </a:p>
        </p:txBody>
      </p:sp>
    </p:spTree>
  </p:cSld>
  <p:clrMapOvr>
    <a:masterClrMapping/>
  </p:clrMapOvr>
  <p:transition>
    <p:fade/>
  </p:transition>
</p:sld>
</file>

<file path=ppt/theme/theme1.xml><?xml version="1.0" encoding="utf-8"?>
<a:theme xmlns:a="http://schemas.openxmlformats.org/drawingml/2006/main" name="Lec0">
  <a:themeElements>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STC">
      <a:majorFont>
        <a:latin typeface="Tahoma"/>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TC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STC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STC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USTC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STC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Lec1</Template>
  <TotalTime>5151</TotalTime>
  <Words>7033</Words>
  <Application>Microsoft Office PowerPoint</Application>
  <PresentationFormat>全屏显示(4:3)</PresentationFormat>
  <Paragraphs>790</Paragraphs>
  <Slides>103</Slides>
  <Notes>75</Notes>
  <HiddenSlides>0</HiddenSlides>
  <MMClips>5</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5</vt:i4>
      </vt:variant>
      <vt:variant>
        <vt:lpstr>幻灯片标题</vt:lpstr>
      </vt:variant>
      <vt:variant>
        <vt:i4>103</vt:i4>
      </vt:variant>
    </vt:vector>
  </HeadingPairs>
  <TitlesOfParts>
    <vt:vector size="126" baseType="lpstr">
      <vt:lpstr>FuturaA Bk BT</vt:lpstr>
      <vt:lpstr>PingFang SC</vt:lpstr>
      <vt:lpstr>PingFangSC-Regular</vt:lpstr>
      <vt:lpstr>方正舒体</vt:lpstr>
      <vt:lpstr>黑体</vt:lpstr>
      <vt:lpstr>宋体</vt:lpstr>
      <vt:lpstr>Microsoft YaHei</vt:lpstr>
      <vt:lpstr>Arial</vt:lpstr>
      <vt:lpstr>Arial Black</vt:lpstr>
      <vt:lpstr>Calibri</vt:lpstr>
      <vt:lpstr>Comic Sans MS</vt:lpstr>
      <vt:lpstr>Helvetica</vt:lpstr>
      <vt:lpstr>Impact</vt:lpstr>
      <vt:lpstr>Monotype Corsiva</vt:lpstr>
      <vt:lpstr>Tahoma</vt:lpstr>
      <vt:lpstr>Times New Roman</vt:lpstr>
      <vt:lpstr>Wingdings</vt:lpstr>
      <vt:lpstr>Lec0</vt:lpstr>
      <vt:lpstr>图片</vt:lpstr>
      <vt:lpstr>CorelDRAW</vt:lpstr>
      <vt:lpstr>ClipArt</vt:lpstr>
      <vt:lpstr>MS_ClipArt_Gallery.2</vt:lpstr>
      <vt:lpstr>Clip</vt:lpstr>
      <vt:lpstr>第一讲 无线通信简介</vt:lpstr>
      <vt:lpstr>欢度新学期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本章概要</vt:lpstr>
      <vt:lpstr>1.通信的概念</vt:lpstr>
      <vt:lpstr>1.通信的分类</vt:lpstr>
      <vt:lpstr>通信系统的构成</vt:lpstr>
      <vt:lpstr>自然对话方式</vt:lpstr>
      <vt:lpstr>自然对话方式</vt:lpstr>
      <vt:lpstr>低频声波方式</vt:lpstr>
      <vt:lpstr>高频声波 方式</vt:lpstr>
      <vt:lpstr>高频声波方式</vt:lpstr>
      <vt:lpstr>甚高频以上(光波)方式</vt:lpstr>
      <vt:lpstr>1.无线通信的概念</vt:lpstr>
      <vt:lpstr>1.无线通信的概念</vt:lpstr>
      <vt:lpstr>1.无线通信的概念</vt:lpstr>
      <vt:lpstr>1.无线通信的概念</vt:lpstr>
      <vt:lpstr>1.无线通信的概念</vt:lpstr>
      <vt:lpstr>1.无线通信的概念</vt:lpstr>
      <vt:lpstr>1.无线通信的概念</vt:lpstr>
      <vt:lpstr>1.无线通信的概念</vt:lpstr>
      <vt:lpstr>1.无线通信的概念</vt:lpstr>
      <vt:lpstr>1.无线通信的概念</vt:lpstr>
      <vt:lpstr>2. 无所不在的无线通信与网络</vt:lpstr>
      <vt:lpstr>蜂窝通信系统</vt:lpstr>
      <vt:lpstr>   蜂窝通信系统</vt:lpstr>
      <vt:lpstr>用户增长</vt:lpstr>
      <vt:lpstr>蜂窝通信网络的发展：终端演进</vt:lpstr>
      <vt:lpstr>蜂窝通信网络的发展：终端演进</vt:lpstr>
      <vt:lpstr>PowerPoint 演示文稿</vt:lpstr>
      <vt:lpstr>终端用户的需求</vt:lpstr>
      <vt:lpstr>技术演变</vt:lpstr>
      <vt:lpstr>4G的演进</vt:lpstr>
      <vt:lpstr> 5G时代？</vt:lpstr>
      <vt:lpstr> 5G时代？</vt:lpstr>
      <vt:lpstr>当今无所不在的无线通信与网络</vt:lpstr>
      <vt:lpstr>卫星系统</vt:lpstr>
      <vt:lpstr>GEO卫星系统（同步卫星）</vt:lpstr>
      <vt:lpstr>更多卫星系统</vt:lpstr>
      <vt:lpstr>当今无所不在的无线通信与网络</vt:lpstr>
      <vt:lpstr>无线LAN/PAN</vt:lpstr>
      <vt:lpstr>IEEE标准</vt:lpstr>
      <vt:lpstr>IEEE标准</vt:lpstr>
      <vt:lpstr>PowerPoint 演示文稿</vt:lpstr>
      <vt:lpstr>WLAN -- 802.11</vt:lpstr>
      <vt:lpstr>当今无所不在的无线通信与网络</vt:lpstr>
      <vt:lpstr>Ad hoc网络--802.11</vt:lpstr>
      <vt:lpstr>什么是移动Ad hoc网络（MANET）？</vt:lpstr>
      <vt:lpstr>操作模型</vt:lpstr>
      <vt:lpstr>MANET--路由变化</vt:lpstr>
      <vt:lpstr>Ad Hoc和基础设施网络的比较</vt:lpstr>
      <vt:lpstr>Ad Hoc和基础设施网络的比较（2）</vt:lpstr>
      <vt:lpstr>Ad Hoc和基础设施网络的比较（3）</vt:lpstr>
      <vt:lpstr>MANET的挑战</vt:lpstr>
      <vt:lpstr>Ad Hoc研究内容</vt:lpstr>
      <vt:lpstr>2. 当今无所不在的无线通信网络</vt:lpstr>
      <vt:lpstr>无线传感网</vt:lpstr>
      <vt:lpstr>MICAz Wireless Modules</vt:lpstr>
      <vt:lpstr>无线传感网</vt:lpstr>
      <vt:lpstr>广义的无线传感器网络</vt:lpstr>
      <vt:lpstr>典型无线传感器网络</vt:lpstr>
      <vt:lpstr>无线传感器网络实例:空调监测无线自组网系统组成</vt:lpstr>
      <vt:lpstr>无线传感器网络实例:空调监测无线自组网</vt:lpstr>
      <vt:lpstr>性能参数</vt:lpstr>
      <vt:lpstr>应用案例</vt:lpstr>
      <vt:lpstr>PowerPoint 演示文稿</vt:lpstr>
      <vt:lpstr>本章概要</vt:lpstr>
      <vt:lpstr>无线通信网络的未来和发展</vt:lpstr>
      <vt:lpstr>各种各样的无线接入：</vt:lpstr>
      <vt:lpstr>光通信 无源通信</vt:lpstr>
      <vt:lpstr>软件无线电SDR    认知无线电</vt:lpstr>
      <vt:lpstr>实例：家庭认知无线电  Home Cognitive Wireless Sensor Networks</vt:lpstr>
      <vt:lpstr>实例：家庭认知无线电  Home Cognitive Wireless Sensor Networks</vt:lpstr>
      <vt:lpstr>实例：认知无线电 Cognitive Wireless Sensor Networks</vt:lpstr>
      <vt:lpstr>物联网 Internet of things（IoT）</vt:lpstr>
      <vt:lpstr>NB-IoT</vt:lpstr>
      <vt:lpstr>NB-IoT</vt:lpstr>
      <vt:lpstr>云计算 海量数据计算</vt:lpstr>
      <vt:lpstr>网络计算 </vt:lpstr>
      <vt:lpstr>       上交LTE云蜂窝无线校园示范网络(R10)</vt:lpstr>
      <vt:lpstr>AI与无线通信网络</vt:lpstr>
      <vt:lpstr>本章概要</vt:lpstr>
      <vt:lpstr>课程定位</vt:lpstr>
      <vt:lpstr>课程需求</vt:lpstr>
      <vt:lpstr>课程信息</vt:lpstr>
      <vt:lpstr>课程信息</vt:lpstr>
      <vt:lpstr>    实验工具</vt:lpstr>
      <vt:lpstr>PowerPoint 演示文稿</vt:lpstr>
      <vt:lpstr>PowerPoint 演示文稿</vt:lpstr>
      <vt:lpstr>课程信息</vt:lpstr>
      <vt:lpstr>conference and workshops</vt:lpstr>
      <vt:lpstr>本章小结</vt:lpstr>
      <vt:lpstr>本章涉及知识点</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第一讲  无线通信简介</dc:title>
  <dc:creator>Gavin</dc:creator>
  <cp:lastModifiedBy>Zhengang Zhao</cp:lastModifiedBy>
  <cp:revision>521</cp:revision>
  <dcterms:created xsi:type="dcterms:W3CDTF">2017-04-15T05:41:00Z</dcterms:created>
  <dcterms:modified xsi:type="dcterms:W3CDTF">2019-02-25T05:44:11Z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2052-10.1.0.6390</vt:lpwstr>
  </property>
</Properties>
</file>